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6" r:id="rId6"/>
    <p:sldId id="262" r:id="rId7"/>
    <p:sldId id="264" r:id="rId8"/>
    <p:sldId id="267" r:id="rId9"/>
    <p:sldId id="261"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BM" initials="DBM"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7809" autoAdjust="0"/>
  </p:normalViewPr>
  <p:slideViewPr>
    <p:cSldViewPr snapToGrid="0">
      <p:cViewPr varScale="1">
        <p:scale>
          <a:sx n="102" d="100"/>
          <a:sy n="102" d="100"/>
        </p:scale>
        <p:origin x="-79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200" d="100"/>
          <a:sy n="200" d="100"/>
        </p:scale>
        <p:origin x="163" y="-95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9D27D-86F6-4DDF-B135-B6110CB4D6C9}" type="datetimeFigureOut">
              <a:rPr lang="en-US" smtClean="0"/>
              <a:t>6/6/2014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9DF06-2081-4E1E-95B4-AB35CB4F468D}" type="slidenum">
              <a:rPr lang="en-US" smtClean="0"/>
              <a:t>‹#›</a:t>
            </a:fld>
            <a:endParaRPr lang="en-US"/>
          </a:p>
        </p:txBody>
      </p:sp>
    </p:spTree>
    <p:extLst>
      <p:ext uri="{BB962C8B-B14F-4D97-AF65-F5344CB8AC3E}">
        <p14:creationId xmlns:p14="http://schemas.microsoft.com/office/powerpoint/2010/main" val="2733847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79DF06-2081-4E1E-95B4-AB35CB4F468D}" type="slidenum">
              <a:rPr lang="en-US" smtClean="0"/>
              <a:t>1</a:t>
            </a:fld>
            <a:endParaRPr lang="en-US"/>
          </a:p>
        </p:txBody>
      </p:sp>
    </p:spTree>
    <p:extLst>
      <p:ext uri="{BB962C8B-B14F-4D97-AF65-F5344CB8AC3E}">
        <p14:creationId xmlns:p14="http://schemas.microsoft.com/office/powerpoint/2010/main" val="2395285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informing our research is our case study work spanning</a:t>
            </a:r>
            <a:r>
              <a:rPr lang="en-US" baseline="0" dirty="0" smtClean="0"/>
              <a:t> organized delivery systems such as Group Health Cooperative and managed care organizations such as the Visiting Nurse Service of New York that have implemented care management programs in the context of </a:t>
            </a:r>
            <a:r>
              <a:rPr lang="en-US" baseline="0" smtClean="0"/>
              <a:t>population-based payment.</a:t>
            </a:r>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2</a:t>
            </a:fld>
            <a:endParaRPr lang="en-US"/>
          </a:p>
        </p:txBody>
      </p:sp>
    </p:spTree>
    <p:extLst>
      <p:ext uri="{BB962C8B-B14F-4D97-AF65-F5344CB8AC3E}">
        <p14:creationId xmlns:p14="http://schemas.microsoft.com/office/powerpoint/2010/main" val="72678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smtClean="0"/>
              <a:t>KEY POINT: The opportunity and approach for achieving triple aim outcomes varies</a:t>
            </a:r>
            <a:r>
              <a:rPr lang="en-US" b="1" baseline="0" dirty="0" smtClean="0"/>
              <a:t> along the population health continuum. Most of the interventions we examined addressed the middle of this continuum. A few (such as AIM) addressed advanced illness.</a:t>
            </a:r>
            <a:endParaRPr lang="en-US" b="1" dirty="0" smtClean="0"/>
          </a:p>
          <a:p>
            <a:pPr fontAlgn="base"/>
            <a:endParaRPr lang="en-US" b="1" dirty="0" smtClean="0"/>
          </a:p>
          <a:p>
            <a:pPr fontAlgn="base"/>
            <a:r>
              <a:rPr lang="en-US" b="1" dirty="0" smtClean="0"/>
              <a:t>Note:</a:t>
            </a:r>
          </a:p>
          <a:p>
            <a:pPr fontAlgn="base"/>
            <a:r>
              <a:rPr lang="en-US" b="1" dirty="0" smtClean="0"/>
              <a:t>Healthy </a:t>
            </a:r>
            <a:r>
              <a:rPr lang="en-US" b="1" dirty="0"/>
              <a:t>People:</a:t>
            </a:r>
            <a:r>
              <a:rPr lang="en-US" dirty="0"/>
              <a:t> Help adults communicate their preferences early – before medical emergencies or serious illness occurs</a:t>
            </a:r>
          </a:p>
          <a:p>
            <a:pPr fontAlgn="base"/>
            <a:r>
              <a:rPr lang="en-US" b="1" dirty="0"/>
              <a:t>People with Manageable Conditions:</a:t>
            </a:r>
            <a:r>
              <a:rPr lang="en-US" dirty="0"/>
              <a:t> Inform, empower and support patients for what can happen over the course of illness, providing them with access to all relevant health information and care team members</a:t>
            </a:r>
          </a:p>
          <a:p>
            <a:pPr fontAlgn="base"/>
            <a:r>
              <a:rPr lang="en-US" b="1" dirty="0"/>
              <a:t>People with Serious Conditions that Limit Daily Activities</a:t>
            </a:r>
            <a:r>
              <a:rPr lang="en-US" dirty="0"/>
              <a:t>: Support and equip medical professionals to deliver the seamless care their patients want, regardless of setting</a:t>
            </a:r>
          </a:p>
          <a:p>
            <a:pPr fontAlgn="base"/>
            <a:r>
              <a:rPr lang="en-US" b="1" dirty="0"/>
              <a:t>People who are Hospice eligible:</a:t>
            </a:r>
            <a:r>
              <a:rPr lang="en-US" dirty="0"/>
              <a:t> Ensure that patients’, families’, and caregivers’ concerns and needs are respected and addressed</a:t>
            </a:r>
          </a:p>
          <a:p>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3</a:t>
            </a:fld>
            <a:endParaRPr lang="en-US"/>
          </a:p>
        </p:txBody>
      </p:sp>
    </p:spTree>
    <p:extLst>
      <p:ext uri="{BB962C8B-B14F-4D97-AF65-F5344CB8AC3E}">
        <p14:creationId xmlns:p14="http://schemas.microsoft.com/office/powerpoint/2010/main" val="77773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rPr>
              <a:t>KEY POINT: Chad</a:t>
            </a:r>
            <a:r>
              <a:rPr lang="en-US" b="1" baseline="0" dirty="0" smtClean="0">
                <a:solidFill>
                  <a:schemeClr val="tx1"/>
                </a:solidFill>
              </a:rPr>
              <a:t> </a:t>
            </a:r>
            <a:r>
              <a:rPr lang="en-US" b="1" baseline="0" dirty="0" err="1" smtClean="0">
                <a:solidFill>
                  <a:schemeClr val="tx1"/>
                </a:solidFill>
              </a:rPr>
              <a:t>Boult’s</a:t>
            </a:r>
            <a:r>
              <a:rPr lang="en-US" b="1" baseline="0" dirty="0" smtClean="0">
                <a:solidFill>
                  <a:schemeClr val="tx1"/>
                </a:solidFill>
              </a:rPr>
              <a:t> review for the IOM of more than 120 high-quality studies found care models could be characterized into 15 types in six broad categories related to care settings. </a:t>
            </a:r>
            <a:r>
              <a:rPr lang="en-US" b="1" dirty="0" smtClean="0">
                <a:solidFill>
                  <a:schemeClr val="tx1"/>
                </a:solidFill>
              </a:rPr>
              <a:t>Overall the evidence for particular care models</a:t>
            </a:r>
            <a:r>
              <a:rPr lang="en-US" b="1" baseline="0" dirty="0" smtClean="0">
                <a:solidFill>
                  <a:schemeClr val="tx1"/>
                </a:solidFill>
              </a:rPr>
              <a:t> </a:t>
            </a:r>
            <a:r>
              <a:rPr lang="en-US" b="1" dirty="0" smtClean="0">
                <a:solidFill>
                  <a:schemeClr val="tx1"/>
                </a:solidFill>
              </a:rPr>
              <a:t>is modest, often from a single site or replication. While all models improved at least one outcome--typically</a:t>
            </a:r>
            <a:r>
              <a:rPr lang="en-US" b="1" baseline="0" dirty="0" smtClean="0">
                <a:solidFill>
                  <a:schemeClr val="tx1"/>
                </a:solidFill>
              </a:rPr>
              <a:t> quality of care or patient quality of life--</a:t>
            </a:r>
            <a:r>
              <a:rPr lang="en-US" b="1" dirty="0" smtClean="0">
                <a:solidFill>
                  <a:schemeClr val="tx1"/>
                </a:solidFill>
              </a:rPr>
              <a:t>only a subset clearly reduced hospital use and costs. The strongest evidence pertains to interdisciplinary primary care models (often</a:t>
            </a:r>
            <a:r>
              <a:rPr lang="en-US" b="1" baseline="0" dirty="0" smtClean="0">
                <a:solidFill>
                  <a:schemeClr val="tx1"/>
                </a:solidFill>
              </a:rPr>
              <a:t> focused on heart failure),</a:t>
            </a:r>
            <a:r>
              <a:rPr lang="en-US" b="1" dirty="0" smtClean="0">
                <a:solidFill>
                  <a:schemeClr val="tx1"/>
                </a:solidFill>
              </a:rPr>
              <a:t> chronic disease self-management, and transitional care. A</a:t>
            </a:r>
            <a:r>
              <a:rPr lang="en-US" b="1" baseline="0" dirty="0" smtClean="0">
                <a:solidFill>
                  <a:schemeClr val="tx1"/>
                </a:solidFill>
              </a:rPr>
              <a:t> question for the AG is whether it would be more useful to construct a typology that cuts across care settings.</a:t>
            </a:r>
            <a:endParaRPr lang="en-US" b="1" dirty="0" smtClean="0">
              <a:solidFill>
                <a:schemeClr val="tx1"/>
              </a:solidFill>
            </a:endParaRPr>
          </a:p>
          <a:p>
            <a:endParaRPr lang="en-US" dirty="0" smtClean="0"/>
          </a:p>
          <a:p>
            <a:r>
              <a:rPr lang="en-US" dirty="0" smtClean="0"/>
              <a:t>Note: Only high-quality studies </a:t>
            </a:r>
            <a:r>
              <a:rPr lang="en-US" baseline="0" dirty="0" smtClean="0"/>
              <a:t>(N=123) were included if they </a:t>
            </a:r>
            <a:r>
              <a:rPr lang="en-US" dirty="0" smtClean="0"/>
              <a:t>met five criteria: 1) strength of design (reviews,</a:t>
            </a:r>
            <a:r>
              <a:rPr lang="en-US" baseline="0" dirty="0" smtClean="0"/>
              <a:t> meta-analysis, controlled trials); </a:t>
            </a:r>
          </a:p>
          <a:p>
            <a:r>
              <a:rPr lang="en-US" baseline="0" dirty="0" smtClean="0"/>
              <a:t>2) adequate sample; 3) valid measures, 4) reliable data collection, 5) rigorous analysis.</a:t>
            </a:r>
          </a:p>
          <a:p>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4</a:t>
            </a:fld>
            <a:endParaRPr lang="en-US"/>
          </a:p>
        </p:txBody>
      </p:sp>
    </p:spTree>
    <p:extLst>
      <p:ext uri="{BB962C8B-B14F-4D97-AF65-F5344CB8AC3E}">
        <p14:creationId xmlns:p14="http://schemas.microsoft.com/office/powerpoint/2010/main" val="313644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KEY POINT: Mixed results from the Medicare demos show it’s difficult to overcome FFS headwinds by adding on care management to a fragmented system – only a few models were successful in substantially reducing hospital use and very few in reducing cost more than program fees.</a:t>
            </a:r>
            <a:endParaRPr lang="en-US" b="1" dirty="0" smtClean="0"/>
          </a:p>
          <a:p>
            <a:r>
              <a:rPr lang="en-US" b="1" dirty="0" smtClean="0"/>
              <a:t>The</a:t>
            </a:r>
            <a:r>
              <a:rPr lang="en-US" b="1" baseline="0" dirty="0" smtClean="0"/>
              <a:t> question is not just whether a program works or not, but w</a:t>
            </a:r>
            <a:r>
              <a:rPr lang="en-US" b="1" dirty="0" smtClean="0"/>
              <a:t>hat we can we learn about program features</a:t>
            </a:r>
            <a:r>
              <a:rPr lang="en-US" b="1" baseline="0" dirty="0" smtClean="0"/>
              <a:t> that appeared to make some</a:t>
            </a:r>
            <a:r>
              <a:rPr lang="en-US" b="1" dirty="0" smtClean="0"/>
              <a:t> more successful</a:t>
            </a:r>
            <a:r>
              <a:rPr lang="en-US" b="1" baseline="0" dirty="0" smtClean="0"/>
              <a:t> than others? One feature that appeared to make a difference was direct interaction between care managers and patients and physicians.</a:t>
            </a:r>
            <a:endParaRPr lang="en-US" b="1" dirty="0" smtClean="0"/>
          </a:p>
          <a:p>
            <a:endParaRPr lang="en-US" dirty="0" smtClean="0"/>
          </a:p>
          <a:p>
            <a:r>
              <a:rPr lang="en-US" dirty="0" smtClean="0"/>
              <a:t>Note: Sites with substantial enrollment and at least 10%</a:t>
            </a:r>
            <a:r>
              <a:rPr lang="en-US" baseline="0" dirty="0" smtClean="0"/>
              <a:t> reduction in hospital admissions: </a:t>
            </a:r>
            <a:r>
              <a:rPr lang="en-US" dirty="0" smtClean="0"/>
              <a:t>Mass General, Health Buddy, Mercy Health, and Health Quality Partners. Re-analysis</a:t>
            </a:r>
            <a:r>
              <a:rPr lang="en-US" baseline="0" dirty="0" smtClean="0"/>
              <a:t> showed that sites were more successful among the subset of enrollees with more complex conditions.</a:t>
            </a:r>
            <a:endParaRPr lang="en-US" dirty="0" smtClean="0"/>
          </a:p>
          <a:p>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5</a:t>
            </a:fld>
            <a:endParaRPr lang="en-US"/>
          </a:p>
        </p:txBody>
      </p:sp>
    </p:spTree>
    <p:extLst>
      <p:ext uri="{BB962C8B-B14F-4D97-AF65-F5344CB8AC3E}">
        <p14:creationId xmlns:p14="http://schemas.microsoft.com/office/powerpoint/2010/main" val="2194506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 The </a:t>
            </a:r>
            <a:r>
              <a:rPr lang="en-US" b="1" baseline="0" dirty="0" smtClean="0"/>
              <a:t>importance of understanding context was also manifest in another analysis by Tom </a:t>
            </a:r>
            <a:r>
              <a:rPr lang="en-US" b="1" baseline="0" dirty="0" err="1" smtClean="0"/>
              <a:t>Bodenheimer</a:t>
            </a:r>
            <a:r>
              <a:rPr lang="en-US" b="1" baseline="0" dirty="0" smtClean="0"/>
              <a:t> of care management programs for patients with complex needs, which found results varied by site. This e</a:t>
            </a:r>
            <a:r>
              <a:rPr lang="en-US" b="1" dirty="0" smtClean="0"/>
              <a:t>vidence must continue to be tracked as it may change over time, e.g., new approaches such as the VA’s Primary</a:t>
            </a:r>
            <a:r>
              <a:rPr lang="en-US" b="1" baseline="0" dirty="0" smtClean="0"/>
              <a:t> Care at Home model may now offer stronger evidence of impact for home-based intervention (verify).</a:t>
            </a:r>
          </a:p>
          <a:p>
            <a:endParaRPr lang="en-US" baseline="0" dirty="0" smtClean="0"/>
          </a:p>
          <a:p>
            <a:r>
              <a:rPr lang="en-US" b="1" baseline="0" dirty="0" smtClean="0"/>
              <a:t>Randy Brown’s analysis of the evidence also highlights that particular care models will be more appropriate for particular subpopulations of patients in the context of general payment and organizational settings </a:t>
            </a:r>
          </a:p>
        </p:txBody>
      </p:sp>
      <p:sp>
        <p:nvSpPr>
          <p:cNvPr id="4" name="Slide Number Placeholder 3"/>
          <p:cNvSpPr>
            <a:spLocks noGrp="1"/>
          </p:cNvSpPr>
          <p:nvPr>
            <p:ph type="sldNum" sz="quarter" idx="10"/>
          </p:nvPr>
        </p:nvSpPr>
        <p:spPr/>
        <p:txBody>
          <a:bodyPr/>
          <a:lstStyle/>
          <a:p>
            <a:fld id="{1A79DF06-2081-4E1E-95B4-AB35CB4F468D}" type="slidenum">
              <a:rPr lang="en-US" smtClean="0"/>
              <a:t>6</a:t>
            </a:fld>
            <a:endParaRPr lang="en-US"/>
          </a:p>
        </p:txBody>
      </p:sp>
    </p:spTree>
    <p:extLst>
      <p:ext uri="{BB962C8B-B14F-4D97-AF65-F5344CB8AC3E}">
        <p14:creationId xmlns:p14="http://schemas.microsoft.com/office/powerpoint/2010/main" val="1197250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a:t>
            </a:r>
            <a:r>
              <a:rPr lang="en-US" b="1" baseline="0" dirty="0" smtClean="0"/>
              <a:t> Most analyses of care models focus on differences in features or content – the middle column. Yet Jane </a:t>
            </a:r>
            <a:r>
              <a:rPr lang="en-US" b="1" baseline="0" dirty="0" err="1" smtClean="0"/>
              <a:t>Mohoney</a:t>
            </a:r>
            <a:r>
              <a:rPr lang="en-US" b="1" baseline="0" dirty="0" smtClean="0"/>
              <a:t> at UCSF has noted that some interventions with seemingly similar features achieve different results – their success or failure can only be understood in terms of the processes of how (and how well) they execute content. This distinction is also important because the content represent enduring features while the execution may vary to fit particular circumstances and change over time with advances in technology and experience with implementation. </a:t>
            </a:r>
            <a:r>
              <a:rPr lang="en-US" b="0" baseline="0" dirty="0" smtClean="0"/>
              <a:t>For example, the care manager’s role as a communications hub may evolve as members of the care team use asynchronous technologies (email chains or apps) to communicate about shared patients; use of Avatars may change teaching role (e.g., Boston Medical Center’s Louise). </a:t>
            </a:r>
          </a:p>
          <a:p>
            <a:endParaRPr lang="en-US" b="1" baseline="0" dirty="0" smtClean="0"/>
          </a:p>
          <a:p>
            <a:r>
              <a:rPr lang="en-US" b="1" baseline="0" dirty="0" smtClean="0"/>
              <a:t>Understanding the aspirations or principles of what these programs are aiming to achieve – how they are seeking to shape the health care system and what it would look like if they are successful -- is also clearly important to assess whether the combination of many programs will add up to achieve desired goals and outcomes. </a:t>
            </a:r>
            <a:r>
              <a:rPr lang="en-US" b="0" baseline="0" dirty="0" smtClean="0"/>
              <a:t>(Because these are not always explicitly specified, we infer them from expert recommendations about how such programs should operate.)</a:t>
            </a:r>
          </a:p>
          <a:p>
            <a:endParaRPr lang="en-US" dirty="0" smtClean="0"/>
          </a:p>
          <a:p>
            <a:r>
              <a:rPr lang="en-US" dirty="0" smtClean="0"/>
              <a:t>NOTE: Features were included if they were</a:t>
            </a:r>
            <a:r>
              <a:rPr lang="en-US" baseline="0" dirty="0" smtClean="0"/>
              <a:t> mentioned in two or more syntheses</a:t>
            </a:r>
            <a:r>
              <a:rPr lang="en-US" dirty="0" smtClean="0"/>
              <a:t> of the literature (see bibliography). </a:t>
            </a:r>
          </a:p>
          <a:p>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7</a:t>
            </a:fld>
            <a:endParaRPr lang="en-US"/>
          </a:p>
        </p:txBody>
      </p:sp>
    </p:spTree>
    <p:extLst>
      <p:ext uri="{BB962C8B-B14F-4D97-AF65-F5344CB8AC3E}">
        <p14:creationId xmlns:p14="http://schemas.microsoft.com/office/powerpoint/2010/main" val="772477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POINT: Our review identified 5 major kinds</a:t>
            </a:r>
            <a:r>
              <a:rPr lang="en-US" b="1" baseline="0" dirty="0" smtClean="0"/>
              <a:t> of barriers or challenges to sustaining and spreading successful models and innovations. We offer possible solutions in the spirit of brainstorming and priming the pump; we look forward to hearing your thinking about how the Fund can make a contribution to addressing these kinds of challenges.</a:t>
            </a:r>
            <a:endParaRPr lang="en-US" b="1" dirty="0"/>
          </a:p>
        </p:txBody>
      </p:sp>
      <p:sp>
        <p:nvSpPr>
          <p:cNvPr id="4" name="Slide Number Placeholder 3"/>
          <p:cNvSpPr>
            <a:spLocks noGrp="1"/>
          </p:cNvSpPr>
          <p:nvPr>
            <p:ph type="sldNum" sz="quarter" idx="10"/>
          </p:nvPr>
        </p:nvSpPr>
        <p:spPr/>
        <p:txBody>
          <a:bodyPr/>
          <a:lstStyle/>
          <a:p>
            <a:fld id="{1A79DF06-2081-4E1E-95B4-AB35CB4F468D}" type="slidenum">
              <a:rPr lang="en-US" smtClean="0"/>
              <a:t>8</a:t>
            </a:fld>
            <a:endParaRPr lang="en-US"/>
          </a:p>
        </p:txBody>
      </p:sp>
    </p:spTree>
    <p:extLst>
      <p:ext uri="{BB962C8B-B14F-4D97-AF65-F5344CB8AC3E}">
        <p14:creationId xmlns:p14="http://schemas.microsoft.com/office/powerpoint/2010/main" val="3427735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79DF06-2081-4E1E-95B4-AB35CB4F468D}" type="slidenum">
              <a:rPr lang="en-US" smtClean="0"/>
              <a:t>10</a:t>
            </a:fld>
            <a:endParaRPr lang="en-US"/>
          </a:p>
        </p:txBody>
      </p:sp>
    </p:spTree>
    <p:extLst>
      <p:ext uri="{BB962C8B-B14F-4D97-AF65-F5344CB8AC3E}">
        <p14:creationId xmlns:p14="http://schemas.microsoft.com/office/powerpoint/2010/main" val="285915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3697" y="6489520"/>
            <a:ext cx="2743200" cy="365125"/>
          </a:xfrm>
        </p:spPr>
        <p:txBody>
          <a:bodyPr/>
          <a:lstStyle/>
          <a:p>
            <a:fld id="{64793A45-09AD-409A-9DBE-B6BC6B938F9A}" type="datetime1">
              <a:rPr lang="en-US" smtClean="0"/>
              <a:pPr/>
              <a:t>6/6/2014</a:t>
            </a:fld>
            <a:r>
              <a:rPr lang="en-US" dirty="0" smtClean="0"/>
              <a:t> DRAFT</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45841" y="6501692"/>
            <a:ext cx="2743200" cy="365125"/>
          </a:xfrm>
        </p:spPr>
        <p:txBody>
          <a:bodyPr/>
          <a:lstStyle>
            <a:lvl1pPr>
              <a:defRPr b="1"/>
            </a:lvl1pPr>
          </a:lstStyle>
          <a:p>
            <a:fld id="{A7870216-3633-47ED-BAF2-C8B5A59BBD5A}" type="slidenum">
              <a:rPr lang="en-US" smtClean="0"/>
              <a:pPr/>
              <a:t>‹#›</a:t>
            </a:fld>
            <a:endParaRPr lang="en-US"/>
          </a:p>
        </p:txBody>
      </p:sp>
    </p:spTree>
    <p:extLst>
      <p:ext uri="{BB962C8B-B14F-4D97-AF65-F5344CB8AC3E}">
        <p14:creationId xmlns:p14="http://schemas.microsoft.com/office/powerpoint/2010/main" val="74881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590B8-257B-40C4-9337-D95B814757F2}" type="datetime1">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222549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2230B-C1CC-47B8-B576-9DD3DF87EFCE}" type="datetime1">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277656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F10C0-E5A8-47D6-BAA0-6079D59BD3E9}" type="datetime1">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448800" y="6492875"/>
            <a:ext cx="2743200" cy="365125"/>
          </a:xfrm>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74842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3410A7-9DF2-44FD-B527-0B7B9E72057E}" type="datetime1">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6946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D83A4-1A85-43A4-A380-71294BC3D8F3}" type="datetime1">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26027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0EEB3-98C4-4DDC-98D9-AF6776DBB22B}" type="datetime1">
              <a:rPr lang="en-US" smtClean="0"/>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397794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265E74-1722-47C0-81A2-90516176551D}" type="datetime1">
              <a:rPr lang="en-US" smtClean="0"/>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5396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3F3A1-1F12-41BD-985E-16733B467B16}" type="datetime1">
              <a:rPr lang="en-US" smtClean="0"/>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3987845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53BCA-53E6-4B9E-8274-0367DCBCEB7B}" type="datetime1">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95555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9DAC9-8E8D-45D0-AB38-15A977648A2B}" type="datetime1">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70216-3633-47ED-BAF2-C8B5A59BBD5A}" type="slidenum">
              <a:rPr lang="en-US" smtClean="0"/>
              <a:t>‹#›</a:t>
            </a:fld>
            <a:endParaRPr lang="en-US"/>
          </a:p>
        </p:txBody>
      </p:sp>
    </p:spTree>
    <p:extLst>
      <p:ext uri="{BB962C8B-B14F-4D97-AF65-F5344CB8AC3E}">
        <p14:creationId xmlns:p14="http://schemas.microsoft.com/office/powerpoint/2010/main" val="104151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7B482-FD74-43CE-AC50-C05859F26778}" type="datetime1">
              <a:rPr lang="en-US" smtClean="0"/>
              <a:t>6/6/2014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70216-3633-47ED-BAF2-C8B5A59BBD5A}" type="slidenum">
              <a:rPr lang="en-US" smtClean="0"/>
              <a:t>‹#›</a:t>
            </a:fld>
            <a:endParaRPr lang="en-US"/>
          </a:p>
        </p:txBody>
      </p:sp>
    </p:spTree>
    <p:extLst>
      <p:ext uri="{BB962C8B-B14F-4D97-AF65-F5344CB8AC3E}">
        <p14:creationId xmlns:p14="http://schemas.microsoft.com/office/powerpoint/2010/main" val="85874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hyperlink" Target="http://advancedcarecoalition.org/"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hyperlink" Target="http://advancedcarecoalition.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1888"/>
            <a:ext cx="9144000" cy="2543188"/>
          </a:xfrm>
        </p:spPr>
        <p:txBody>
          <a:bodyPr>
            <a:noAutofit/>
          </a:bodyPr>
          <a:lstStyle/>
          <a:p>
            <a:r>
              <a:rPr lang="en-US" sz="4800" b="1" dirty="0" smtClean="0"/>
              <a:t>What Do We Know About </a:t>
            </a:r>
            <a:br>
              <a:rPr lang="en-US" sz="4800" b="1" dirty="0" smtClean="0"/>
            </a:br>
            <a:r>
              <a:rPr lang="en-US" sz="4800" b="1" dirty="0" smtClean="0"/>
              <a:t>Care Models That Work for </a:t>
            </a:r>
            <a:br>
              <a:rPr lang="en-US" sz="4800" b="1" dirty="0" smtClean="0"/>
            </a:br>
            <a:r>
              <a:rPr lang="en-US" sz="4800" b="1" dirty="0" smtClean="0"/>
              <a:t>High-Need, High-Cost Patients? </a:t>
            </a:r>
            <a:endParaRPr lang="en-US" sz="4800" b="1" dirty="0"/>
          </a:p>
        </p:txBody>
      </p:sp>
      <p:sp>
        <p:nvSpPr>
          <p:cNvPr id="3" name="Subtitle 2"/>
          <p:cNvSpPr>
            <a:spLocks noGrp="1"/>
          </p:cNvSpPr>
          <p:nvPr>
            <p:ph type="subTitle" idx="1"/>
          </p:nvPr>
        </p:nvSpPr>
        <p:spPr>
          <a:xfrm>
            <a:off x="1524000" y="4085659"/>
            <a:ext cx="9144000" cy="2353241"/>
          </a:xfrm>
        </p:spPr>
        <p:txBody>
          <a:bodyPr>
            <a:noAutofit/>
          </a:bodyPr>
          <a:lstStyle/>
          <a:p>
            <a:r>
              <a:rPr lang="en-US" b="1" dirty="0" smtClean="0"/>
              <a:t>Douglas McCarthy, Senior Research Director</a:t>
            </a:r>
          </a:p>
          <a:p>
            <a:r>
              <a:rPr lang="en-US" dirty="0" smtClean="0"/>
              <a:t>The Commonwealth Fund</a:t>
            </a:r>
          </a:p>
          <a:p>
            <a:r>
              <a:rPr lang="en-US" dirty="0" smtClean="0"/>
              <a:t>Delivery System Reform Advisory Board Meeting</a:t>
            </a:r>
          </a:p>
          <a:p>
            <a:r>
              <a:rPr lang="en-US" dirty="0" smtClean="0"/>
              <a:t>June 13, 2014</a:t>
            </a:r>
          </a:p>
          <a:p>
            <a:r>
              <a:rPr lang="en-US" sz="2000" i="1" dirty="0" smtClean="0"/>
              <a:t>With acknowledgments to my coauthors Sarah Klein and Jamie Ryan</a:t>
            </a:r>
            <a:endParaRPr lang="en-US" sz="2000" i="1" dirty="0"/>
          </a:p>
        </p:txBody>
      </p:sp>
      <p:sp>
        <p:nvSpPr>
          <p:cNvPr id="4" name="Slide Number Placeholder 3"/>
          <p:cNvSpPr>
            <a:spLocks noGrp="1"/>
          </p:cNvSpPr>
          <p:nvPr>
            <p:ph type="sldNum" sz="quarter" idx="12"/>
          </p:nvPr>
        </p:nvSpPr>
        <p:spPr>
          <a:xfrm>
            <a:off x="9420225" y="6465308"/>
            <a:ext cx="2743200" cy="365125"/>
          </a:xfrm>
        </p:spPr>
        <p:txBody>
          <a:bodyPr/>
          <a:lstStyle/>
          <a:p>
            <a:fld id="{A7870216-3633-47ED-BAF2-C8B5A59BBD5A}" type="slidenum">
              <a:rPr lang="en-US" smtClean="0"/>
              <a:t>1</a:t>
            </a:fld>
            <a:endParaRPr lang="en-US"/>
          </a:p>
        </p:txBody>
      </p:sp>
      <p:pic>
        <p:nvPicPr>
          <p:cNvPr id="5" name="Picture 5" descr="CFlogo_2014_4-color_PMS_K.eps"/>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 y="1714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7950" y="121412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7243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660" y="761929"/>
            <a:ext cx="11158679" cy="5863144"/>
          </a:xfrm>
          <a:prstGeom prst="rect">
            <a:avLst/>
          </a:prstGeom>
          <a:noFill/>
        </p:spPr>
        <p:txBody>
          <a:bodyPr wrap="square" rtlCol="0">
            <a:spAutoFit/>
          </a:bodyPr>
          <a:lstStyle/>
          <a:p>
            <a:r>
              <a:rPr lang="en-US" sz="1500" dirty="0"/>
              <a:t>T. </a:t>
            </a:r>
            <a:r>
              <a:rPr lang="en-US" sz="1500" dirty="0" err="1"/>
              <a:t>Bodenheimer</a:t>
            </a:r>
            <a:r>
              <a:rPr lang="en-US" sz="1500" dirty="0"/>
              <a:t> and R. Berry-Millett, Care Management of Patients with Complex Health Care Needs, </a:t>
            </a:r>
            <a:r>
              <a:rPr lang="en-US" sz="1500" i="1" dirty="0"/>
              <a:t>Research Synthesis Report No. 19 </a:t>
            </a:r>
            <a:r>
              <a:rPr lang="en-US" sz="1500" dirty="0"/>
              <a:t>(Robert Wood Johnson Foundation, Dec. 2009).</a:t>
            </a:r>
          </a:p>
          <a:p>
            <a:endParaRPr lang="en-US" sz="1500" dirty="0"/>
          </a:p>
          <a:p>
            <a:r>
              <a:rPr lang="en-US" sz="1500" dirty="0"/>
              <a:t>C. </a:t>
            </a:r>
            <a:r>
              <a:rPr lang="en-US" sz="1500" dirty="0" err="1"/>
              <a:t>Boult</a:t>
            </a:r>
            <a:r>
              <a:rPr lang="en-US" sz="1500" dirty="0"/>
              <a:t>, A. F. Green, L. B. </a:t>
            </a:r>
            <a:r>
              <a:rPr lang="en-US" sz="1500" dirty="0" err="1"/>
              <a:t>Boult</a:t>
            </a:r>
            <a:r>
              <a:rPr lang="en-US" sz="1500" dirty="0"/>
              <a:t>, et al., “Successful models of comprehensive care for older adults with chronic conditions: evidence for the Institute of Medicine's ‘retooling for an aging America’ report,” </a:t>
            </a:r>
            <a:r>
              <a:rPr lang="en-US" sz="1500" i="1" dirty="0"/>
              <a:t>Journal of the American Geriatrics Society</a:t>
            </a:r>
            <a:r>
              <a:rPr lang="en-US" sz="1500" dirty="0"/>
              <a:t>, Dec. 2009; 57(12):2328-37; C. </a:t>
            </a:r>
            <a:r>
              <a:rPr lang="en-US" sz="1500" dirty="0" err="1"/>
              <a:t>Boult</a:t>
            </a:r>
            <a:r>
              <a:rPr lang="en-US" sz="1500" dirty="0"/>
              <a:t> and G. D. Wieland, “Comprehensive primary care for older patients with multiple chronic conditions,” </a:t>
            </a:r>
            <a:r>
              <a:rPr lang="en-US" sz="1500" i="1" dirty="0"/>
              <a:t>JAMA</a:t>
            </a:r>
            <a:r>
              <a:rPr lang="en-US" sz="1500" dirty="0"/>
              <a:t>, Nov. 3, 2010; 304(17):1936-43.</a:t>
            </a:r>
          </a:p>
          <a:p>
            <a:endParaRPr lang="en-US" sz="1500" dirty="0"/>
          </a:p>
          <a:p>
            <a:r>
              <a:rPr lang="en-US" sz="1500" dirty="0" smtClean="0"/>
              <a:t>R. S</a:t>
            </a:r>
            <a:r>
              <a:rPr lang="en-US" sz="1500" dirty="0"/>
              <a:t>. Brown, </a:t>
            </a:r>
            <a:r>
              <a:rPr lang="en-US" sz="1500" dirty="0" smtClean="0"/>
              <a:t>A. </a:t>
            </a:r>
            <a:r>
              <a:rPr lang="en-US" sz="1500" dirty="0"/>
              <a:t>Ghosh, </a:t>
            </a:r>
            <a:r>
              <a:rPr lang="en-US" sz="1500" dirty="0" smtClean="0"/>
              <a:t>C. </a:t>
            </a:r>
            <a:r>
              <a:rPr lang="en-US" sz="1500" dirty="0" err="1"/>
              <a:t>Schraeder</a:t>
            </a:r>
            <a:r>
              <a:rPr lang="en-US" sz="1500" dirty="0" smtClean="0"/>
              <a:t>, et al., “Promising Practices in Acute/Primary Care,” in: C. </a:t>
            </a:r>
            <a:r>
              <a:rPr lang="en-US" sz="1500" dirty="0" err="1" smtClean="0"/>
              <a:t>Schraeder</a:t>
            </a:r>
            <a:r>
              <a:rPr lang="en-US" sz="1500" dirty="0" smtClean="0"/>
              <a:t> and P. Shelton, eds., </a:t>
            </a:r>
            <a:r>
              <a:rPr lang="en-US" sz="1500" i="1" dirty="0" smtClean="0"/>
              <a:t>Comprehensive Care Coordination for Chronically III Adults</a:t>
            </a:r>
            <a:r>
              <a:rPr lang="en-US" sz="1500" dirty="0" smtClean="0"/>
              <a:t> (Wiley, 2011); R. S. Brown, D. </a:t>
            </a:r>
            <a:r>
              <a:rPr lang="en-US" sz="1500" dirty="0" err="1" smtClean="0"/>
              <a:t>Peikes</a:t>
            </a:r>
            <a:r>
              <a:rPr lang="en-US" sz="1500" dirty="0" smtClean="0"/>
              <a:t>, G. Peterson, et al., “Six features of Medicare coordinated care demonstration programs that cut hospital admissions of high-risk patients,” </a:t>
            </a:r>
            <a:r>
              <a:rPr lang="en-US" sz="1500" i="1" dirty="0" smtClean="0"/>
              <a:t>Health Affairs</a:t>
            </a:r>
            <a:r>
              <a:rPr lang="en-US" sz="1500" dirty="0" smtClean="0"/>
              <a:t>, June 2012; 31(6):1156-66.</a:t>
            </a:r>
          </a:p>
          <a:p>
            <a:endParaRPr lang="en-US" sz="1500" dirty="0" smtClean="0"/>
          </a:p>
          <a:p>
            <a:r>
              <a:rPr lang="en-US" sz="1500" dirty="0" smtClean="0"/>
              <a:t>Coalition to Transform Advanced Care (C-TAC), </a:t>
            </a:r>
            <a:r>
              <a:rPr lang="en-US" sz="1500" i="1" dirty="0" smtClean="0"/>
              <a:t>Advanced Care: A Model for Person-Centered, Integrated Care for Late Stage Chronic Illness, </a:t>
            </a:r>
            <a:r>
              <a:rPr lang="en-US" sz="1500" dirty="0" smtClean="0">
                <a:hlinkClick r:id="rId3"/>
              </a:rPr>
              <a:t>http://advancedcarecoalition.org</a:t>
            </a:r>
            <a:r>
              <a:rPr lang="en-US" sz="1500" dirty="0" smtClean="0"/>
              <a:t>; R. </a:t>
            </a:r>
            <a:r>
              <a:rPr lang="en-US" sz="1500" dirty="0" err="1" smtClean="0"/>
              <a:t>Krakauer</a:t>
            </a:r>
            <a:r>
              <a:rPr lang="en-US" sz="1500" dirty="0"/>
              <a:t> </a:t>
            </a:r>
            <a:r>
              <a:rPr lang="en-US" sz="1500" dirty="0" smtClean="0"/>
              <a:t>and J. Broyles, Final Report to the Commonwealth Fund: Strategies to Promulgate Advanced Illness Models that Work (Commonwealth Fund, internal document).</a:t>
            </a:r>
          </a:p>
          <a:p>
            <a:endParaRPr lang="en-US" sz="1500" dirty="0"/>
          </a:p>
          <a:p>
            <a:r>
              <a:rPr lang="en-US" sz="1500" dirty="0"/>
              <a:t>C. S. Hong, A. L. Siegel, T. G. Ferris, </a:t>
            </a:r>
            <a:r>
              <a:rPr lang="en-US" sz="1500" i="1" dirty="0"/>
              <a:t>Treating High-Need, High-Cost Patients: What Makes for a Successful Care Management Program? </a:t>
            </a:r>
            <a:r>
              <a:rPr lang="en-US" sz="1500" dirty="0"/>
              <a:t>(Commonwealth Fund, forthcoming).</a:t>
            </a:r>
          </a:p>
          <a:p>
            <a:endParaRPr lang="en-US" sz="1500" dirty="0" smtClean="0"/>
          </a:p>
          <a:p>
            <a:r>
              <a:rPr lang="en-US" sz="1500" dirty="0" smtClean="0"/>
              <a:t>L. Nelson, Lessons from Medicare’s Demonstration Projects on Disease Management, Care Coordination, and Value-Based Payment,</a:t>
            </a:r>
            <a:r>
              <a:rPr lang="en-US" sz="1500" i="1" dirty="0" smtClean="0"/>
              <a:t> Issue Brief</a:t>
            </a:r>
            <a:r>
              <a:rPr lang="en-US" sz="1500" dirty="0" smtClean="0"/>
              <a:t> (Congressional Budget Office, Jan. 2012</a:t>
            </a:r>
            <a:r>
              <a:rPr lang="en-US" sz="1500" dirty="0"/>
              <a:t>); </a:t>
            </a:r>
            <a:r>
              <a:rPr lang="en-US" sz="1500" dirty="0" smtClean="0"/>
              <a:t>L. Nelson, Lessons </a:t>
            </a:r>
            <a:r>
              <a:rPr lang="en-US" sz="1500" dirty="0"/>
              <a:t>from Medicare’s Demonstration </a:t>
            </a:r>
            <a:r>
              <a:rPr lang="en-US" sz="1500" dirty="0" smtClean="0"/>
              <a:t>Projects on </a:t>
            </a:r>
            <a:r>
              <a:rPr lang="en-US" sz="1500" dirty="0"/>
              <a:t>Disease Management and Care </a:t>
            </a:r>
            <a:r>
              <a:rPr lang="en-US" sz="1500" dirty="0" smtClean="0"/>
              <a:t>Coordination, </a:t>
            </a:r>
            <a:r>
              <a:rPr lang="en-US" sz="1500" i="1" dirty="0" smtClean="0"/>
              <a:t>Working Paper 2012-01</a:t>
            </a:r>
            <a:r>
              <a:rPr lang="en-US" sz="1500" dirty="0" smtClean="0"/>
              <a:t> </a:t>
            </a:r>
            <a:r>
              <a:rPr lang="en-US" sz="1500" dirty="0"/>
              <a:t>(Congressional Budget Office, Jan. 2012)</a:t>
            </a:r>
            <a:r>
              <a:rPr lang="en-US" sz="1500" dirty="0" smtClean="0"/>
              <a:t>.</a:t>
            </a:r>
            <a:endParaRPr lang="en-US" sz="1500" dirty="0"/>
          </a:p>
          <a:p>
            <a:endParaRPr lang="en-US" sz="1500" dirty="0"/>
          </a:p>
          <a:p>
            <a:r>
              <a:rPr lang="en-US" sz="1500" dirty="0" smtClean="0"/>
              <a:t>Patient-Centered Outcomes Research Institute and The Hartford Foundation, </a:t>
            </a:r>
            <a:r>
              <a:rPr lang="en-US" sz="1500" dirty="0" err="1" smtClean="0"/>
              <a:t>CaRe</a:t>
            </a:r>
            <a:r>
              <a:rPr lang="en-US" sz="1500" dirty="0" smtClean="0"/>
              <a:t>-Align Collaboration </a:t>
            </a:r>
          </a:p>
          <a:p>
            <a:r>
              <a:rPr lang="en-US" sz="1500" dirty="0" smtClean="0"/>
              <a:t>Meeting Summary, Dallas, Tex., April 22-23, 2014; C. </a:t>
            </a:r>
            <a:r>
              <a:rPr lang="en-US" sz="1500" dirty="0" err="1" smtClean="0"/>
              <a:t>Boult</a:t>
            </a:r>
            <a:r>
              <a:rPr lang="en-US" sz="1500" dirty="0" smtClean="0"/>
              <a:t>, Challenges to </a:t>
            </a:r>
            <a:r>
              <a:rPr lang="en-US" sz="1500" dirty="0" err="1" smtClean="0"/>
              <a:t>CaRe</a:t>
            </a:r>
            <a:r>
              <a:rPr lang="en-US" sz="1500" dirty="0" smtClean="0"/>
              <a:t>-Align, Presentation to </a:t>
            </a:r>
          </a:p>
          <a:p>
            <a:r>
              <a:rPr lang="en-US" sz="1500" dirty="0" err="1" smtClean="0"/>
              <a:t>CaRe</a:t>
            </a:r>
            <a:r>
              <a:rPr lang="en-US" sz="1500" dirty="0" smtClean="0"/>
              <a:t>-Align Collaboration Meeting, Dallas, Tex., April 23, 2014.</a:t>
            </a:r>
          </a:p>
        </p:txBody>
      </p:sp>
      <p:sp>
        <p:nvSpPr>
          <p:cNvPr id="5" name="Title 4"/>
          <p:cNvSpPr>
            <a:spLocks noGrp="1"/>
          </p:cNvSpPr>
          <p:nvPr>
            <p:ph type="title"/>
          </p:nvPr>
        </p:nvSpPr>
        <p:spPr>
          <a:xfrm>
            <a:off x="523875" y="139426"/>
            <a:ext cx="10515600" cy="625475"/>
          </a:xfrm>
        </p:spPr>
        <p:txBody>
          <a:bodyPr>
            <a:normAutofit/>
          </a:bodyPr>
          <a:lstStyle/>
          <a:p>
            <a:pPr algn="ctr"/>
            <a:r>
              <a:rPr lang="en-US" sz="3200" dirty="0" smtClean="0"/>
              <a:t>Select Bibliography</a:t>
            </a:r>
            <a:endParaRPr lang="en-US" sz="3200" dirty="0"/>
          </a:p>
        </p:txBody>
      </p:sp>
      <p:sp>
        <p:nvSpPr>
          <p:cNvPr id="3" name="Slide Number Placeholder 2"/>
          <p:cNvSpPr>
            <a:spLocks noGrp="1"/>
          </p:cNvSpPr>
          <p:nvPr>
            <p:ph type="sldNum" sz="quarter" idx="12"/>
          </p:nvPr>
        </p:nvSpPr>
        <p:spPr>
          <a:xfrm>
            <a:off x="9448800" y="6492875"/>
            <a:ext cx="2743200" cy="365125"/>
          </a:xfrm>
        </p:spPr>
        <p:txBody>
          <a:bodyPr/>
          <a:lstStyle/>
          <a:p>
            <a:fld id="{A7870216-3633-47ED-BAF2-C8B5A59BBD5A}" type="slidenum">
              <a:rPr lang="en-US" smtClean="0"/>
              <a:t>10</a:t>
            </a:fld>
            <a:endParaRPr lang="en-US"/>
          </a:p>
        </p:txBody>
      </p:sp>
      <p:pic>
        <p:nvPicPr>
          <p:cNvPr id="6" name="Picture 5" descr="CFlogo_2014_4-color_PMS_K.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5939" y="5956928"/>
            <a:ext cx="281353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34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2561"/>
          </a:xfrm>
        </p:spPr>
        <p:txBody>
          <a:bodyPr>
            <a:normAutofit/>
          </a:bodyPr>
          <a:lstStyle/>
          <a:p>
            <a:pPr algn="ctr"/>
            <a:r>
              <a:rPr lang="en-US" sz="3600" b="1" dirty="0" smtClean="0"/>
              <a:t>Purpose and Methods</a:t>
            </a:r>
            <a:endParaRPr lang="en-US" sz="3600" b="1" dirty="0"/>
          </a:p>
        </p:txBody>
      </p:sp>
      <p:sp>
        <p:nvSpPr>
          <p:cNvPr id="3" name="Content Placeholder 2"/>
          <p:cNvSpPr>
            <a:spLocks noGrp="1"/>
          </p:cNvSpPr>
          <p:nvPr>
            <p:ph idx="1"/>
          </p:nvPr>
        </p:nvSpPr>
        <p:spPr>
          <a:xfrm>
            <a:off x="838200" y="1426029"/>
            <a:ext cx="10515600" cy="4750934"/>
          </a:xfrm>
        </p:spPr>
        <p:txBody>
          <a:bodyPr>
            <a:normAutofit fontScale="85000" lnSpcReduction="20000"/>
          </a:bodyPr>
          <a:lstStyle/>
          <a:p>
            <a:pPr marL="0" indent="0">
              <a:lnSpc>
                <a:spcPct val="120000"/>
              </a:lnSpc>
              <a:spcBef>
                <a:spcPts val="0"/>
              </a:spcBef>
              <a:buNone/>
            </a:pPr>
            <a:r>
              <a:rPr lang="en-US" sz="3300" b="1" dirty="0" smtClean="0"/>
              <a:t>Inform the development of principles for a high-performance health system for high-needs, high-cost patients by describing</a:t>
            </a:r>
            <a:r>
              <a:rPr lang="en-US" sz="3300" dirty="0" smtClean="0"/>
              <a:t>: </a:t>
            </a:r>
          </a:p>
          <a:p>
            <a:r>
              <a:rPr lang="en-US" dirty="0" smtClean="0"/>
              <a:t>A typology of care models and evidence of their impact</a:t>
            </a:r>
          </a:p>
          <a:p>
            <a:r>
              <a:rPr lang="en-US" dirty="0" smtClean="0"/>
              <a:t>Common attributes of successful care models</a:t>
            </a:r>
          </a:p>
          <a:p>
            <a:r>
              <a:rPr lang="en-US" dirty="0" smtClean="0"/>
              <a:t>Challenges and barriers to sustainability and spread</a:t>
            </a:r>
          </a:p>
          <a:p>
            <a:pPr marL="0" indent="0">
              <a:buNone/>
            </a:pPr>
            <a:endParaRPr lang="en-US" sz="3600" b="1" dirty="0" smtClean="0"/>
          </a:p>
          <a:p>
            <a:pPr marL="0" indent="0">
              <a:lnSpc>
                <a:spcPct val="120000"/>
              </a:lnSpc>
              <a:spcBef>
                <a:spcPts val="0"/>
              </a:spcBef>
              <a:buNone/>
            </a:pPr>
            <a:r>
              <a:rPr lang="en-US" sz="3600" b="1" dirty="0" smtClean="0"/>
              <a:t>Synthesized expert </a:t>
            </a:r>
            <a:r>
              <a:rPr lang="en-US" sz="3600" b="1" dirty="0"/>
              <a:t>reports, literature reviews, </a:t>
            </a:r>
            <a:r>
              <a:rPr lang="en-US" sz="3600" b="1" dirty="0" smtClean="0"/>
              <a:t>evaluations of:</a:t>
            </a:r>
            <a:r>
              <a:rPr lang="en-US" sz="3600" dirty="0" smtClean="0"/>
              <a:t> </a:t>
            </a:r>
            <a:endParaRPr lang="en-US" sz="3600" dirty="0"/>
          </a:p>
          <a:p>
            <a:r>
              <a:rPr lang="en-US" dirty="0"/>
              <a:t>Comprehensive care for older adults with chronic conditions (IOM)</a:t>
            </a:r>
          </a:p>
          <a:p>
            <a:r>
              <a:rPr lang="en-US" dirty="0"/>
              <a:t>Care coordination </a:t>
            </a:r>
            <a:r>
              <a:rPr lang="en-US" dirty="0" smtClean="0"/>
              <a:t>for </a:t>
            </a:r>
            <a:r>
              <a:rPr lang="en-US" dirty="0"/>
              <a:t>high-need Medicare beneficiaries </a:t>
            </a:r>
            <a:r>
              <a:rPr lang="en-US" dirty="0" smtClean="0"/>
              <a:t>(CBO, MPR</a:t>
            </a:r>
            <a:r>
              <a:rPr lang="en-US" dirty="0"/>
              <a:t>)</a:t>
            </a:r>
          </a:p>
          <a:p>
            <a:r>
              <a:rPr lang="en-US" dirty="0"/>
              <a:t>Care management of patients with complex needs (RWJF, CMWF)</a:t>
            </a:r>
          </a:p>
          <a:p>
            <a:r>
              <a:rPr lang="en-US" dirty="0"/>
              <a:t>Advanced illness care programs (</a:t>
            </a:r>
            <a:r>
              <a:rPr lang="en-US" dirty="0" smtClean="0"/>
              <a:t>C-TAC)</a:t>
            </a:r>
          </a:p>
        </p:txBody>
      </p:sp>
      <p:sp>
        <p:nvSpPr>
          <p:cNvPr id="4" name="TextBox 3"/>
          <p:cNvSpPr txBox="1"/>
          <p:nvPr/>
        </p:nvSpPr>
        <p:spPr>
          <a:xfrm>
            <a:off x="0" y="6525306"/>
            <a:ext cx="2964658" cy="369332"/>
          </a:xfrm>
          <a:prstGeom prst="rect">
            <a:avLst/>
          </a:prstGeom>
          <a:noFill/>
        </p:spPr>
        <p:txBody>
          <a:bodyPr wrap="none" rtlCol="0">
            <a:spAutoFit/>
          </a:bodyPr>
          <a:lstStyle/>
          <a:p>
            <a:r>
              <a:rPr lang="en-US" dirty="0" smtClean="0"/>
              <a:t>See bibliography for citations.</a:t>
            </a:r>
            <a:endParaRPr lang="en-US" dirty="0"/>
          </a:p>
        </p:txBody>
      </p:sp>
      <p:sp>
        <p:nvSpPr>
          <p:cNvPr id="5" name="Slide Number Placeholder 4"/>
          <p:cNvSpPr>
            <a:spLocks noGrp="1"/>
          </p:cNvSpPr>
          <p:nvPr>
            <p:ph type="sldNum" sz="quarter" idx="12"/>
          </p:nvPr>
        </p:nvSpPr>
        <p:spPr/>
        <p:txBody>
          <a:bodyPr/>
          <a:lstStyle/>
          <a:p>
            <a:fld id="{A7870216-3633-47ED-BAF2-C8B5A59BBD5A}" type="slidenum">
              <a:rPr lang="en-US" smtClean="0"/>
              <a:t>2</a:t>
            </a:fld>
            <a:endParaRPr lang="en-US"/>
          </a:p>
        </p:txBody>
      </p:sp>
      <p:pic>
        <p:nvPicPr>
          <p:cNvPr id="6"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5939" y="5956928"/>
            <a:ext cx="281353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4929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b="1" dirty="0" smtClean="0"/>
              <a:t>Framing the Opportunity: Targeting Interventions </a:t>
            </a:r>
            <a:br>
              <a:rPr lang="en-US" sz="3200" b="1" dirty="0" smtClean="0"/>
            </a:br>
            <a:r>
              <a:rPr lang="en-US" sz="3200" b="1" dirty="0" smtClean="0"/>
              <a:t>Along the Population Health Continuum</a:t>
            </a:r>
            <a:endParaRPr lang="en-US" sz="3200" b="1"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2262730"/>
            <a:ext cx="10515600" cy="2810203"/>
          </a:xfrm>
        </p:spPr>
      </p:pic>
      <p:sp>
        <p:nvSpPr>
          <p:cNvPr id="6" name="TextBox 5"/>
          <p:cNvSpPr txBox="1"/>
          <p:nvPr/>
        </p:nvSpPr>
        <p:spPr>
          <a:xfrm>
            <a:off x="938254" y="6079656"/>
            <a:ext cx="7567571" cy="523220"/>
          </a:xfrm>
          <a:prstGeom prst="rect">
            <a:avLst/>
          </a:prstGeom>
          <a:noFill/>
        </p:spPr>
        <p:txBody>
          <a:bodyPr wrap="square" rtlCol="0">
            <a:spAutoFit/>
          </a:bodyPr>
          <a:lstStyle/>
          <a:p>
            <a:r>
              <a:rPr lang="en-US" sz="1400" dirty="0" smtClean="0"/>
              <a:t>Source: Coalition to Transform Advanced Care, </a:t>
            </a:r>
            <a:r>
              <a:rPr lang="en-US" sz="1400" i="1" dirty="0" smtClean="0"/>
              <a:t>Advanced Care: A Model for Person-Centered, Integrated Care for Late Stage Chronic Illness, </a:t>
            </a:r>
            <a:r>
              <a:rPr lang="en-US" sz="1400" dirty="0" smtClean="0">
                <a:hlinkClick r:id="rId4"/>
              </a:rPr>
              <a:t>http://advancedcarecoalition.org</a:t>
            </a:r>
            <a:r>
              <a:rPr lang="en-US" sz="1400" dirty="0"/>
              <a:t>.</a:t>
            </a:r>
            <a:r>
              <a:rPr lang="en-US" sz="1400" dirty="0" smtClean="0"/>
              <a:t> </a:t>
            </a:r>
            <a:endParaRPr lang="en-US" sz="1400" dirty="0"/>
          </a:p>
        </p:txBody>
      </p:sp>
      <p:sp>
        <p:nvSpPr>
          <p:cNvPr id="2" name="Slide Number Placeholder 1"/>
          <p:cNvSpPr>
            <a:spLocks noGrp="1"/>
          </p:cNvSpPr>
          <p:nvPr>
            <p:ph type="sldNum" sz="quarter" idx="12"/>
          </p:nvPr>
        </p:nvSpPr>
        <p:spPr/>
        <p:txBody>
          <a:bodyPr/>
          <a:lstStyle/>
          <a:p>
            <a:fld id="{A7870216-3633-47ED-BAF2-C8B5A59BBD5A}" type="slidenum">
              <a:rPr lang="en-US" smtClean="0"/>
              <a:t>3</a:t>
            </a:fld>
            <a:endParaRPr lang="en-US"/>
          </a:p>
        </p:txBody>
      </p:sp>
      <p:pic>
        <p:nvPicPr>
          <p:cNvPr id="8" name="Picture 5" descr="CFlogo_2014_4-color_PMS_K.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45939" y="5956928"/>
            <a:ext cx="281353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364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240" y="156403"/>
            <a:ext cx="11365968" cy="569153"/>
          </a:xfrm>
        </p:spPr>
        <p:txBody>
          <a:bodyPr>
            <a:noAutofit/>
          </a:bodyPr>
          <a:lstStyle/>
          <a:p>
            <a:pPr algn="ctr"/>
            <a:r>
              <a:rPr lang="en-US" sz="3200" b="1" dirty="0" smtClean="0"/>
              <a:t>Comprehensive Care Models: Typology and Evidence of Impact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9415564"/>
              </p:ext>
            </p:extLst>
          </p:nvPr>
        </p:nvGraphicFramePr>
        <p:xfrm>
          <a:off x="532659" y="732407"/>
          <a:ext cx="11036489" cy="5517464"/>
        </p:xfrm>
        <a:graphic>
          <a:graphicData uri="http://schemas.openxmlformats.org/drawingml/2006/table">
            <a:tbl>
              <a:tblPr firstRow="1" bandRow="1">
                <a:tableStyleId>{5C22544A-7EE6-4342-B048-85BDC9FD1C3A}</a:tableStyleId>
              </a:tblPr>
              <a:tblGrid>
                <a:gridCol w="3162536"/>
                <a:gridCol w="4195123"/>
                <a:gridCol w="3678830"/>
              </a:tblGrid>
              <a:tr h="312646">
                <a:tc>
                  <a:txBody>
                    <a:bodyPr/>
                    <a:lstStyle/>
                    <a:p>
                      <a:pPr>
                        <a:lnSpc>
                          <a:spcPts val="1800"/>
                        </a:lnSpc>
                      </a:pPr>
                      <a:r>
                        <a:rPr lang="en-US" sz="1600" b="1" dirty="0" smtClean="0"/>
                        <a:t>CATEGORIES</a:t>
                      </a:r>
                      <a:endParaRPr lang="en-US" sz="1600" b="1" dirty="0"/>
                    </a:p>
                  </a:txBody>
                  <a:tcPr marL="85769" marR="85769"/>
                </a:tc>
                <a:tc>
                  <a:txBody>
                    <a:bodyPr/>
                    <a:lstStyle/>
                    <a:p>
                      <a:pPr>
                        <a:lnSpc>
                          <a:spcPts val="1800"/>
                        </a:lnSpc>
                      </a:pPr>
                      <a:r>
                        <a:rPr lang="en-US" sz="1600" dirty="0" smtClean="0"/>
                        <a:t>EXAMPLE</a:t>
                      </a:r>
                      <a:r>
                        <a:rPr lang="en-US" sz="1600" baseline="0" dirty="0" smtClean="0"/>
                        <a:t>S</a:t>
                      </a:r>
                      <a:endParaRPr lang="en-US" sz="1600" dirty="0"/>
                    </a:p>
                  </a:txBody>
                  <a:tcPr marL="85769" marR="85769"/>
                </a:tc>
                <a:tc>
                  <a:txBody>
                    <a:bodyPr/>
                    <a:lstStyle/>
                    <a:p>
                      <a:pPr>
                        <a:lnSpc>
                          <a:spcPts val="1800"/>
                        </a:lnSpc>
                      </a:pPr>
                      <a:r>
                        <a:rPr lang="en-US" sz="1600" dirty="0" smtClean="0"/>
                        <a:t>EVIDENCE OF</a:t>
                      </a:r>
                      <a:r>
                        <a:rPr lang="en-US" sz="1600" baseline="0" dirty="0" smtClean="0"/>
                        <a:t> POSITIVE IMPACT</a:t>
                      </a:r>
                      <a:r>
                        <a:rPr lang="en-US" sz="1600" dirty="0" smtClean="0"/>
                        <a:t>*</a:t>
                      </a:r>
                      <a:endParaRPr lang="en-US" sz="1600" dirty="0"/>
                    </a:p>
                  </a:txBody>
                  <a:tcPr marL="85769" marR="85769"/>
                </a:tc>
              </a:tr>
              <a:tr h="31264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1. Interdisciplinary Primary Care</a:t>
                      </a:r>
                    </a:p>
                  </a:txBody>
                  <a:tcPr marL="85769" marR="85769"/>
                </a:tc>
                <a:tc>
                  <a:txBody>
                    <a:bodyPr/>
                    <a:lstStyle/>
                    <a:p>
                      <a:pPr>
                        <a:lnSpc>
                          <a:spcPts val="1800"/>
                        </a:lnSpc>
                      </a:pPr>
                      <a:r>
                        <a:rPr lang="en-US" sz="1600" dirty="0" smtClean="0"/>
                        <a:t>PACE, GRACE, IMPACT, Guided Care, CHF teams</a:t>
                      </a:r>
                      <a:endParaRPr lang="en-US" sz="1600" dirty="0"/>
                    </a:p>
                  </a:txBody>
                  <a:tcPr marL="85769" marR="85769"/>
                </a:tc>
                <a:tc>
                  <a:txBody>
                    <a:bodyPr/>
                    <a:lstStyle/>
                    <a:p>
                      <a:pPr>
                        <a:lnSpc>
                          <a:spcPts val="1800"/>
                        </a:lnSpc>
                      </a:pPr>
                      <a:r>
                        <a:rPr lang="en-US" sz="1600" b="0" dirty="0" err="1" smtClean="0">
                          <a:solidFill>
                            <a:schemeClr val="tx1"/>
                          </a:solidFill>
                        </a:rPr>
                        <a:t>QoC</a:t>
                      </a:r>
                      <a:r>
                        <a:rPr lang="en-US" sz="1600" b="0" dirty="0" smtClean="0">
                          <a:solidFill>
                            <a:schemeClr val="tx1"/>
                          </a:solidFill>
                        </a:rPr>
                        <a:t>, </a:t>
                      </a:r>
                      <a:r>
                        <a:rPr lang="en-US" sz="1600" b="0" dirty="0" err="1" smtClean="0">
                          <a:solidFill>
                            <a:schemeClr val="tx1"/>
                          </a:solidFill>
                        </a:rPr>
                        <a:t>QoL</a:t>
                      </a:r>
                      <a:r>
                        <a:rPr lang="en-US" sz="1600" b="0" dirty="0" smtClean="0">
                          <a:solidFill>
                            <a:schemeClr val="tx1"/>
                          </a:solidFill>
                        </a:rPr>
                        <a:t>, FA, Survival, Use,</a:t>
                      </a:r>
                      <a:r>
                        <a:rPr lang="en-US" sz="1600" b="0" baseline="0" dirty="0" smtClean="0">
                          <a:solidFill>
                            <a:schemeClr val="tx1"/>
                          </a:solidFill>
                        </a:rPr>
                        <a:t> </a:t>
                      </a:r>
                      <a:r>
                        <a:rPr lang="en-US" sz="1600" b="1" baseline="0" dirty="0" smtClean="0">
                          <a:solidFill>
                            <a:schemeClr val="tx1"/>
                          </a:solidFill>
                        </a:rPr>
                        <a:t>Costs</a:t>
                      </a:r>
                      <a:r>
                        <a:rPr lang="en-US" sz="1600" b="0" baseline="0" dirty="0" smtClean="0">
                          <a:solidFill>
                            <a:schemeClr val="tx1"/>
                          </a:solidFill>
                        </a:rPr>
                        <a:t> (mixed)</a:t>
                      </a:r>
                      <a:endParaRPr lang="en-US" sz="1600" b="0" dirty="0">
                        <a:solidFill>
                          <a:schemeClr val="tx1"/>
                        </a:solidFill>
                      </a:endParaRPr>
                    </a:p>
                  </a:txBody>
                  <a:tcPr marL="85769" marR="85769"/>
                </a:tc>
              </a:tr>
              <a:tr h="31264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2. Enhancements to Primary Care</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Care and case management</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0" dirty="0" err="1" smtClean="0">
                          <a:solidFill>
                            <a:schemeClr val="tx1"/>
                          </a:solidFill>
                        </a:rPr>
                        <a:t>QoC</a:t>
                      </a:r>
                      <a:r>
                        <a:rPr lang="en-US" sz="1600" b="0" dirty="0" smtClean="0">
                          <a:solidFill>
                            <a:schemeClr val="tx1"/>
                          </a:solidFill>
                        </a:rPr>
                        <a:t>, </a:t>
                      </a:r>
                      <a:r>
                        <a:rPr lang="en-US" sz="1600" b="0" dirty="0" err="1" smtClean="0">
                          <a:solidFill>
                            <a:schemeClr val="tx1"/>
                          </a:solidFill>
                        </a:rPr>
                        <a:t>QoL</a:t>
                      </a:r>
                      <a:r>
                        <a:rPr lang="en-US" sz="1600" b="0" dirty="0" smtClean="0">
                          <a:solidFill>
                            <a:schemeClr val="tx1"/>
                          </a:solidFill>
                        </a:rPr>
                        <a:t>, Use (mixed)</a:t>
                      </a: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Disease management</a:t>
                      </a:r>
                    </a:p>
                  </a:txBody>
                  <a:tcPr marL="85769" marR="85769"/>
                </a:tc>
                <a:tc>
                  <a:txBody>
                    <a:bodyPr/>
                    <a:lstStyle/>
                    <a:p>
                      <a:pPr lvl="0">
                        <a:lnSpc>
                          <a:spcPts val="1800"/>
                        </a:lnSpc>
                      </a:pPr>
                      <a:r>
                        <a:rPr lang="en-US" sz="1600" b="0" dirty="0" err="1" smtClean="0">
                          <a:solidFill>
                            <a:schemeClr val="tx1"/>
                          </a:solidFill>
                        </a:rPr>
                        <a:t>QoL</a:t>
                      </a:r>
                      <a:r>
                        <a:rPr lang="en-US" sz="1600" b="0" dirty="0" smtClean="0">
                          <a:solidFill>
                            <a:schemeClr val="tx1"/>
                          </a:solidFill>
                        </a:rPr>
                        <a:t>, Use</a:t>
                      </a:r>
                      <a:endParaRPr lang="en-US" sz="1600" b="0"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Preventive home visits</a:t>
                      </a:r>
                    </a:p>
                  </a:txBody>
                  <a:tcPr marL="85769" marR="85769"/>
                </a:tc>
                <a:tc>
                  <a:txBody>
                    <a:bodyPr/>
                    <a:lstStyle/>
                    <a:p>
                      <a:pPr lvl="0">
                        <a:lnSpc>
                          <a:spcPts val="1800"/>
                        </a:lnSpc>
                      </a:pPr>
                      <a:r>
                        <a:rPr lang="en-US" sz="1600" b="0" dirty="0" smtClean="0">
                          <a:solidFill>
                            <a:schemeClr val="tx1"/>
                          </a:solidFill>
                        </a:rPr>
                        <a:t>FA, Survival, Use</a:t>
                      </a:r>
                      <a:endParaRPr lang="en-US" sz="1600" b="0" dirty="0">
                        <a:solidFill>
                          <a:schemeClr val="tx1"/>
                        </a:solidFill>
                      </a:endParaRPr>
                    </a:p>
                  </a:txBody>
                  <a:tcPr marL="85769" marR="85769"/>
                </a:tc>
              </a:tr>
              <a:tr h="540025">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Comprehensive Geriatric Assessment (CGA)</a:t>
                      </a:r>
                    </a:p>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Geriatric Evaluation and Management (GEM)</a:t>
                      </a:r>
                    </a:p>
                  </a:txBody>
                  <a:tcPr marL="85769" marR="85769"/>
                </a:tc>
                <a:tc>
                  <a:txBody>
                    <a:bodyPr/>
                    <a:lstStyle/>
                    <a:p>
                      <a:pPr lvl="0">
                        <a:lnSpc>
                          <a:spcPts val="1800"/>
                        </a:lnSpc>
                      </a:pPr>
                      <a:r>
                        <a:rPr lang="en-US" sz="1600" b="0" dirty="0" err="1" smtClean="0">
                          <a:solidFill>
                            <a:schemeClr val="tx1"/>
                          </a:solidFill>
                        </a:rPr>
                        <a:t>QoC</a:t>
                      </a:r>
                      <a:r>
                        <a:rPr lang="en-US" sz="1600" b="0" dirty="0" smtClean="0">
                          <a:solidFill>
                            <a:schemeClr val="tx1"/>
                          </a:solidFill>
                        </a:rPr>
                        <a:t>, </a:t>
                      </a:r>
                      <a:r>
                        <a:rPr lang="en-US" sz="1600" b="0" dirty="0" err="1" smtClean="0">
                          <a:solidFill>
                            <a:schemeClr val="tx1"/>
                          </a:solidFill>
                        </a:rPr>
                        <a:t>QoL</a:t>
                      </a:r>
                      <a:r>
                        <a:rPr lang="en-US" sz="1600" b="0" dirty="0" smtClean="0">
                          <a:solidFill>
                            <a:schemeClr val="tx1"/>
                          </a:solidFill>
                        </a:rPr>
                        <a:t>, FA, Use (mixed)</a:t>
                      </a:r>
                      <a:endParaRPr lang="en-US" sz="1600" b="0"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Pharmaceutical care</a:t>
                      </a:r>
                    </a:p>
                  </a:txBody>
                  <a:tcPr marL="85769" marR="85769"/>
                </a:tc>
                <a:tc>
                  <a:txBody>
                    <a:bodyPr/>
                    <a:lstStyle/>
                    <a:p>
                      <a:pPr lvl="0">
                        <a:lnSpc>
                          <a:spcPts val="1800"/>
                        </a:lnSpc>
                      </a:pPr>
                      <a:r>
                        <a:rPr lang="en-US" sz="1600" b="0" dirty="0" err="1" smtClean="0">
                          <a:solidFill>
                            <a:schemeClr val="tx1"/>
                          </a:solidFill>
                        </a:rPr>
                        <a:t>QoC</a:t>
                      </a:r>
                      <a:r>
                        <a:rPr lang="en-US" sz="1600" b="0" dirty="0" smtClean="0">
                          <a:solidFill>
                            <a:schemeClr val="tx1"/>
                          </a:solidFill>
                        </a:rPr>
                        <a:t>, Use</a:t>
                      </a:r>
                      <a:endParaRPr lang="en-US" sz="1600" b="0"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Chronic disease self-management </a:t>
                      </a:r>
                    </a:p>
                  </a:txBody>
                  <a:tcPr marL="85769" marR="85769"/>
                </a:tc>
                <a:tc>
                  <a:txBody>
                    <a:bodyPr/>
                    <a:lstStyle/>
                    <a:p>
                      <a:pPr lvl="0">
                        <a:lnSpc>
                          <a:spcPts val="1800"/>
                        </a:lnSpc>
                      </a:pPr>
                      <a:r>
                        <a:rPr lang="en-US" sz="1600" b="0" dirty="0" err="1" smtClean="0">
                          <a:solidFill>
                            <a:schemeClr val="tx1"/>
                          </a:solidFill>
                        </a:rPr>
                        <a:t>QoL</a:t>
                      </a:r>
                      <a:r>
                        <a:rPr lang="en-US" sz="1600" b="0" dirty="0" smtClean="0">
                          <a:solidFill>
                            <a:schemeClr val="tx1"/>
                          </a:solidFill>
                        </a:rPr>
                        <a:t>, FA, Use</a:t>
                      </a:r>
                      <a:endParaRPr lang="en-US" sz="1600" b="0"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Proactive rehabilitation</a:t>
                      </a:r>
                    </a:p>
                  </a:txBody>
                  <a:tcPr marL="85769" marR="85769"/>
                </a:tc>
                <a:tc>
                  <a:txBody>
                    <a:bodyPr/>
                    <a:lstStyle/>
                    <a:p>
                      <a:pPr lvl="0">
                        <a:lnSpc>
                          <a:spcPts val="1800"/>
                        </a:lnSpc>
                      </a:pPr>
                      <a:r>
                        <a:rPr lang="en-US" sz="1600" b="0" dirty="0" err="1" smtClean="0">
                          <a:solidFill>
                            <a:schemeClr val="tx1"/>
                          </a:solidFill>
                        </a:rPr>
                        <a:t>QoL</a:t>
                      </a:r>
                      <a:r>
                        <a:rPr lang="en-US" sz="1600" b="0" dirty="0" smtClean="0">
                          <a:solidFill>
                            <a:schemeClr val="tx1"/>
                          </a:solidFill>
                        </a:rPr>
                        <a:t>, FA</a:t>
                      </a:r>
                      <a:endParaRPr lang="en-US" sz="1600" b="0"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b="0" kern="1200" dirty="0" smtClean="0">
                          <a:solidFill>
                            <a:schemeClr val="dk1"/>
                          </a:solidFill>
                          <a:effectLst/>
                          <a:latin typeface="+mn-lt"/>
                          <a:ea typeface="+mn-ea"/>
                          <a:cs typeface="+mn-cs"/>
                        </a:rPr>
                        <a:t>Caregiver education and support</a:t>
                      </a:r>
                    </a:p>
                  </a:txBody>
                  <a:tcPr marL="85769" marR="85769"/>
                </a:tc>
                <a:tc>
                  <a:txBody>
                    <a:bodyPr/>
                    <a:lstStyle/>
                    <a:p>
                      <a:pPr lvl="0">
                        <a:lnSpc>
                          <a:spcPts val="1800"/>
                        </a:lnSpc>
                      </a:pPr>
                      <a:r>
                        <a:rPr lang="en-US" sz="1600" b="0" dirty="0" err="1" smtClean="0">
                          <a:solidFill>
                            <a:schemeClr val="tx1"/>
                          </a:solidFill>
                        </a:rPr>
                        <a:t>QoL</a:t>
                      </a:r>
                      <a:r>
                        <a:rPr lang="en-US" sz="1600" b="0" dirty="0" smtClean="0">
                          <a:solidFill>
                            <a:schemeClr val="tx1"/>
                          </a:solidFill>
                        </a:rPr>
                        <a:t>, Use</a:t>
                      </a:r>
                      <a:endParaRPr lang="en-US" sz="1600" b="0" dirty="0">
                        <a:solidFill>
                          <a:schemeClr val="tx1"/>
                        </a:solidFill>
                      </a:endParaRPr>
                    </a:p>
                  </a:txBody>
                  <a:tcPr marL="85769" marR="85769"/>
                </a:tc>
              </a:tr>
              <a:tr h="31264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3. Transitional Care </a:t>
                      </a:r>
                      <a:endParaRPr lang="en-US" sz="1600" b="0" kern="1200" dirty="0" smtClean="0">
                        <a:solidFill>
                          <a:schemeClr val="dk1"/>
                        </a:solidFill>
                        <a:effectLst/>
                        <a:latin typeface="+mn-lt"/>
                        <a:ea typeface="+mn-ea"/>
                        <a:cs typeface="+mn-cs"/>
                      </a:endParaRPr>
                    </a:p>
                  </a:txBody>
                  <a:tcPr marL="85769" marR="85769"/>
                </a:tc>
                <a:tc>
                  <a:txBody>
                    <a:bodyPr/>
                    <a:lstStyle/>
                    <a:p>
                      <a:pPr>
                        <a:lnSpc>
                          <a:spcPts val="1800"/>
                        </a:lnSpc>
                      </a:pPr>
                      <a:r>
                        <a:rPr lang="en-US" sz="1600" dirty="0" smtClean="0"/>
                        <a:t>Hospital to home (Naylor, Coleman)</a:t>
                      </a:r>
                      <a:endParaRPr lang="en-US" sz="1600" dirty="0"/>
                    </a:p>
                  </a:txBody>
                  <a:tcPr marL="85769" marR="85769"/>
                </a:tc>
                <a:tc>
                  <a:txBody>
                    <a:bodyPr/>
                    <a:lstStyle/>
                    <a:p>
                      <a:pPr>
                        <a:lnSpc>
                          <a:spcPts val="1800"/>
                        </a:lnSpc>
                      </a:pPr>
                      <a:r>
                        <a:rPr lang="en-US" sz="1600" b="0" dirty="0" err="1" smtClean="0">
                          <a:solidFill>
                            <a:schemeClr val="tx1"/>
                          </a:solidFill>
                        </a:rPr>
                        <a:t>QoL</a:t>
                      </a:r>
                      <a:r>
                        <a:rPr lang="en-US" sz="1600" b="0" dirty="0" smtClean="0">
                          <a:solidFill>
                            <a:schemeClr val="tx1"/>
                          </a:solidFill>
                        </a:rPr>
                        <a:t>, Use, </a:t>
                      </a:r>
                      <a:r>
                        <a:rPr lang="en-US" sz="1600" b="1" dirty="0" smtClean="0">
                          <a:solidFill>
                            <a:schemeClr val="tx1"/>
                          </a:solidFill>
                        </a:rPr>
                        <a:t>Costs</a:t>
                      </a:r>
                      <a:endParaRPr lang="en-US" sz="1600" b="1" dirty="0">
                        <a:solidFill>
                          <a:schemeClr val="tx1"/>
                        </a:solidFill>
                      </a:endParaRPr>
                    </a:p>
                  </a:txBody>
                  <a:tcPr marL="85769" marR="85769"/>
                </a:tc>
              </a:tr>
              <a:tr h="312646">
                <a:tc>
                  <a:txBody>
                    <a:bodyPr/>
                    <a:lstStyle/>
                    <a:p>
                      <a:pPr lvl="0">
                        <a:lnSpc>
                          <a:spcPts val="1800"/>
                        </a:lnSpc>
                      </a:pPr>
                      <a:r>
                        <a:rPr lang="en-US" sz="1600" b="1" kern="1200" dirty="0" smtClean="0">
                          <a:solidFill>
                            <a:schemeClr val="dk1"/>
                          </a:solidFill>
                          <a:effectLst/>
                          <a:latin typeface="+mn-lt"/>
                          <a:ea typeface="+mn-ea"/>
                          <a:cs typeface="+mn-cs"/>
                        </a:rPr>
                        <a:t>4. Acute Care in Patients’ Homes</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kern="1200" dirty="0" smtClean="0">
                          <a:solidFill>
                            <a:schemeClr val="dk1"/>
                          </a:solidFill>
                          <a:effectLst/>
                          <a:latin typeface="+mn-lt"/>
                          <a:ea typeface="+mn-ea"/>
                          <a:cs typeface="+mn-cs"/>
                        </a:rPr>
                        <a:t>Substitutive hospital-at-home</a:t>
                      </a:r>
                    </a:p>
                  </a:txBody>
                  <a:tcPr marL="85769" marR="85769"/>
                </a:tc>
                <a:tc>
                  <a:txBody>
                    <a:bodyPr/>
                    <a:lstStyle/>
                    <a:p>
                      <a:pPr lvl="0">
                        <a:lnSpc>
                          <a:spcPts val="1800"/>
                        </a:lnSpc>
                      </a:pPr>
                      <a:r>
                        <a:rPr lang="en-US" sz="1600" b="0" dirty="0" err="1" smtClean="0">
                          <a:solidFill>
                            <a:schemeClr val="tx1"/>
                          </a:solidFill>
                        </a:rPr>
                        <a:t>QoL</a:t>
                      </a:r>
                      <a:r>
                        <a:rPr lang="en-US" sz="1600" b="0" dirty="0" smtClean="0">
                          <a:solidFill>
                            <a:schemeClr val="tx1"/>
                          </a:solidFill>
                        </a:rPr>
                        <a:t>, Length</a:t>
                      </a:r>
                      <a:r>
                        <a:rPr lang="en-US" sz="1600" b="0" baseline="0" dirty="0" smtClean="0">
                          <a:solidFill>
                            <a:schemeClr val="tx1"/>
                          </a:solidFill>
                        </a:rPr>
                        <a:t> of Stay</a:t>
                      </a:r>
                      <a:r>
                        <a:rPr lang="en-US" sz="1600" b="0" dirty="0" smtClean="0">
                          <a:solidFill>
                            <a:schemeClr val="tx1"/>
                          </a:solidFill>
                        </a:rPr>
                        <a:t>, </a:t>
                      </a:r>
                      <a:r>
                        <a:rPr lang="en-US" sz="1600" b="1" dirty="0" smtClean="0">
                          <a:solidFill>
                            <a:schemeClr val="tx1"/>
                          </a:solidFill>
                        </a:rPr>
                        <a:t>Costs</a:t>
                      </a:r>
                      <a:endParaRPr lang="en-US" sz="1600" b="1" dirty="0">
                        <a:solidFill>
                          <a:schemeClr val="tx1"/>
                        </a:solidFill>
                      </a:endParaRP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US" sz="1600" kern="1200" dirty="0" smtClean="0">
                          <a:solidFill>
                            <a:schemeClr val="dk1"/>
                          </a:solidFill>
                          <a:effectLst/>
                          <a:latin typeface="+mn-lt"/>
                          <a:ea typeface="+mn-ea"/>
                          <a:cs typeface="+mn-cs"/>
                        </a:rPr>
                        <a:t>Early-discharge hospital-at-home</a:t>
                      </a:r>
                    </a:p>
                  </a:txBody>
                  <a:tcPr marL="85769" marR="85769"/>
                </a:tc>
                <a:tc>
                  <a:txBody>
                    <a:bodyPr/>
                    <a:lstStyle/>
                    <a:p>
                      <a:pPr lvl="0">
                        <a:lnSpc>
                          <a:spcPts val="1800"/>
                        </a:lnSpc>
                      </a:pPr>
                      <a:r>
                        <a:rPr lang="en-US" sz="1600" b="0" dirty="0" smtClean="0">
                          <a:solidFill>
                            <a:schemeClr val="tx1"/>
                          </a:solidFill>
                        </a:rPr>
                        <a:t>Use</a:t>
                      </a:r>
                      <a:endParaRPr lang="en-US" sz="1600" b="0" dirty="0">
                        <a:solidFill>
                          <a:schemeClr val="tx1"/>
                        </a:solidFill>
                      </a:endParaRPr>
                    </a:p>
                  </a:txBody>
                  <a:tcPr marL="85769" marR="85769"/>
                </a:tc>
              </a:tr>
              <a:tr h="31264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5.</a:t>
                      </a:r>
                      <a:r>
                        <a:rPr lang="en-US" sz="1600" b="1" kern="1200" baseline="0" dirty="0" smtClean="0">
                          <a:solidFill>
                            <a:schemeClr val="dk1"/>
                          </a:solidFill>
                          <a:effectLst/>
                          <a:latin typeface="+mn-lt"/>
                          <a:ea typeface="+mn-ea"/>
                          <a:cs typeface="+mn-cs"/>
                        </a:rPr>
                        <a:t> </a:t>
                      </a:r>
                      <a:r>
                        <a:rPr lang="en-US" sz="1600" b="1" kern="1200" dirty="0" smtClean="0">
                          <a:solidFill>
                            <a:schemeClr val="dk1"/>
                          </a:solidFill>
                          <a:effectLst/>
                          <a:latin typeface="+mn-lt"/>
                          <a:ea typeface="+mn-ea"/>
                          <a:cs typeface="+mn-cs"/>
                        </a:rPr>
                        <a:t>Team Care</a:t>
                      </a:r>
                      <a:r>
                        <a:rPr lang="en-US" sz="1600" b="1" kern="1200" baseline="0" dirty="0" smtClean="0">
                          <a:solidFill>
                            <a:schemeClr val="dk1"/>
                          </a:solidFill>
                          <a:effectLst/>
                          <a:latin typeface="+mn-lt"/>
                          <a:ea typeface="+mn-ea"/>
                          <a:cs typeface="+mn-cs"/>
                        </a:rPr>
                        <a:t> in</a:t>
                      </a:r>
                      <a:r>
                        <a:rPr lang="en-US" sz="1600" b="1" kern="1200" dirty="0" smtClean="0">
                          <a:solidFill>
                            <a:schemeClr val="dk1"/>
                          </a:solidFill>
                          <a:effectLst/>
                          <a:latin typeface="+mn-lt"/>
                          <a:ea typeface="+mn-ea"/>
                          <a:cs typeface="+mn-cs"/>
                        </a:rPr>
                        <a:t> Nursing Homes</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Minnesota Senior Health Options,</a:t>
                      </a:r>
                      <a:r>
                        <a:rPr lang="en-US" sz="1600" b="0" kern="1200" baseline="0" dirty="0" smtClean="0">
                          <a:solidFill>
                            <a:schemeClr val="dk1"/>
                          </a:solidFill>
                          <a:effectLst/>
                          <a:latin typeface="+mn-lt"/>
                          <a:ea typeface="+mn-ea"/>
                          <a:cs typeface="+mn-cs"/>
                        </a:rPr>
                        <a:t> </a:t>
                      </a:r>
                      <a:r>
                        <a:rPr lang="en-US" sz="1600" dirty="0" smtClean="0"/>
                        <a:t>Evercare</a:t>
                      </a:r>
                      <a:endParaRPr lang="en-US" sz="1600" dirty="0"/>
                    </a:p>
                  </a:txBody>
                  <a:tcPr marL="85769" marR="85769"/>
                </a:tc>
                <a:tc>
                  <a:txBody>
                    <a:bodyPr/>
                    <a:lstStyle/>
                    <a:p>
                      <a:pPr>
                        <a:lnSpc>
                          <a:spcPts val="1800"/>
                        </a:lnSpc>
                      </a:pPr>
                      <a:r>
                        <a:rPr lang="en-US" sz="1600" b="0" dirty="0" err="1" smtClean="0">
                          <a:solidFill>
                            <a:schemeClr val="tx1"/>
                          </a:solidFill>
                        </a:rPr>
                        <a:t>QoC</a:t>
                      </a:r>
                      <a:r>
                        <a:rPr lang="en-US" sz="1600" b="0" dirty="0" smtClean="0">
                          <a:solidFill>
                            <a:schemeClr val="tx1"/>
                          </a:solidFill>
                        </a:rPr>
                        <a:t>, Use (mixed)</a:t>
                      </a:r>
                      <a:endParaRPr lang="en-US" sz="1600" b="0" dirty="0">
                        <a:solidFill>
                          <a:schemeClr val="tx1"/>
                        </a:solidFill>
                      </a:endParaRPr>
                    </a:p>
                  </a:txBody>
                  <a:tcPr marL="85769" marR="85769"/>
                </a:tc>
              </a:tr>
              <a:tr h="31264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6. Comprehensive Care in Hospitals</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Prevention/management of delirium</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0" kern="1200" dirty="0" err="1" smtClean="0">
                          <a:solidFill>
                            <a:schemeClr val="tx1"/>
                          </a:solidFill>
                          <a:effectLst/>
                          <a:latin typeface="+mn-lt"/>
                          <a:ea typeface="+mn-ea"/>
                          <a:cs typeface="+mn-cs"/>
                        </a:rPr>
                        <a:t>QoL</a:t>
                      </a:r>
                      <a:r>
                        <a:rPr lang="en-US" sz="1600" b="0" kern="1200" dirty="0" smtClean="0">
                          <a:solidFill>
                            <a:schemeClr val="tx1"/>
                          </a:solidFill>
                          <a:effectLst/>
                          <a:latin typeface="+mn-lt"/>
                          <a:ea typeface="+mn-ea"/>
                          <a:cs typeface="+mn-cs"/>
                        </a:rPr>
                        <a:t>, Length of Stay</a:t>
                      </a:r>
                    </a:p>
                  </a:txBody>
                  <a:tcPr marL="85769" marR="85769"/>
                </a:tc>
              </a:tr>
              <a:tr h="341068">
                <a:tc>
                  <a:txBody>
                    <a:bodyPr/>
                    <a:lstStyle/>
                    <a:p>
                      <a:pPr>
                        <a:lnSpc>
                          <a:spcPts val="1800"/>
                        </a:lnSpc>
                      </a:pPr>
                      <a:endParaRPr lang="en-US" dirty="0"/>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Comprehensive inpatient care</a:t>
                      </a:r>
                    </a:p>
                  </a:txBody>
                  <a:tcPr marL="85769" marR="85769"/>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600" b="0" kern="1200" dirty="0" err="1" smtClean="0">
                          <a:solidFill>
                            <a:schemeClr val="tx1"/>
                          </a:solidFill>
                          <a:effectLst/>
                          <a:latin typeface="+mn-lt"/>
                          <a:ea typeface="+mn-ea"/>
                          <a:cs typeface="+mn-cs"/>
                        </a:rPr>
                        <a:t>QoL</a:t>
                      </a:r>
                      <a:r>
                        <a:rPr lang="en-US" sz="1600" b="0" kern="1200" dirty="0" smtClean="0">
                          <a:solidFill>
                            <a:schemeClr val="tx1"/>
                          </a:solidFill>
                          <a:effectLst/>
                          <a:latin typeface="+mn-lt"/>
                          <a:ea typeface="+mn-ea"/>
                          <a:cs typeface="+mn-cs"/>
                        </a:rPr>
                        <a:t>, FA, Survival</a:t>
                      </a:r>
                    </a:p>
                  </a:txBody>
                  <a:tcPr marL="85769" marR="85769"/>
                </a:tc>
              </a:tr>
            </a:tbl>
          </a:graphicData>
        </a:graphic>
      </p:graphicFrame>
      <p:sp>
        <p:nvSpPr>
          <p:cNvPr id="2" name="TextBox 1"/>
          <p:cNvSpPr txBox="1"/>
          <p:nvPr/>
        </p:nvSpPr>
        <p:spPr>
          <a:xfrm>
            <a:off x="532659" y="6249871"/>
            <a:ext cx="11229549" cy="523220"/>
          </a:xfrm>
          <a:prstGeom prst="rect">
            <a:avLst/>
          </a:prstGeom>
          <a:noFill/>
        </p:spPr>
        <p:txBody>
          <a:bodyPr wrap="none" rtlCol="0">
            <a:spAutoFit/>
          </a:bodyPr>
          <a:lstStyle/>
          <a:p>
            <a:r>
              <a:rPr lang="en-US" sz="1400" dirty="0" smtClean="0"/>
              <a:t>Source: adapted from C. </a:t>
            </a:r>
            <a:r>
              <a:rPr lang="en-US" sz="1400" dirty="0" err="1" smtClean="0"/>
              <a:t>Boult</a:t>
            </a:r>
            <a:r>
              <a:rPr lang="en-US" sz="1400" dirty="0" smtClean="0"/>
              <a:t> et al., “Successful Models of Comprehensive Care for Older Adults with Chronic Conditions,” </a:t>
            </a:r>
            <a:r>
              <a:rPr lang="en-US" sz="1400" i="1" dirty="0" smtClean="0"/>
              <a:t>JAGS</a:t>
            </a:r>
            <a:r>
              <a:rPr lang="en-US" sz="1400" dirty="0" smtClean="0"/>
              <a:t> 2009;57:2328-37.</a:t>
            </a:r>
          </a:p>
          <a:p>
            <a:r>
              <a:rPr lang="en-US" sz="1400" dirty="0" smtClean="0"/>
              <a:t>Note: </a:t>
            </a:r>
            <a:r>
              <a:rPr lang="en-US" sz="1400" dirty="0" err="1" smtClean="0"/>
              <a:t>QoC</a:t>
            </a:r>
            <a:r>
              <a:rPr lang="en-US" sz="1400" dirty="0" smtClean="0"/>
              <a:t> = quality of care; </a:t>
            </a:r>
            <a:r>
              <a:rPr lang="en-US" sz="1400" dirty="0" err="1" smtClean="0"/>
              <a:t>QoL</a:t>
            </a:r>
            <a:r>
              <a:rPr lang="en-US" sz="1400" dirty="0" smtClean="0"/>
              <a:t> = quality of life; FA = functional autonomy. </a:t>
            </a:r>
            <a:r>
              <a:rPr lang="en-US" sz="1400" i="1" dirty="0" smtClean="0"/>
              <a:t>*Impact indicated only when true for a majority of studies or meta-analysis</a:t>
            </a:r>
            <a:r>
              <a:rPr lang="en-US" sz="1400" dirty="0" smtClean="0"/>
              <a:t>. </a:t>
            </a:r>
            <a:endParaRPr lang="en-US" sz="1400" dirty="0"/>
          </a:p>
        </p:txBody>
      </p:sp>
      <p:sp>
        <p:nvSpPr>
          <p:cNvPr id="5" name="Slide Number Placeholder 4"/>
          <p:cNvSpPr>
            <a:spLocks noGrp="1"/>
          </p:cNvSpPr>
          <p:nvPr>
            <p:ph type="sldNum" sz="quarter" idx="12"/>
          </p:nvPr>
        </p:nvSpPr>
        <p:spPr/>
        <p:txBody>
          <a:bodyPr/>
          <a:lstStyle/>
          <a:p>
            <a:fld id="{A7870216-3633-47ED-BAF2-C8B5A59BBD5A}" type="slidenum">
              <a:rPr lang="en-US" smtClean="0"/>
              <a:t>4</a:t>
            </a:fld>
            <a:endParaRPr lang="en-US"/>
          </a:p>
        </p:txBody>
      </p:sp>
    </p:spTree>
    <p:extLst>
      <p:ext uri="{BB962C8B-B14F-4D97-AF65-F5344CB8AC3E}">
        <p14:creationId xmlns:p14="http://schemas.microsoft.com/office/powerpoint/2010/main" val="138357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3325" y="165101"/>
            <a:ext cx="7905750" cy="746126"/>
          </a:xfrm>
        </p:spPr>
        <p:txBody>
          <a:bodyPr>
            <a:noAutofit/>
          </a:bodyPr>
          <a:lstStyle/>
          <a:p>
            <a:pPr algn="ctr"/>
            <a:r>
              <a:rPr lang="en-US" sz="3200" b="1" dirty="0" smtClean="0"/>
              <a:t>Medicare Demonstrations Show Mixed Results </a:t>
            </a:r>
            <a:br>
              <a:rPr lang="en-US" sz="3200" b="1" dirty="0" smtClean="0"/>
            </a:br>
            <a:r>
              <a:rPr lang="en-US" sz="3200" b="1" dirty="0" smtClean="0"/>
              <a:t>But Offer Important Lessons for Program Design</a:t>
            </a:r>
            <a:endParaRPr lang="en-US" sz="3200" b="1" dirty="0"/>
          </a:p>
        </p:txBody>
      </p:sp>
      <p:pic>
        <p:nvPicPr>
          <p:cNvPr id="6" name="Content Placeholder 5"/>
          <p:cNvPicPr>
            <a:picLocks noGrp="1" noChangeAspect="1"/>
          </p:cNvPicPr>
          <p:nvPr>
            <p:ph sz="half" idx="1"/>
          </p:nvPr>
        </p:nvPicPr>
        <p:blipFill>
          <a:blip r:embed="rId3"/>
          <a:stretch>
            <a:fillRect/>
          </a:stretch>
        </p:blipFill>
        <p:spPr>
          <a:xfrm>
            <a:off x="209985" y="114301"/>
            <a:ext cx="3323166" cy="6661150"/>
          </a:xfrm>
          <a:prstGeom prst="rect">
            <a:avLst/>
          </a:prstGeom>
        </p:spPr>
      </p:pic>
      <p:sp>
        <p:nvSpPr>
          <p:cNvPr id="5" name="Slide Number Placeholder 4"/>
          <p:cNvSpPr>
            <a:spLocks noGrp="1"/>
          </p:cNvSpPr>
          <p:nvPr>
            <p:ph type="sldNum" sz="quarter" idx="12"/>
          </p:nvPr>
        </p:nvSpPr>
        <p:spPr>
          <a:xfrm>
            <a:off x="9439275" y="6480175"/>
            <a:ext cx="2743200" cy="365125"/>
          </a:xfrm>
        </p:spPr>
        <p:txBody>
          <a:bodyPr/>
          <a:lstStyle/>
          <a:p>
            <a:fld id="{A7870216-3633-47ED-BAF2-C8B5A59BBD5A}" type="slidenum">
              <a:rPr lang="en-US" smtClean="0"/>
              <a:t>5</a:t>
            </a:fld>
            <a:endParaRPr lang="en-US"/>
          </a:p>
        </p:txBody>
      </p:sp>
      <p:pic>
        <p:nvPicPr>
          <p:cNvPr id="7" name="Picture 6"/>
          <p:cNvPicPr>
            <a:picLocks noChangeAspect="1"/>
          </p:cNvPicPr>
          <p:nvPr/>
        </p:nvPicPr>
        <p:blipFill>
          <a:blip r:embed="rId4"/>
          <a:stretch>
            <a:fillRect/>
          </a:stretch>
        </p:blipFill>
        <p:spPr>
          <a:xfrm>
            <a:off x="3976912" y="1009651"/>
            <a:ext cx="7581602" cy="5270500"/>
          </a:xfrm>
          <a:prstGeom prst="rect">
            <a:avLst/>
          </a:prstGeom>
        </p:spPr>
      </p:pic>
      <p:sp>
        <p:nvSpPr>
          <p:cNvPr id="8" name="Oval 7"/>
          <p:cNvSpPr/>
          <p:nvPr/>
        </p:nvSpPr>
        <p:spPr>
          <a:xfrm>
            <a:off x="423395" y="1237205"/>
            <a:ext cx="2790825" cy="8096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905250" y="6296026"/>
            <a:ext cx="7653264" cy="461665"/>
          </a:xfrm>
          <a:prstGeom prst="rect">
            <a:avLst/>
          </a:prstGeom>
          <a:noFill/>
        </p:spPr>
        <p:txBody>
          <a:bodyPr wrap="square" rtlCol="0">
            <a:spAutoFit/>
          </a:bodyPr>
          <a:lstStyle/>
          <a:p>
            <a:r>
              <a:rPr lang="en-US" sz="1200" dirty="0" smtClean="0"/>
              <a:t>Source: L</a:t>
            </a:r>
            <a:r>
              <a:rPr lang="en-US" sz="1200" dirty="0"/>
              <a:t>. Nelson, Lessons from Medicare’s Demonstration Projects on Disease Management, Care Coordination, and Value-Based Payment, Issue Brief (Congressional Budget Office, Jan. 2012</a:t>
            </a:r>
            <a:r>
              <a:rPr lang="en-US" sz="1200" dirty="0" smtClean="0"/>
              <a:t>).</a:t>
            </a:r>
            <a:endParaRPr lang="en-US" sz="1200" dirty="0"/>
          </a:p>
        </p:txBody>
      </p:sp>
      <p:sp>
        <p:nvSpPr>
          <p:cNvPr id="4" name="Oval 3"/>
          <p:cNvSpPr/>
          <p:nvPr/>
        </p:nvSpPr>
        <p:spPr>
          <a:xfrm>
            <a:off x="7496175" y="3429000"/>
            <a:ext cx="285750" cy="495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658225" y="3419475"/>
            <a:ext cx="285750" cy="495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481963" y="4210050"/>
            <a:ext cx="285750" cy="495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658225" y="4210050"/>
            <a:ext cx="285750" cy="4953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665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6226" y="101600"/>
            <a:ext cx="11649074" cy="853440"/>
          </a:xfrm>
        </p:spPr>
        <p:txBody>
          <a:bodyPr>
            <a:noAutofit/>
          </a:bodyPr>
          <a:lstStyle/>
          <a:p>
            <a:pPr algn="ctr"/>
            <a:r>
              <a:rPr lang="en-US" sz="3200" b="1" dirty="0"/>
              <a:t>Context Matters: </a:t>
            </a:r>
            <a:r>
              <a:rPr lang="en-US" sz="3200" b="1" dirty="0" smtClean="0"/>
              <a:t>What Works May Vary by </a:t>
            </a:r>
            <a:br>
              <a:rPr lang="en-US" sz="3200" b="1" dirty="0" smtClean="0"/>
            </a:br>
            <a:r>
              <a:rPr lang="en-US" sz="3200" b="1" dirty="0" smtClean="0"/>
              <a:t>Care Site</a:t>
            </a:r>
            <a:r>
              <a:rPr lang="en-US" sz="3200" b="1" dirty="0"/>
              <a:t>, Subpopulation, and Payment Type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77564106"/>
              </p:ext>
            </p:extLst>
          </p:nvPr>
        </p:nvGraphicFramePr>
        <p:xfrm>
          <a:off x="838200" y="3627800"/>
          <a:ext cx="10515600" cy="2651760"/>
        </p:xfrm>
        <a:graphic>
          <a:graphicData uri="http://schemas.openxmlformats.org/drawingml/2006/table">
            <a:tbl>
              <a:tblPr firstRow="1" bandRow="1">
                <a:tableStyleId>{5C22544A-7EE6-4342-B048-85BDC9FD1C3A}</a:tableStyleId>
              </a:tblPr>
              <a:tblGrid>
                <a:gridCol w="3505200"/>
                <a:gridCol w="3135086"/>
                <a:gridCol w="3875314"/>
              </a:tblGrid>
              <a:tr h="341898">
                <a:tc>
                  <a:txBody>
                    <a:bodyPr/>
                    <a:lstStyle/>
                    <a:p>
                      <a:r>
                        <a:rPr lang="en-US" dirty="0" smtClean="0"/>
                        <a:t>SUBPOPULATION</a:t>
                      </a:r>
                      <a:endParaRPr lang="en-US" dirty="0"/>
                    </a:p>
                  </a:txBody>
                  <a:tcPr/>
                </a:tc>
                <a:tc>
                  <a:txBody>
                    <a:bodyPr/>
                    <a:lstStyle/>
                    <a:p>
                      <a:r>
                        <a:rPr lang="en-US" dirty="0" smtClean="0"/>
                        <a:t>Example models that work in managed care arrangements</a:t>
                      </a:r>
                      <a:endParaRPr lang="en-US" dirty="0"/>
                    </a:p>
                  </a:txBody>
                  <a:tcPr/>
                </a:tc>
                <a:tc>
                  <a:txBody>
                    <a:bodyPr/>
                    <a:lstStyle/>
                    <a:p>
                      <a:r>
                        <a:rPr lang="en-US" dirty="0" smtClean="0"/>
                        <a:t>Example</a:t>
                      </a:r>
                      <a:r>
                        <a:rPr lang="en-US" baseline="0" dirty="0" smtClean="0"/>
                        <a:t> m</a:t>
                      </a:r>
                      <a:r>
                        <a:rPr lang="en-US" dirty="0" smtClean="0"/>
                        <a:t>odels that work in </a:t>
                      </a:r>
                    </a:p>
                    <a:p>
                      <a:r>
                        <a:rPr lang="en-US" dirty="0" smtClean="0"/>
                        <a:t>fee-for-service</a:t>
                      </a:r>
                      <a:r>
                        <a:rPr lang="en-US" baseline="0" dirty="0" smtClean="0"/>
                        <a:t> arrangements</a:t>
                      </a:r>
                      <a:endParaRPr lang="en-US" dirty="0"/>
                    </a:p>
                  </a:txBody>
                  <a:tcPr/>
                </a:tc>
              </a:tr>
              <a:tr h="341898">
                <a:tc>
                  <a:txBody>
                    <a:bodyPr/>
                    <a:lstStyle/>
                    <a:p>
                      <a:r>
                        <a:rPr lang="en-US" b="1" dirty="0" smtClean="0"/>
                        <a:t>In</a:t>
                      </a:r>
                      <a:r>
                        <a:rPr lang="en-US" b="1" baseline="0" dirty="0" smtClean="0"/>
                        <a:t> nursing homes</a:t>
                      </a:r>
                      <a:endParaRPr lang="en-US" b="1" dirty="0"/>
                    </a:p>
                  </a:txBody>
                  <a:tcPr/>
                </a:tc>
                <a:tc>
                  <a:txBody>
                    <a:bodyPr/>
                    <a:lstStyle/>
                    <a:p>
                      <a:r>
                        <a:rPr lang="en-US" dirty="0" smtClean="0"/>
                        <a:t>Evercare</a:t>
                      </a:r>
                      <a:endParaRPr lang="en-US" dirty="0"/>
                    </a:p>
                  </a:txBody>
                  <a:tcPr/>
                </a:tc>
                <a:tc>
                  <a:txBody>
                    <a:bodyPr/>
                    <a:lstStyle/>
                    <a:p>
                      <a:r>
                        <a:rPr lang="en-US" dirty="0" smtClean="0"/>
                        <a:t>INTERACT II</a:t>
                      </a:r>
                      <a:endParaRPr lang="en-US" dirty="0"/>
                    </a:p>
                  </a:txBody>
                  <a:tcPr/>
                </a:tc>
              </a:tr>
              <a:tr h="598321">
                <a:tc>
                  <a:txBody>
                    <a:bodyPr/>
                    <a:lstStyle/>
                    <a:p>
                      <a:r>
                        <a:rPr lang="en-US" b="1" baseline="0" dirty="0" smtClean="0"/>
                        <a:t>Using long-term services and supports in the community</a:t>
                      </a:r>
                      <a:endParaRPr lang="en-US" b="1" dirty="0"/>
                    </a:p>
                  </a:txBody>
                  <a:tcPr/>
                </a:tc>
                <a:tc>
                  <a:txBody>
                    <a:bodyPr/>
                    <a:lstStyle/>
                    <a:p>
                      <a:r>
                        <a:rPr lang="en-US" dirty="0" smtClean="0"/>
                        <a:t>PACE</a:t>
                      </a:r>
                    </a:p>
                    <a:p>
                      <a:r>
                        <a:rPr lang="en-US" dirty="0" smtClean="0"/>
                        <a:t>Commonwealth</a:t>
                      </a:r>
                      <a:r>
                        <a:rPr lang="en-US" baseline="0" dirty="0" smtClean="0"/>
                        <a:t> Care Alliance</a:t>
                      </a:r>
                      <a:endParaRPr lang="en-US" dirty="0"/>
                    </a:p>
                  </a:txBody>
                  <a:tcPr/>
                </a:tc>
                <a:tc>
                  <a:txBody>
                    <a:bodyPr/>
                    <a:lstStyle/>
                    <a:p>
                      <a:r>
                        <a:rPr lang="en-US" dirty="0" smtClean="0"/>
                        <a:t>GRACE (Geriatric Resources for the Assessment and Care of Elders)</a:t>
                      </a:r>
                      <a:endParaRPr lang="en-US" dirty="0"/>
                    </a:p>
                  </a:txBody>
                  <a:tcPr/>
                </a:tc>
              </a:tr>
              <a:tr h="598321">
                <a:tc>
                  <a:txBody>
                    <a:bodyPr/>
                    <a:lstStyle/>
                    <a:p>
                      <a:r>
                        <a:rPr lang="en-US" b="1" dirty="0" smtClean="0"/>
                        <a:t>With severe chronic illness, but</a:t>
                      </a:r>
                      <a:r>
                        <a:rPr lang="en-US" b="1" baseline="0" dirty="0" smtClean="0"/>
                        <a:t> </a:t>
                      </a:r>
                    </a:p>
                    <a:p>
                      <a:r>
                        <a:rPr lang="en-US" b="1" baseline="0" dirty="0" smtClean="0"/>
                        <a:t>no long-term services/supports</a:t>
                      </a:r>
                      <a:endParaRPr lang="en-US" b="1" dirty="0"/>
                    </a:p>
                  </a:txBody>
                  <a:tcPr/>
                </a:tc>
                <a:tc>
                  <a:txBody>
                    <a:bodyPr/>
                    <a:lstStyle/>
                    <a:p>
                      <a:r>
                        <a:rPr lang="en-US" dirty="0" err="1" smtClean="0"/>
                        <a:t>CareMore</a:t>
                      </a:r>
                      <a:endParaRPr lang="en-US" dirty="0"/>
                    </a:p>
                  </a:txBody>
                  <a:tcPr/>
                </a:tc>
                <a:tc>
                  <a:txBody>
                    <a:bodyPr/>
                    <a:lstStyle/>
                    <a:p>
                      <a:r>
                        <a:rPr lang="en-US" dirty="0" smtClean="0"/>
                        <a:t>MCCD, e.g., Health Quality Partners</a:t>
                      </a:r>
                    </a:p>
                    <a:p>
                      <a:r>
                        <a:rPr lang="en-US" dirty="0" smtClean="0"/>
                        <a:t>CMHCB, e.g., Mass General Hospital</a:t>
                      </a:r>
                      <a:endParaRPr lang="en-US" dirty="0"/>
                    </a:p>
                  </a:txBody>
                  <a:tcPr/>
                </a:tc>
              </a:tr>
              <a:tr h="343137">
                <a:tc>
                  <a:txBody>
                    <a:bodyPr/>
                    <a:lstStyle/>
                    <a:p>
                      <a:r>
                        <a:rPr lang="en-US" b="1" dirty="0" smtClean="0"/>
                        <a:t>With less</a:t>
                      </a:r>
                      <a:r>
                        <a:rPr lang="en-US" b="1" baseline="0" dirty="0" smtClean="0"/>
                        <a:t> severe chronic illness</a:t>
                      </a:r>
                      <a:endParaRPr lang="en-US" b="1" dirty="0"/>
                    </a:p>
                  </a:txBody>
                  <a:tcPr/>
                </a:tc>
                <a:tc>
                  <a:txBody>
                    <a:bodyPr/>
                    <a:lstStyle/>
                    <a:p>
                      <a:endParaRPr lang="en-US" dirty="0"/>
                    </a:p>
                  </a:txBody>
                  <a:tcPr/>
                </a:tc>
                <a:tc>
                  <a:txBody>
                    <a:bodyPr/>
                    <a:lstStyle/>
                    <a:p>
                      <a:r>
                        <a:rPr lang="en-US" dirty="0" smtClean="0"/>
                        <a:t>Physician Group Practice Demo (ACO)</a:t>
                      </a:r>
                      <a:endParaRPr lang="en-US" dirty="0"/>
                    </a:p>
                  </a:txBody>
                  <a:tcPr/>
                </a:tc>
              </a:tr>
            </a:tbl>
          </a:graphicData>
        </a:graphic>
      </p:graphicFrame>
      <p:sp>
        <p:nvSpPr>
          <p:cNvPr id="7" name="TextBox 6"/>
          <p:cNvSpPr txBox="1"/>
          <p:nvPr/>
        </p:nvSpPr>
        <p:spPr>
          <a:xfrm>
            <a:off x="838201" y="6320200"/>
            <a:ext cx="10515600" cy="461665"/>
          </a:xfrm>
          <a:prstGeom prst="rect">
            <a:avLst/>
          </a:prstGeom>
          <a:noFill/>
        </p:spPr>
        <p:txBody>
          <a:bodyPr wrap="square" rtlCol="0">
            <a:spAutoFit/>
          </a:bodyPr>
          <a:lstStyle/>
          <a:p>
            <a:r>
              <a:rPr lang="en-US" sz="1200" dirty="0" smtClean="0"/>
              <a:t>Source: adapted from </a:t>
            </a:r>
            <a:r>
              <a:rPr lang="en-US" sz="1200" dirty="0"/>
              <a:t>R. Brown, Care Coordination Programs for Improving Outcomes for High-Need Beneficiaries: What’s the Evidence? Presentation to the Commission on Long-Term Care, July 17, </a:t>
            </a:r>
            <a:r>
              <a:rPr lang="en-US" sz="1200" dirty="0" smtClean="0"/>
              <a:t>2013. </a:t>
            </a:r>
            <a:r>
              <a:rPr lang="en-US" sz="1200" dirty="0"/>
              <a:t>MCCD = Medicare Care Coordination Demonstration; CMHCB = Medicare Care Management for High-Cost </a:t>
            </a:r>
            <a:r>
              <a:rPr lang="en-US" sz="1200" dirty="0" smtClean="0"/>
              <a:t>Beneficiaries.</a:t>
            </a:r>
            <a:endParaRPr lang="en-US" sz="1200" dirty="0"/>
          </a:p>
        </p:txBody>
      </p:sp>
      <p:graphicFrame>
        <p:nvGraphicFramePr>
          <p:cNvPr id="9" name="Content Placeholder 5"/>
          <p:cNvGraphicFramePr>
            <a:graphicFrameLocks/>
          </p:cNvGraphicFramePr>
          <p:nvPr>
            <p:extLst>
              <p:ext uri="{D42A27DB-BD31-4B8C-83A1-F6EECF244321}">
                <p14:modId xmlns:p14="http://schemas.microsoft.com/office/powerpoint/2010/main" val="3939736742"/>
              </p:ext>
            </p:extLst>
          </p:nvPr>
        </p:nvGraphicFramePr>
        <p:xfrm>
          <a:off x="838200" y="983757"/>
          <a:ext cx="10515600" cy="2194560"/>
        </p:xfrm>
        <a:graphic>
          <a:graphicData uri="http://schemas.openxmlformats.org/drawingml/2006/table">
            <a:tbl>
              <a:tblPr firstRow="1" bandRow="1">
                <a:tableStyleId>{5C22544A-7EE6-4342-B048-85BDC9FD1C3A}</a:tableStyleId>
              </a:tblPr>
              <a:tblGrid>
                <a:gridCol w="3505200"/>
                <a:gridCol w="3124200"/>
                <a:gridCol w="3886200"/>
              </a:tblGrid>
              <a:tr h="294346">
                <a:tc>
                  <a:txBody>
                    <a:bodyPr/>
                    <a:lstStyle/>
                    <a:p>
                      <a:r>
                        <a:rPr lang="en-US" dirty="0" smtClean="0"/>
                        <a:t>SITE OF CARE MANAGEMENT</a:t>
                      </a:r>
                      <a:endParaRPr lang="en-US" dirty="0"/>
                    </a:p>
                  </a:txBody>
                  <a:tcPr/>
                </a:tc>
                <a:tc>
                  <a:txBody>
                    <a:bodyPr/>
                    <a:lstStyle/>
                    <a:p>
                      <a:r>
                        <a:rPr lang="en-US" dirty="0" smtClean="0"/>
                        <a:t>Impact</a:t>
                      </a:r>
                      <a:r>
                        <a:rPr lang="en-US" baseline="0" dirty="0" smtClean="0"/>
                        <a:t> on Quality </a:t>
                      </a:r>
                      <a:endParaRPr lang="en-US" dirty="0"/>
                    </a:p>
                  </a:txBody>
                  <a:tcPr/>
                </a:tc>
                <a:tc>
                  <a:txBody>
                    <a:bodyPr/>
                    <a:lstStyle/>
                    <a:p>
                      <a:r>
                        <a:rPr lang="en-US" dirty="0" smtClean="0"/>
                        <a:t>Impact on Hospital Use and/or Costs</a:t>
                      </a:r>
                      <a:endParaRPr lang="en-US" dirty="0"/>
                    </a:p>
                  </a:txBody>
                  <a:tcPr/>
                </a:tc>
              </a:tr>
              <a:tr h="294346">
                <a:tc>
                  <a:txBody>
                    <a:bodyPr/>
                    <a:lstStyle/>
                    <a:p>
                      <a:r>
                        <a:rPr lang="en-US" b="1" dirty="0" smtClean="0"/>
                        <a:t>Primary</a:t>
                      </a:r>
                      <a:r>
                        <a:rPr lang="en-US" b="1" baseline="0" dirty="0" smtClean="0"/>
                        <a:t> care</a:t>
                      </a:r>
                      <a:endParaRPr lang="en-US" b="1" dirty="0"/>
                    </a:p>
                  </a:txBody>
                  <a:tcPr/>
                </a:tc>
                <a:tc>
                  <a:txBody>
                    <a:bodyPr/>
                    <a:lstStyle/>
                    <a:p>
                      <a:r>
                        <a:rPr lang="en-US" dirty="0" smtClean="0"/>
                        <a:t>Improved</a:t>
                      </a:r>
                      <a:endParaRPr lang="en-US" dirty="0"/>
                    </a:p>
                  </a:txBody>
                  <a:tcPr/>
                </a:tc>
                <a:tc>
                  <a:txBody>
                    <a:bodyPr/>
                    <a:lstStyle/>
                    <a:p>
                      <a:r>
                        <a:rPr lang="en-US" dirty="0" smtClean="0"/>
                        <a:t>Some reduced use</a:t>
                      </a:r>
                      <a:endParaRPr lang="en-US" dirty="0"/>
                    </a:p>
                  </a:txBody>
                  <a:tcPr/>
                </a:tc>
              </a:tr>
              <a:tr h="294346">
                <a:tc>
                  <a:txBody>
                    <a:bodyPr/>
                    <a:lstStyle/>
                    <a:p>
                      <a:r>
                        <a:rPr lang="en-US" b="1" dirty="0" smtClean="0"/>
                        <a:t>Telephonic (vendor supported)</a:t>
                      </a:r>
                      <a:endParaRPr lang="en-US" b="1" dirty="0"/>
                    </a:p>
                  </a:txBody>
                  <a:tcPr/>
                </a:tc>
                <a:tc>
                  <a:txBody>
                    <a:bodyPr/>
                    <a:lstStyle/>
                    <a:p>
                      <a:r>
                        <a:rPr lang="en-US" dirty="0" smtClean="0"/>
                        <a:t>Some improvement</a:t>
                      </a:r>
                      <a:endParaRPr lang="en-US" dirty="0"/>
                    </a:p>
                  </a:txBody>
                  <a:tcPr/>
                </a:tc>
                <a:tc>
                  <a:txBody>
                    <a:bodyPr/>
                    <a:lstStyle/>
                    <a:p>
                      <a:r>
                        <a:rPr lang="en-US" dirty="0" smtClean="0"/>
                        <a:t>Inconclusive</a:t>
                      </a:r>
                      <a:endParaRPr lang="en-US" dirty="0"/>
                    </a:p>
                  </a:txBody>
                  <a:tcPr/>
                </a:tc>
              </a:tr>
              <a:tr h="294346">
                <a:tc>
                  <a:txBody>
                    <a:bodyPr/>
                    <a:lstStyle/>
                    <a:p>
                      <a:r>
                        <a:rPr lang="en-US" b="1" dirty="0" smtClean="0"/>
                        <a:t>Integrated multispecialty</a:t>
                      </a:r>
                      <a:r>
                        <a:rPr lang="en-US" b="1" baseline="0" dirty="0" smtClean="0"/>
                        <a:t> group</a:t>
                      </a:r>
                      <a:endParaRPr lang="en-US" b="1" dirty="0"/>
                    </a:p>
                  </a:txBody>
                  <a:tcPr/>
                </a:tc>
                <a:tc>
                  <a:txBody>
                    <a:bodyPr/>
                    <a:lstStyle/>
                    <a:p>
                      <a:r>
                        <a:rPr lang="en-US" dirty="0" smtClean="0"/>
                        <a:t>Improved</a:t>
                      </a:r>
                      <a:endParaRPr lang="en-US" dirty="0"/>
                    </a:p>
                  </a:txBody>
                  <a:tcPr/>
                </a:tc>
                <a:tc>
                  <a:txBody>
                    <a:bodyPr/>
                    <a:lstStyle/>
                    <a:p>
                      <a:r>
                        <a:rPr lang="en-US" dirty="0" smtClean="0"/>
                        <a:t>Some reduced cost</a:t>
                      </a:r>
                      <a:endParaRPr lang="en-US" dirty="0"/>
                    </a:p>
                  </a:txBody>
                  <a:tcPr/>
                </a:tc>
              </a:tr>
              <a:tr h="294346">
                <a:tc>
                  <a:txBody>
                    <a:bodyPr/>
                    <a:lstStyle/>
                    <a:p>
                      <a:r>
                        <a:rPr lang="en-US" b="1" dirty="0" smtClean="0"/>
                        <a:t>Hospital-to-home</a:t>
                      </a:r>
                      <a:r>
                        <a:rPr lang="en-US" b="1" baseline="0" dirty="0" smtClean="0"/>
                        <a:t> transition</a:t>
                      </a:r>
                      <a:endParaRPr lang="en-US" b="1" dirty="0"/>
                    </a:p>
                  </a:txBody>
                  <a:tcPr/>
                </a:tc>
                <a:tc>
                  <a:txBody>
                    <a:bodyPr/>
                    <a:lstStyle/>
                    <a:p>
                      <a:r>
                        <a:rPr lang="en-US" dirty="0" smtClean="0"/>
                        <a:t>Improved</a:t>
                      </a:r>
                      <a:endParaRPr lang="en-US" dirty="0"/>
                    </a:p>
                  </a:txBody>
                  <a:tcPr/>
                </a:tc>
                <a:tc>
                  <a:txBody>
                    <a:bodyPr/>
                    <a:lstStyle/>
                    <a:p>
                      <a:r>
                        <a:rPr lang="en-US" dirty="0" smtClean="0"/>
                        <a:t>Reduced</a:t>
                      </a:r>
                      <a:r>
                        <a:rPr lang="en-US" baseline="0" dirty="0" smtClean="0"/>
                        <a:t> use and cost</a:t>
                      </a:r>
                      <a:endParaRPr lang="en-US" dirty="0"/>
                    </a:p>
                  </a:txBody>
                  <a:tcPr/>
                </a:tc>
              </a:tr>
              <a:tr h="294346">
                <a:tc>
                  <a:txBody>
                    <a:bodyPr/>
                    <a:lstStyle/>
                    <a:p>
                      <a:r>
                        <a:rPr lang="en-US" sz="1800" b="1" dirty="0" smtClean="0"/>
                        <a:t>Home-based</a:t>
                      </a:r>
                      <a:endParaRPr lang="en-US" sz="1800" b="1" dirty="0"/>
                    </a:p>
                  </a:txBody>
                  <a:tcPr/>
                </a:tc>
                <a:tc>
                  <a:txBody>
                    <a:bodyPr/>
                    <a:lstStyle/>
                    <a:p>
                      <a:r>
                        <a:rPr lang="en-US" sz="1800" dirty="0" smtClean="0"/>
                        <a:t>No clear evidence</a:t>
                      </a:r>
                      <a:endParaRPr lang="en-US" sz="1800" dirty="0"/>
                    </a:p>
                  </a:txBody>
                  <a:tcPr/>
                </a:tc>
                <a:tc>
                  <a:txBody>
                    <a:bodyPr/>
                    <a:lstStyle/>
                    <a:p>
                      <a:r>
                        <a:rPr lang="en-US" sz="1800" dirty="0" smtClean="0"/>
                        <a:t>No evidence</a:t>
                      </a:r>
                      <a:endParaRPr lang="en-US" sz="1800" dirty="0"/>
                    </a:p>
                  </a:txBody>
                  <a:tcPr/>
                </a:tc>
              </a:tr>
            </a:tbl>
          </a:graphicData>
        </a:graphic>
      </p:graphicFrame>
      <p:sp>
        <p:nvSpPr>
          <p:cNvPr id="10" name="TextBox 9"/>
          <p:cNvSpPr txBox="1"/>
          <p:nvPr/>
        </p:nvSpPr>
        <p:spPr>
          <a:xfrm>
            <a:off x="838200" y="3153135"/>
            <a:ext cx="10515600" cy="276999"/>
          </a:xfrm>
          <a:prstGeom prst="rect">
            <a:avLst/>
          </a:prstGeom>
          <a:noFill/>
        </p:spPr>
        <p:txBody>
          <a:bodyPr wrap="square" rtlCol="0">
            <a:spAutoFit/>
          </a:bodyPr>
          <a:lstStyle/>
          <a:p>
            <a:r>
              <a:rPr lang="en-US" sz="1200" dirty="0" smtClean="0"/>
              <a:t>Source: adapted from T. </a:t>
            </a:r>
            <a:r>
              <a:rPr lang="en-US" sz="1200" dirty="0" err="1" smtClean="0"/>
              <a:t>Bodenheimer</a:t>
            </a:r>
            <a:r>
              <a:rPr lang="en-US" sz="1200" dirty="0" smtClean="0"/>
              <a:t> and R. Berry-Millett, Care Management of Patients with Complex Health Care Needs, Robert Wood Johnson Foundation, 2009.</a:t>
            </a:r>
            <a:endParaRPr lang="en-US" sz="1200" dirty="0"/>
          </a:p>
        </p:txBody>
      </p:sp>
      <p:sp>
        <p:nvSpPr>
          <p:cNvPr id="2" name="Slide Number Placeholder 1"/>
          <p:cNvSpPr>
            <a:spLocks noGrp="1"/>
          </p:cNvSpPr>
          <p:nvPr>
            <p:ph type="sldNum" sz="quarter" idx="12"/>
          </p:nvPr>
        </p:nvSpPr>
        <p:spPr/>
        <p:txBody>
          <a:bodyPr/>
          <a:lstStyle/>
          <a:p>
            <a:fld id="{A7870216-3633-47ED-BAF2-C8B5A59BBD5A}" type="slidenum">
              <a:rPr lang="en-US" smtClean="0"/>
              <a:t>6</a:t>
            </a:fld>
            <a:endParaRPr lang="en-US"/>
          </a:p>
        </p:txBody>
      </p:sp>
    </p:spTree>
    <p:extLst>
      <p:ext uri="{BB962C8B-B14F-4D97-AF65-F5344CB8AC3E}">
        <p14:creationId xmlns:p14="http://schemas.microsoft.com/office/powerpoint/2010/main" val="2650674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708539"/>
              </p:ext>
            </p:extLst>
          </p:nvPr>
        </p:nvGraphicFramePr>
        <p:xfrm>
          <a:off x="310597" y="757670"/>
          <a:ext cx="11519452" cy="5720587"/>
        </p:xfrm>
        <a:graphic>
          <a:graphicData uri="http://schemas.openxmlformats.org/drawingml/2006/table">
            <a:tbl>
              <a:tblPr firstRow="1" bandRow="1">
                <a:tableStyleId>{5C22544A-7EE6-4342-B048-85BDC9FD1C3A}</a:tableStyleId>
              </a:tblPr>
              <a:tblGrid>
                <a:gridCol w="3670853"/>
                <a:gridCol w="276225"/>
                <a:gridCol w="3695700"/>
                <a:gridCol w="276225"/>
                <a:gridCol w="3600449"/>
              </a:tblGrid>
              <a:tr h="6413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baseline="0" dirty="0" smtClean="0"/>
                        <a:t>PRINCIPLES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baseline="0" dirty="0" smtClean="0"/>
                        <a:t>(What they aim for)</a:t>
                      </a:r>
                      <a:endParaRPr lang="en-US" sz="2000" b="0" baseline="300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0" baseline="30000" dirty="0" smtClean="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baseline="0" dirty="0" smtClean="0"/>
                        <a:t>CONTENT</a:t>
                      </a:r>
                      <a:endParaRPr lang="en-US" sz="2000" b="1" baseline="300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t>(What they do)</a:t>
                      </a:r>
                      <a:endParaRPr lang="en-US" sz="2000" baseline="300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aseline="30000" dirty="0" smtClean="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t>EXECUTION</a:t>
                      </a:r>
                      <a:endParaRPr lang="en-US" sz="2000" b="1" baseline="300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t> (How they do it)</a:t>
                      </a:r>
                      <a:endParaRPr lang="en-US" sz="2000" dirty="0" smtClean="0"/>
                    </a:p>
                  </a:txBody>
                  <a:tcPr/>
                </a:tc>
              </a:tr>
              <a:tr h="5019547">
                <a:tc>
                  <a:txBody>
                    <a:bodyPr/>
                    <a:lstStyle/>
                    <a:p>
                      <a:pPr marL="0" lvl="0" indent="0">
                        <a:lnSpc>
                          <a:spcPct val="100000"/>
                        </a:lnSpc>
                        <a:spcBef>
                          <a:spcPts val="300"/>
                        </a:spcBef>
                        <a:spcAft>
                          <a:spcPts val="300"/>
                        </a:spcAft>
                        <a:buFont typeface="Arial" panose="020B0604020202020204" pitchFamily="34" charset="0"/>
                        <a:buNone/>
                      </a:pPr>
                      <a:r>
                        <a:rPr lang="en-US" sz="1700" b="1" dirty="0" smtClean="0"/>
                        <a:t>Population management </a:t>
                      </a:r>
                      <a:r>
                        <a:rPr lang="en-US" sz="1700" dirty="0" smtClean="0"/>
                        <a:t>targeting individuals at risk for poor outcomes and high costs </a:t>
                      </a:r>
                    </a:p>
                    <a:p>
                      <a:pPr marL="0" lvl="0" indent="0">
                        <a:lnSpc>
                          <a:spcPct val="100000"/>
                        </a:lnSpc>
                        <a:spcBef>
                          <a:spcPts val="300"/>
                        </a:spcBef>
                        <a:spcAft>
                          <a:spcPts val="300"/>
                        </a:spcAft>
                        <a:buFont typeface="Arial" panose="020B0604020202020204" pitchFamily="34" charset="0"/>
                        <a:buNone/>
                      </a:pPr>
                      <a:r>
                        <a:rPr lang="en-US" sz="1700" b="1" dirty="0" smtClean="0"/>
                        <a:t>Person-driven values </a:t>
                      </a:r>
                      <a:r>
                        <a:rPr lang="en-US" sz="1700" dirty="0" smtClean="0"/>
                        <a:t>and shared decision-making to define and meet patients’ goals and needs</a:t>
                      </a:r>
                    </a:p>
                    <a:p>
                      <a:pPr marL="0" lvl="0" indent="0">
                        <a:lnSpc>
                          <a:spcPct val="100000"/>
                        </a:lnSpc>
                        <a:spcBef>
                          <a:spcPts val="300"/>
                        </a:spcBef>
                        <a:spcAft>
                          <a:spcPts val="300"/>
                        </a:spcAft>
                        <a:buFont typeface="Arial" panose="020B0604020202020204" pitchFamily="34" charset="0"/>
                        <a:buNone/>
                      </a:pPr>
                      <a:r>
                        <a:rPr lang="en-US" sz="1700" b="1" dirty="0" smtClean="0"/>
                        <a:t>Health system integration </a:t>
                      </a:r>
                      <a:r>
                        <a:rPr lang="en-US" sz="1700" dirty="0" smtClean="0"/>
                        <a:t>across the care continuum to minimize unwanted care and maximize support for patients and caregivers</a:t>
                      </a:r>
                    </a:p>
                    <a:p>
                      <a:pPr marL="0" lvl="0" indent="0">
                        <a:lnSpc>
                          <a:spcPct val="100000"/>
                        </a:lnSpc>
                        <a:spcBef>
                          <a:spcPts val="300"/>
                        </a:spcBef>
                        <a:spcAft>
                          <a:spcPts val="300"/>
                        </a:spcAft>
                        <a:buFont typeface="Arial" panose="020B0604020202020204" pitchFamily="34" charset="0"/>
                        <a:buNone/>
                      </a:pPr>
                      <a:r>
                        <a:rPr lang="en-US" sz="1700" b="1" dirty="0" smtClean="0"/>
                        <a:t>Health workforce efficiency </a:t>
                      </a:r>
                      <a:r>
                        <a:rPr lang="en-US" sz="1700" dirty="0" smtClean="0"/>
                        <a:t>through interdisciplinary team-based care including non-physician providers</a:t>
                      </a:r>
                    </a:p>
                    <a:p>
                      <a:pPr marL="0" lvl="0" indent="0">
                        <a:lnSpc>
                          <a:spcPct val="100000"/>
                        </a:lnSpc>
                        <a:spcBef>
                          <a:spcPts val="300"/>
                        </a:spcBef>
                        <a:spcAft>
                          <a:spcPts val="300"/>
                        </a:spcAft>
                        <a:buFont typeface="Arial" panose="020B0604020202020204" pitchFamily="34" charset="0"/>
                        <a:buNone/>
                      </a:pPr>
                      <a:r>
                        <a:rPr lang="en-US" sz="1700" b="1" dirty="0" smtClean="0"/>
                        <a:t>Flexibility</a:t>
                      </a:r>
                      <a:r>
                        <a:rPr lang="en-US" sz="1700" dirty="0" smtClean="0"/>
                        <a:t> to interface with other care models to meet population needs</a:t>
                      </a:r>
                    </a:p>
                    <a:p>
                      <a:pPr marL="0" lvl="0" indent="0">
                        <a:lnSpc>
                          <a:spcPct val="100000"/>
                        </a:lnSpc>
                        <a:spcBef>
                          <a:spcPts val="300"/>
                        </a:spcBef>
                        <a:spcAft>
                          <a:spcPts val="300"/>
                        </a:spcAft>
                        <a:buFont typeface="Arial" panose="020B0604020202020204" pitchFamily="34" charset="0"/>
                        <a:buNone/>
                      </a:pPr>
                      <a:r>
                        <a:rPr lang="en-US" sz="1700" b="1" dirty="0" smtClean="0"/>
                        <a:t>Outcomes measurement </a:t>
                      </a:r>
                      <a:r>
                        <a:rPr lang="en-US" sz="1700" b="0" dirty="0" smtClean="0"/>
                        <a:t>to assess and improve performance</a:t>
                      </a:r>
                    </a:p>
                  </a:txBody>
                  <a:tcPr/>
                </a:tc>
                <a:tc>
                  <a:txBody>
                    <a:bodyPr/>
                    <a:lstStyle/>
                    <a:p>
                      <a:pPr marL="0" lvl="0" indent="0">
                        <a:lnSpc>
                          <a:spcPct val="100000"/>
                        </a:lnSpc>
                        <a:spcBef>
                          <a:spcPts val="300"/>
                        </a:spcBef>
                        <a:spcAft>
                          <a:spcPts val="300"/>
                        </a:spcAft>
                        <a:buFont typeface="Arial" panose="020B0604020202020204" pitchFamily="34" charset="0"/>
                        <a:buNone/>
                      </a:pPr>
                      <a:endParaRPr lang="en-US" sz="1700" dirty="0" smtClean="0"/>
                    </a:p>
                  </a:txBody>
                  <a:tcPr>
                    <a:noFill/>
                  </a:tcPr>
                </a:tc>
                <a:tc>
                  <a:txBody>
                    <a:bodyPr/>
                    <a:lstStyle/>
                    <a:p>
                      <a:pPr marL="0" lvl="0" indent="0">
                        <a:lnSpc>
                          <a:spcPct val="100000"/>
                        </a:lnSpc>
                        <a:spcBef>
                          <a:spcPts val="300"/>
                        </a:spcBef>
                        <a:spcAft>
                          <a:spcPts val="300"/>
                        </a:spcAft>
                        <a:buFont typeface="Arial" panose="020B0604020202020204" pitchFamily="34" charset="0"/>
                        <a:buNone/>
                      </a:pPr>
                      <a:r>
                        <a:rPr lang="en-US" sz="1700" b="1" dirty="0" smtClean="0"/>
                        <a:t>Identification</a:t>
                      </a:r>
                      <a:r>
                        <a:rPr lang="en-US" sz="1700" b="0" baseline="0" dirty="0" smtClean="0"/>
                        <a:t> of</a:t>
                      </a:r>
                      <a:r>
                        <a:rPr lang="en-US" sz="1700" b="1" dirty="0" smtClean="0"/>
                        <a:t> </a:t>
                      </a:r>
                      <a:r>
                        <a:rPr lang="en-US" sz="1700" dirty="0" smtClean="0"/>
                        <a:t>those most likely to benefit from the intervention</a:t>
                      </a:r>
                    </a:p>
                    <a:p>
                      <a:pPr marL="0" lvl="0" indent="0">
                        <a:lnSpc>
                          <a:spcPct val="100000"/>
                        </a:lnSpc>
                        <a:spcBef>
                          <a:spcPts val="300"/>
                        </a:spcBef>
                        <a:spcAft>
                          <a:spcPts val="300"/>
                        </a:spcAft>
                        <a:buFont typeface="Arial" panose="020B0604020202020204" pitchFamily="34" charset="0"/>
                        <a:buNone/>
                      </a:pPr>
                      <a:r>
                        <a:rPr lang="en-US" sz="1700" b="1" dirty="0" smtClean="0"/>
                        <a:t>Comprehensive assessment </a:t>
                      </a:r>
                      <a:r>
                        <a:rPr lang="en-US" sz="1700" dirty="0" smtClean="0"/>
                        <a:t>of patients’ risks and needs</a:t>
                      </a:r>
                    </a:p>
                    <a:p>
                      <a:pPr marL="0" lvl="0" indent="0">
                        <a:lnSpc>
                          <a:spcPct val="100000"/>
                        </a:lnSpc>
                        <a:spcBef>
                          <a:spcPts val="300"/>
                        </a:spcBef>
                        <a:spcAft>
                          <a:spcPts val="300"/>
                        </a:spcAft>
                        <a:buFont typeface="Arial" panose="020B0604020202020204" pitchFamily="34" charset="0"/>
                        <a:buNone/>
                      </a:pPr>
                      <a:r>
                        <a:rPr lang="en-US" sz="1700" b="0" dirty="0" smtClean="0"/>
                        <a:t>Evidence-based </a:t>
                      </a:r>
                      <a:r>
                        <a:rPr lang="en-US" sz="1700" b="1" dirty="0" smtClean="0"/>
                        <a:t>care planning  and patient monitoring</a:t>
                      </a:r>
                      <a:endParaRPr lang="en-US" sz="1700" dirty="0" smtClean="0"/>
                    </a:p>
                    <a:p>
                      <a:pPr marL="0" lvl="0" indent="0">
                        <a:lnSpc>
                          <a:spcPct val="100000"/>
                        </a:lnSpc>
                        <a:spcBef>
                          <a:spcPts val="300"/>
                        </a:spcBef>
                        <a:spcAft>
                          <a:spcPts val="300"/>
                        </a:spcAft>
                        <a:buFont typeface="Arial" panose="020B0604020202020204" pitchFamily="34" charset="0"/>
                        <a:buNone/>
                      </a:pPr>
                      <a:r>
                        <a:rPr lang="en-US" sz="1700" dirty="0" smtClean="0"/>
                        <a:t>Promotion of patients’ and family </a:t>
                      </a:r>
                      <a:r>
                        <a:rPr lang="en-US" sz="1700" b="0" dirty="0" smtClean="0"/>
                        <a:t>caregivers’ </a:t>
                      </a:r>
                      <a:r>
                        <a:rPr lang="en-US" sz="1700" b="1" dirty="0" smtClean="0"/>
                        <a:t>engagement in self-care</a:t>
                      </a:r>
                    </a:p>
                    <a:p>
                      <a:pPr marL="0" lvl="0" indent="0">
                        <a:lnSpc>
                          <a:spcPct val="100000"/>
                        </a:lnSpc>
                        <a:spcBef>
                          <a:spcPts val="300"/>
                        </a:spcBef>
                        <a:spcAft>
                          <a:spcPts val="300"/>
                        </a:spcAft>
                        <a:buFont typeface="Arial" panose="020B0604020202020204" pitchFamily="34" charset="0"/>
                        <a:buNone/>
                      </a:pPr>
                      <a:r>
                        <a:rPr lang="en-US" sz="1700" b="1" dirty="0" smtClean="0"/>
                        <a:t>Coordination</a:t>
                      </a:r>
                      <a:r>
                        <a:rPr lang="en-US" sz="1700" dirty="0" smtClean="0"/>
                        <a:t> of care and </a:t>
                      </a:r>
                      <a:r>
                        <a:rPr lang="en-US" sz="1700" dirty="0" err="1" smtClean="0"/>
                        <a:t>communica-tion</a:t>
                      </a:r>
                      <a:r>
                        <a:rPr lang="en-US" sz="1700" dirty="0" smtClean="0"/>
                        <a:t> among the patient and</a:t>
                      </a:r>
                      <a:r>
                        <a:rPr lang="en-US" sz="1700" baseline="0" dirty="0" smtClean="0"/>
                        <a:t> </a:t>
                      </a:r>
                      <a:r>
                        <a:rPr lang="en-US" sz="1700" dirty="0" smtClean="0"/>
                        <a:t>care team</a:t>
                      </a:r>
                    </a:p>
                    <a:p>
                      <a:pPr marL="0" lvl="0" indent="0">
                        <a:lnSpc>
                          <a:spcPct val="100000"/>
                        </a:lnSpc>
                        <a:spcBef>
                          <a:spcPts val="300"/>
                        </a:spcBef>
                        <a:spcAft>
                          <a:spcPts val="300"/>
                        </a:spcAft>
                        <a:buFont typeface="Arial" panose="020B0604020202020204" pitchFamily="34" charset="0"/>
                        <a:buNone/>
                      </a:pPr>
                      <a:r>
                        <a:rPr lang="en-US" sz="1700" b="0" dirty="0" smtClean="0"/>
                        <a:t>Facilitation of </a:t>
                      </a:r>
                      <a:r>
                        <a:rPr lang="en-US" sz="1700" b="1" dirty="0" smtClean="0"/>
                        <a:t>transitions</a:t>
                      </a:r>
                      <a:r>
                        <a:rPr lang="en-US" sz="1700" dirty="0" smtClean="0"/>
                        <a:t> from hospital to post-acute care and </a:t>
                      </a:r>
                      <a:r>
                        <a:rPr lang="en-US" sz="1700" b="0" dirty="0" smtClean="0"/>
                        <a:t>access to </a:t>
                      </a:r>
                      <a:r>
                        <a:rPr lang="en-US" sz="1700" b="1" dirty="0" smtClean="0"/>
                        <a:t>community resources</a:t>
                      </a:r>
                    </a:p>
                    <a:p>
                      <a:pPr marL="0" lvl="0" indent="0">
                        <a:lnSpc>
                          <a:spcPct val="100000"/>
                        </a:lnSpc>
                        <a:spcBef>
                          <a:spcPts val="300"/>
                        </a:spcBef>
                        <a:spcAft>
                          <a:spcPts val="300"/>
                        </a:spcAft>
                        <a:buFont typeface="Arial" panose="020B0604020202020204" pitchFamily="34" charset="0"/>
                        <a:buNone/>
                      </a:pPr>
                      <a:r>
                        <a:rPr lang="en-US" sz="1700" dirty="0" smtClean="0"/>
                        <a:t>Provision of </a:t>
                      </a:r>
                      <a:r>
                        <a:rPr lang="en-US" sz="1700" b="1" dirty="0" smtClean="0"/>
                        <a:t>appropriate care </a:t>
                      </a:r>
                      <a:r>
                        <a:rPr lang="en-US" sz="1700" dirty="0" smtClean="0"/>
                        <a:t>in accordance with patients’ goals and priorities</a:t>
                      </a:r>
                    </a:p>
                  </a:txBody>
                  <a:tcPr>
                    <a:solidFill>
                      <a:srgbClr val="D2DEEF"/>
                    </a:solidFill>
                  </a:tcPr>
                </a:tc>
                <a:tc>
                  <a:txBody>
                    <a:bodyPr/>
                    <a:lstStyle/>
                    <a:p>
                      <a:pPr marL="0" lvl="0" indent="0">
                        <a:lnSpc>
                          <a:spcPct val="100000"/>
                        </a:lnSpc>
                        <a:spcBef>
                          <a:spcPts val="300"/>
                        </a:spcBef>
                        <a:spcAft>
                          <a:spcPts val="300"/>
                        </a:spcAft>
                        <a:buFont typeface="Arial" panose="020B0604020202020204" pitchFamily="34" charset="0"/>
                        <a:buNone/>
                      </a:pPr>
                      <a:endParaRPr lang="en-US" sz="1700" dirty="0" smtClean="0"/>
                    </a:p>
                  </a:txBody>
                  <a:tcPr>
                    <a:solidFill>
                      <a:schemeClr val="bg1">
                        <a:lumMod val="95000"/>
                      </a:schemeClr>
                    </a:solidFill>
                  </a:tcPr>
                </a:tc>
                <a:tc>
                  <a:txBody>
                    <a:bodyPr/>
                    <a:lstStyle/>
                    <a:p>
                      <a:pPr marL="0" lvl="0" indent="0">
                        <a:spcBef>
                          <a:spcPts val="300"/>
                        </a:spcBef>
                        <a:spcAft>
                          <a:spcPts val="300"/>
                        </a:spcAft>
                        <a:buFont typeface="Arial" panose="020B0604020202020204" pitchFamily="34" charset="0"/>
                        <a:buNone/>
                      </a:pPr>
                      <a:r>
                        <a:rPr lang="en-US" sz="1700" dirty="0" smtClean="0"/>
                        <a:t>Calibrated </a:t>
                      </a:r>
                      <a:r>
                        <a:rPr lang="en-US" sz="1700" b="1" dirty="0" smtClean="0"/>
                        <a:t>patient selection and enrollment </a:t>
                      </a:r>
                      <a:r>
                        <a:rPr lang="en-US" sz="1700" b="0" dirty="0" smtClean="0"/>
                        <a:t>techniques</a:t>
                      </a:r>
                    </a:p>
                    <a:p>
                      <a:pPr marL="0" lvl="0" indent="0">
                        <a:spcBef>
                          <a:spcPts val="300"/>
                        </a:spcBef>
                        <a:spcAft>
                          <a:spcPts val="300"/>
                        </a:spcAft>
                        <a:buFont typeface="Arial" panose="020B0604020202020204" pitchFamily="34" charset="0"/>
                        <a:buNone/>
                      </a:pPr>
                      <a:r>
                        <a:rPr lang="en-US" sz="1700" dirty="0" smtClean="0"/>
                        <a:t>Effective</a:t>
                      </a:r>
                      <a:r>
                        <a:rPr lang="en-US" sz="1700" b="1" dirty="0" smtClean="0"/>
                        <a:t> interdisciplinary </a:t>
                      </a:r>
                      <a:r>
                        <a:rPr lang="en-US" sz="1700" b="1" baseline="0" dirty="0" smtClean="0"/>
                        <a:t>t</a:t>
                      </a:r>
                      <a:r>
                        <a:rPr lang="en-US" sz="1700" b="1" dirty="0" smtClean="0"/>
                        <a:t>eamwork</a:t>
                      </a:r>
                      <a:r>
                        <a:rPr lang="en-US" sz="1700" b="0" dirty="0" smtClean="0"/>
                        <a:t>, e.g., meetings, scope of work, trust</a:t>
                      </a:r>
                      <a:r>
                        <a:rPr lang="en-US" sz="1700" dirty="0" smtClean="0"/>
                        <a:t>ing relationships </a:t>
                      </a:r>
                    </a:p>
                    <a:p>
                      <a:pPr marL="0" lvl="0" indent="0">
                        <a:spcBef>
                          <a:spcPts val="300"/>
                        </a:spcBef>
                        <a:spcAft>
                          <a:spcPts val="300"/>
                        </a:spcAft>
                        <a:buFont typeface="Arial" panose="020B0604020202020204" pitchFamily="34" charset="0"/>
                        <a:buNone/>
                      </a:pPr>
                      <a:r>
                        <a:rPr lang="en-US" sz="1700" b="0" dirty="0" smtClean="0"/>
                        <a:t>Specially trained </a:t>
                      </a:r>
                      <a:r>
                        <a:rPr lang="en-US" sz="1700" b="1" dirty="0" smtClean="0"/>
                        <a:t>care manager builds rapport through</a:t>
                      </a:r>
                      <a:r>
                        <a:rPr lang="en-US" sz="1700" b="1" baseline="0" dirty="0" smtClean="0"/>
                        <a:t> </a:t>
                      </a:r>
                      <a:r>
                        <a:rPr lang="en-US" sz="1700" b="1" dirty="0" smtClean="0"/>
                        <a:t>frequent face-to-face contact </a:t>
                      </a:r>
                      <a:r>
                        <a:rPr lang="en-US" sz="1700" dirty="0" smtClean="0"/>
                        <a:t>with patients and physicians</a:t>
                      </a:r>
                    </a:p>
                    <a:p>
                      <a:pPr marL="0" lvl="0" indent="0">
                        <a:spcBef>
                          <a:spcPts val="300"/>
                        </a:spcBef>
                        <a:spcAft>
                          <a:spcPts val="300"/>
                        </a:spcAft>
                        <a:buFont typeface="Arial" panose="020B0604020202020204" pitchFamily="34" charset="0"/>
                        <a:buNone/>
                      </a:pPr>
                      <a:r>
                        <a:rPr lang="en-US" sz="1700" dirty="0" smtClean="0"/>
                        <a:t>Use of </a:t>
                      </a:r>
                      <a:r>
                        <a:rPr lang="en-US" sz="1700" b="1" dirty="0" smtClean="0"/>
                        <a:t>coaching and behavior-change techniques </a:t>
                      </a:r>
                      <a:r>
                        <a:rPr lang="en-US" sz="1700" dirty="0" smtClean="0"/>
                        <a:t>to teach self-care skills</a:t>
                      </a:r>
                    </a:p>
                    <a:p>
                      <a:pPr marL="0" lvl="0" indent="0">
                        <a:spcBef>
                          <a:spcPts val="300"/>
                        </a:spcBef>
                        <a:spcAft>
                          <a:spcPts val="300"/>
                        </a:spcAft>
                        <a:buFont typeface="Arial" panose="020B0604020202020204" pitchFamily="34" charset="0"/>
                        <a:buNone/>
                      </a:pPr>
                      <a:r>
                        <a:rPr lang="en-US" sz="1700" b="1" dirty="0" smtClean="0"/>
                        <a:t>Standardized processes</a:t>
                      </a:r>
                      <a:r>
                        <a:rPr lang="en-US" sz="1700" dirty="0" smtClean="0"/>
                        <a:t>, e.g., medication reconciliation, advanced care planning, timely and reliable information on hospital use, etc.</a:t>
                      </a:r>
                    </a:p>
                    <a:p>
                      <a:pPr marL="0" lvl="0" indent="0">
                        <a:spcBef>
                          <a:spcPts val="300"/>
                        </a:spcBef>
                        <a:spcAft>
                          <a:spcPts val="300"/>
                        </a:spcAft>
                        <a:buFont typeface="Arial" panose="020B0604020202020204" pitchFamily="34" charset="0"/>
                        <a:buNone/>
                      </a:pPr>
                      <a:r>
                        <a:rPr lang="en-US" sz="1700" b="1" dirty="0" smtClean="0"/>
                        <a:t>Effective use of health IT </a:t>
                      </a:r>
                      <a:r>
                        <a:rPr lang="en-US" sz="1700" dirty="0" smtClean="0"/>
                        <a:t>to enable care management, communication, remote monitoring, etc.</a:t>
                      </a:r>
                    </a:p>
                  </a:txBody>
                  <a:tcPr/>
                </a:tc>
              </a:tr>
            </a:tbl>
          </a:graphicData>
        </a:graphic>
      </p:graphicFrame>
      <p:sp>
        <p:nvSpPr>
          <p:cNvPr id="5" name="TextBox 4"/>
          <p:cNvSpPr txBox="1"/>
          <p:nvPr/>
        </p:nvSpPr>
        <p:spPr>
          <a:xfrm>
            <a:off x="388684" y="6522321"/>
            <a:ext cx="11626003" cy="276999"/>
          </a:xfrm>
          <a:prstGeom prst="rect">
            <a:avLst/>
          </a:prstGeom>
          <a:noFill/>
        </p:spPr>
        <p:txBody>
          <a:bodyPr wrap="none" rtlCol="0">
            <a:spAutoFit/>
          </a:bodyPr>
          <a:lstStyle/>
          <a:p>
            <a:r>
              <a:rPr lang="en-US" sz="1200" dirty="0" smtClean="0"/>
              <a:t>Source: authors’ synthesis (see bibliography). </a:t>
            </a:r>
            <a:r>
              <a:rPr lang="en-US" sz="1200" dirty="0"/>
              <a:t>*Not all attributes/features may apply to all care models. </a:t>
            </a:r>
            <a:r>
              <a:rPr lang="en-US" sz="1200" dirty="0" smtClean="0"/>
              <a:t>Principles inferred from those articulated in C-TAC and other expert reports. </a:t>
            </a:r>
            <a:endParaRPr lang="en-US" sz="1200" dirty="0"/>
          </a:p>
        </p:txBody>
      </p:sp>
      <p:sp>
        <p:nvSpPr>
          <p:cNvPr id="2" name="Slide Number Placeholder 1"/>
          <p:cNvSpPr>
            <a:spLocks noGrp="1"/>
          </p:cNvSpPr>
          <p:nvPr>
            <p:ph type="sldNum" sz="quarter" idx="12"/>
          </p:nvPr>
        </p:nvSpPr>
        <p:spPr>
          <a:xfrm>
            <a:off x="9448800" y="6478257"/>
            <a:ext cx="2743200" cy="365125"/>
          </a:xfrm>
        </p:spPr>
        <p:txBody>
          <a:bodyPr/>
          <a:lstStyle/>
          <a:p>
            <a:fld id="{A7870216-3633-47ED-BAF2-C8B5A59BBD5A}" type="slidenum">
              <a:rPr lang="en-US" smtClean="0"/>
              <a:t>7</a:t>
            </a:fld>
            <a:endParaRPr lang="en-US" dirty="0"/>
          </a:p>
        </p:txBody>
      </p:sp>
      <p:sp>
        <p:nvSpPr>
          <p:cNvPr id="6" name="Title 3"/>
          <p:cNvSpPr>
            <a:spLocks noGrp="1"/>
          </p:cNvSpPr>
          <p:nvPr>
            <p:ph type="title"/>
          </p:nvPr>
        </p:nvSpPr>
        <p:spPr>
          <a:xfrm>
            <a:off x="723900" y="201131"/>
            <a:ext cx="10515600" cy="549274"/>
          </a:xfrm>
        </p:spPr>
        <p:txBody>
          <a:bodyPr>
            <a:noAutofit/>
          </a:bodyPr>
          <a:lstStyle/>
          <a:p>
            <a:pPr algn="ctr"/>
            <a:r>
              <a:rPr lang="en-US" sz="3200" b="1" dirty="0" smtClean="0"/>
              <a:t>Attributes and Features of Successful Models</a:t>
            </a:r>
            <a:r>
              <a:rPr lang="en-US" sz="3200" baseline="30000" dirty="0" smtClean="0"/>
              <a:t>*</a:t>
            </a:r>
            <a:endParaRPr lang="en-US" sz="3200" baseline="30000" dirty="0"/>
          </a:p>
        </p:txBody>
      </p:sp>
      <p:sp>
        <p:nvSpPr>
          <p:cNvPr id="3" name="Chevron 2"/>
          <p:cNvSpPr/>
          <p:nvPr/>
        </p:nvSpPr>
        <p:spPr>
          <a:xfrm>
            <a:off x="3974017" y="914400"/>
            <a:ext cx="285750" cy="4191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7935479" y="914400"/>
            <a:ext cx="285750" cy="4191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50163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805"/>
            <a:ext cx="10515600" cy="549275"/>
          </a:xfrm>
        </p:spPr>
        <p:txBody>
          <a:bodyPr>
            <a:noAutofit/>
          </a:bodyPr>
          <a:lstStyle/>
          <a:p>
            <a:pPr algn="ctr"/>
            <a:r>
              <a:rPr lang="en-US" sz="3600" b="1" dirty="0"/>
              <a:t>What Impedes Sustainability and Spread?</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187355"/>
              </p:ext>
            </p:extLst>
          </p:nvPr>
        </p:nvGraphicFramePr>
        <p:xfrm>
          <a:off x="397566" y="1097915"/>
          <a:ext cx="11304104" cy="5465875"/>
        </p:xfrm>
        <a:graphic>
          <a:graphicData uri="http://schemas.openxmlformats.org/drawingml/2006/table">
            <a:tbl>
              <a:tblPr firstRow="1" bandRow="1">
                <a:tableStyleId>{5C22544A-7EE6-4342-B048-85BDC9FD1C3A}</a:tableStyleId>
              </a:tblPr>
              <a:tblGrid>
                <a:gridCol w="1298712"/>
                <a:gridCol w="4638261"/>
                <a:gridCol w="689113"/>
                <a:gridCol w="4678018"/>
              </a:tblGrid>
              <a:tr h="418068">
                <a:tc>
                  <a:txBody>
                    <a:bodyPr/>
                    <a:lstStyle/>
                    <a:p>
                      <a:pPr algn="ctr"/>
                      <a:endParaRPr lang="en-US" sz="2000" dirty="0"/>
                    </a:p>
                  </a:txBody>
                  <a:tcPr/>
                </a:tc>
                <a:tc>
                  <a:txBody>
                    <a:bodyPr/>
                    <a:lstStyle/>
                    <a:p>
                      <a:pPr algn="ctr"/>
                      <a:r>
                        <a:rPr lang="en-US" sz="2000" b="1" dirty="0" smtClean="0"/>
                        <a:t>SOME BARRIERS AND CHALLENGES</a:t>
                      </a:r>
                      <a:endParaRPr lang="en-US" sz="2000" dirty="0"/>
                    </a:p>
                  </a:txBody>
                  <a:tcPr/>
                </a:tc>
                <a:tc>
                  <a:txBody>
                    <a:bodyPr/>
                    <a:lstStyle/>
                    <a:p>
                      <a:endParaRPr lang="en-US"/>
                    </a:p>
                  </a:txBody>
                  <a:tcPr/>
                </a:tc>
                <a:tc>
                  <a:txBody>
                    <a:bodyPr/>
                    <a:lstStyle/>
                    <a:p>
                      <a:pPr algn="ctr"/>
                      <a:r>
                        <a:rPr lang="en-US" sz="2000" b="1" dirty="0" smtClean="0"/>
                        <a:t>POSSIBLE SOLUTIONS</a:t>
                      </a:r>
                      <a:endParaRPr lang="en-US" sz="2000" dirty="0"/>
                    </a:p>
                  </a:txBody>
                  <a:tcPr/>
                </a:tc>
              </a:tr>
              <a:tr h="1254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Financial Incentives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Lack of incentives to provide care coordination and supportive services under FFS payment; difficulty of prevailing against FFS “headwinds” even when such services are provided</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Use statutory authority to extend and expand on successful aspects of Medicare and Medicaid demonstrations; move to alternative payment and organized delivery arrangements</a:t>
                      </a:r>
                    </a:p>
                  </a:txBody>
                  <a:tcPr/>
                </a:tc>
              </a:tr>
              <a:tr h="96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Capacity to Change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Stresses on primary care and limited capacity to implement care management models, despite the logic of doing so in this setting</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Technical assistance and shared resources to boost primary care capacity and uptake</a:t>
                      </a:r>
                    </a:p>
                  </a:txBody>
                  <a:tcPr/>
                </a:tc>
              </a:tr>
              <a:tr h="96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Culture</a:t>
                      </a:r>
                      <a:r>
                        <a:rPr lang="en-US" sz="1800" b="1" baseline="0" dirty="0" smtClean="0"/>
                        <a:t> &amp; </a:t>
                      </a:r>
                      <a:r>
                        <a:rPr lang="en-US" sz="1800" b="1" dirty="0" smtClean="0"/>
                        <a:t>Workforce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Professional uncertainty and lack of training and skills to take on new roles, adopt patient- centered paradigm, and change the culture</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Build champions within professional societies and communities; partner with medical and allied health schools to develop curriculum</a:t>
                      </a:r>
                    </a:p>
                  </a:txBody>
                  <a:tcPr/>
                </a:tc>
              </a:tr>
              <a:tr h="675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Infra-structure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Inadequate EHR systems and software to support integrated care management</a:t>
                      </a:r>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Sponsor design challenges to develop new apps; share open-source EHR customizations</a:t>
                      </a:r>
                    </a:p>
                  </a:txBody>
                  <a:tcPr/>
                </a:tc>
              </a:tr>
              <a:tr h="964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Evidence &amp; Translation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Difficult to translate general principles and</a:t>
                      </a:r>
                      <a:r>
                        <a:rPr lang="en-US" sz="1800" baseline="0" dirty="0" smtClean="0"/>
                        <a:t> specific</a:t>
                      </a:r>
                      <a:r>
                        <a:rPr lang="en-US" sz="1800" dirty="0" smtClean="0"/>
                        <a:t> experiences to other contexts; need for holistic metrics/data to measure what</a:t>
                      </a:r>
                      <a:r>
                        <a:rPr lang="en-US" sz="1800" baseline="0" dirty="0" smtClean="0"/>
                        <a:t> works</a:t>
                      </a:r>
                      <a:r>
                        <a:rPr lang="en-US" sz="1800" dirty="0" smtClean="0"/>
                        <a:t> (e.g., people</a:t>
                      </a:r>
                      <a:r>
                        <a:rPr lang="en-US" sz="1800" baseline="0" dirty="0" smtClean="0"/>
                        <a:t> with </a:t>
                      </a:r>
                      <a:r>
                        <a:rPr lang="en-US" sz="1800" dirty="0" smtClean="0"/>
                        <a:t>multiple chronic conditions)</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Learn from planned experiments to deepen knowledge of contextual factors associated with success; expand measurement toolbox and develop more practice-based evidence</a:t>
                      </a:r>
                    </a:p>
                  </a:txBody>
                  <a:tcPr/>
                </a:tc>
              </a:tr>
            </a:tbl>
          </a:graphicData>
        </a:graphic>
      </p:graphicFrame>
      <p:sp>
        <p:nvSpPr>
          <p:cNvPr id="4" name="Slide Number Placeholder 3"/>
          <p:cNvSpPr>
            <a:spLocks noGrp="1"/>
          </p:cNvSpPr>
          <p:nvPr>
            <p:ph type="sldNum" sz="quarter" idx="12"/>
          </p:nvPr>
        </p:nvSpPr>
        <p:spPr/>
        <p:txBody>
          <a:bodyPr/>
          <a:lstStyle/>
          <a:p>
            <a:fld id="{A7870216-3633-47ED-BAF2-C8B5A59BBD5A}" type="slidenum">
              <a:rPr lang="en-US" smtClean="0"/>
              <a:t>8</a:t>
            </a:fld>
            <a:endParaRPr lang="en-US"/>
          </a:p>
        </p:txBody>
      </p:sp>
      <p:pic>
        <p:nvPicPr>
          <p:cNvPr id="6" name="Picture 5" descr="http://3.bp.blogspot.com/-Y5QEMeKPIYw/UoEQEVl96jI/AAAAAAAAH-E/a5np3plOxyI/s1600/BarriersToGlobalTra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558979" cy="10393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https://encrypted-tbn2.gstatic.com/images?q=tbn:ANd9GcSSf312lNyRjWab-7b-2TV65C2vq20ZISSUjhD5WDrEShSswT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0880" y="0"/>
            <a:ext cx="1341120" cy="1050720"/>
          </a:xfrm>
          <a:prstGeom prst="rect">
            <a:avLst/>
          </a:prstGeom>
          <a:noFill/>
          <a:extLst>
            <a:ext uri="{909E8E84-426E-40DD-AFC4-6F175D3DCCD1}">
              <a14:hiddenFill xmlns:a14="http://schemas.microsoft.com/office/drawing/2010/main">
                <a:solidFill>
                  <a:srgbClr val="FFFFFF"/>
                </a:solidFill>
              </a14:hiddenFill>
            </a:ext>
          </a:extLst>
        </p:spPr>
      </p:pic>
      <p:sp>
        <p:nvSpPr>
          <p:cNvPr id="14" name="Chevron 13"/>
          <p:cNvSpPr/>
          <p:nvPr/>
        </p:nvSpPr>
        <p:spPr>
          <a:xfrm>
            <a:off x="6501848" y="1844993"/>
            <a:ext cx="381001" cy="5527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327161" y="6571229"/>
            <a:ext cx="4696670" cy="307777"/>
          </a:xfrm>
          <a:prstGeom prst="rect">
            <a:avLst/>
          </a:prstGeom>
          <a:noFill/>
        </p:spPr>
        <p:txBody>
          <a:bodyPr wrap="none" rtlCol="0">
            <a:spAutoFit/>
          </a:bodyPr>
          <a:lstStyle/>
          <a:p>
            <a:r>
              <a:rPr lang="en-US" sz="1400" dirty="0" smtClean="0"/>
              <a:t>Source: author’s analysis of synthesis reports and case studies.</a:t>
            </a:r>
            <a:endParaRPr lang="en-US" sz="1400" dirty="0"/>
          </a:p>
        </p:txBody>
      </p:sp>
      <p:sp>
        <p:nvSpPr>
          <p:cNvPr id="13" name="Chevron 12"/>
          <p:cNvSpPr/>
          <p:nvPr/>
        </p:nvSpPr>
        <p:spPr>
          <a:xfrm>
            <a:off x="6501846" y="2987988"/>
            <a:ext cx="381001" cy="5527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19"/>
          <p:cNvSpPr/>
          <p:nvPr/>
        </p:nvSpPr>
        <p:spPr>
          <a:xfrm>
            <a:off x="6501845" y="3938901"/>
            <a:ext cx="381001" cy="5527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hevron 20"/>
          <p:cNvSpPr/>
          <p:nvPr/>
        </p:nvSpPr>
        <p:spPr>
          <a:xfrm>
            <a:off x="6501845" y="4775032"/>
            <a:ext cx="381001" cy="5527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hevron 21"/>
          <p:cNvSpPr/>
          <p:nvPr/>
        </p:nvSpPr>
        <p:spPr>
          <a:xfrm>
            <a:off x="6501844" y="5681173"/>
            <a:ext cx="381001" cy="55276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174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for Consideration</a:t>
            </a:r>
            <a:endParaRPr lang="en-US" dirty="0"/>
          </a:p>
        </p:txBody>
      </p:sp>
      <p:sp>
        <p:nvSpPr>
          <p:cNvPr id="3" name="Content Placeholder 2"/>
          <p:cNvSpPr>
            <a:spLocks noGrp="1"/>
          </p:cNvSpPr>
          <p:nvPr>
            <p:ph idx="1"/>
          </p:nvPr>
        </p:nvSpPr>
        <p:spPr/>
        <p:txBody>
          <a:bodyPr/>
          <a:lstStyle/>
          <a:p>
            <a:pPr marL="0" indent="0">
              <a:buNone/>
            </a:pPr>
            <a:r>
              <a:rPr lang="en-US" dirty="0" smtClean="0"/>
              <a:t>Based on your knowledge, role, and experience:</a:t>
            </a:r>
          </a:p>
          <a:p>
            <a:r>
              <a:rPr lang="en-US" dirty="0" smtClean="0"/>
              <a:t>What are the most important attributes of successful care models for high-needs, high-cost patients? </a:t>
            </a:r>
            <a:endParaRPr lang="en-US" sz="2600" dirty="0"/>
          </a:p>
          <a:p>
            <a:r>
              <a:rPr lang="en-US" dirty="0" smtClean="0"/>
              <a:t>What are the </a:t>
            </a:r>
            <a:r>
              <a:rPr lang="en-US" dirty="0"/>
              <a:t>key barriers </a:t>
            </a:r>
            <a:r>
              <a:rPr lang="en-US" dirty="0" smtClean="0"/>
              <a:t>and challenges </a:t>
            </a:r>
            <a:r>
              <a:rPr lang="en-US" dirty="0"/>
              <a:t>that impede sustainability and spread of successful </a:t>
            </a:r>
            <a:r>
              <a:rPr lang="en-US" dirty="0" smtClean="0"/>
              <a:t>models?</a:t>
            </a:r>
          </a:p>
          <a:p>
            <a:r>
              <a:rPr lang="en-US" dirty="0" smtClean="0"/>
              <a:t>What’s </a:t>
            </a:r>
            <a:r>
              <a:rPr lang="en-US" dirty="0"/>
              <a:t>needed to </a:t>
            </a:r>
            <a:r>
              <a:rPr lang="en-US" dirty="0" smtClean="0"/>
              <a:t>help </a:t>
            </a:r>
            <a:r>
              <a:rPr lang="en-US" dirty="0"/>
              <a:t>health systems, payers and providers </a:t>
            </a:r>
            <a:r>
              <a:rPr lang="en-US" dirty="0" smtClean="0"/>
              <a:t>adopt and adapt effective approaches to successfully manage populations of high-needs, high-cost patients?</a:t>
            </a:r>
            <a:endParaRPr lang="en-US" dirty="0"/>
          </a:p>
        </p:txBody>
      </p:sp>
      <p:sp>
        <p:nvSpPr>
          <p:cNvPr id="4" name="Slide Number Placeholder 3"/>
          <p:cNvSpPr>
            <a:spLocks noGrp="1"/>
          </p:cNvSpPr>
          <p:nvPr>
            <p:ph type="sldNum" sz="quarter" idx="12"/>
          </p:nvPr>
        </p:nvSpPr>
        <p:spPr/>
        <p:txBody>
          <a:bodyPr/>
          <a:lstStyle/>
          <a:p>
            <a:fld id="{A7870216-3633-47ED-BAF2-C8B5A59BBD5A}" type="slidenum">
              <a:rPr lang="en-US" smtClean="0"/>
              <a:t>9</a:t>
            </a:fld>
            <a:endParaRPr lang="en-US"/>
          </a:p>
        </p:txBody>
      </p:sp>
      <p:pic>
        <p:nvPicPr>
          <p:cNvPr id="5" name="Picture 5" descr="CFlogo_2014_4-color_PMS_K.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45939" y="5956928"/>
            <a:ext cx="281353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3675" y="0"/>
            <a:ext cx="183832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261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2818</TotalTime>
  <Words>2540</Words>
  <Application>Microsoft Office PowerPoint</Application>
  <PresentationFormat>Custom</PresentationFormat>
  <Paragraphs>215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Do We Know About  Care Models That Work for  High-Need, High-Cost Patients? </vt:lpstr>
      <vt:lpstr>Purpose and Methods</vt:lpstr>
      <vt:lpstr>Framing the Opportunity: Targeting Interventions  Along the Population Health Continuum</vt:lpstr>
      <vt:lpstr>Comprehensive Care Models: Typology and Evidence of Impact</vt:lpstr>
      <vt:lpstr>Medicare Demonstrations Show Mixed Results  But Offer Important Lessons for Program Design</vt:lpstr>
      <vt:lpstr>Context Matters: What Works May Vary by  Care Site, Subpopulation, and Payment Type</vt:lpstr>
      <vt:lpstr>Attributes and Features of Successful Models*</vt:lpstr>
      <vt:lpstr>What Impedes Sustainability and Spread?</vt:lpstr>
      <vt:lpstr>Questions for Consideration</vt:lpstr>
      <vt:lpstr>Select 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Models that Work for  High Need-High Cost Patients:  Common Approaches and Challenges</dc:title>
  <dc:creator>DBM</dc:creator>
  <cp:lastModifiedBy>Melinda K. Abrams</cp:lastModifiedBy>
  <cp:revision>233</cp:revision>
  <dcterms:created xsi:type="dcterms:W3CDTF">2014-05-28T22:45:46Z</dcterms:created>
  <dcterms:modified xsi:type="dcterms:W3CDTF">2014-06-06T16:01:41Z</dcterms:modified>
</cp:coreProperties>
</file>