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0"/>
  </p:notesMasterIdLst>
  <p:handoutMasterIdLst>
    <p:handoutMasterId r:id="rId11"/>
  </p:handoutMasterIdLst>
  <p:sldIdLst>
    <p:sldId id="257" r:id="rId2"/>
    <p:sldId id="258" r:id="rId3"/>
    <p:sldId id="260" r:id="rId4"/>
    <p:sldId id="268" r:id="rId5"/>
    <p:sldId id="262" r:id="rId6"/>
    <p:sldId id="264" r:id="rId7"/>
    <p:sldId id="265" r:id="rId8"/>
    <p:sldId id="267" r:id="rId9"/>
  </p:sldIdLst>
  <p:sldSz cx="9144000" cy="6858000" type="screen4x3"/>
  <p:notesSz cx="7010400" cy="92964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David Squires" initials="DS" lastIdx="18" clrIdx="1">
    <p:extLst/>
  </p:cmAuthor>
  <p:cmAuthor id="3" name="Jen McDonald" initials="JM"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C9DEE3"/>
    <a:srgbClr val="5F5A9D"/>
    <a:srgbClr val="E0E0E0"/>
    <a:srgbClr val="4ABDBC"/>
    <a:srgbClr val="8ADAD2"/>
    <a:srgbClr val="9FE1DB"/>
    <a:srgbClr val="B6E8E3"/>
    <a:srgbClr val="CDEFEC"/>
    <a:srgbClr val="DFF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3" autoAdjust="0"/>
    <p:restoredTop sz="87825" autoAdjust="0"/>
  </p:normalViewPr>
  <p:slideViewPr>
    <p:cSldViewPr snapToGrid="0" snapToObjects="1">
      <p:cViewPr varScale="1">
        <p:scale>
          <a:sx n="149" d="100"/>
          <a:sy n="149" d="100"/>
        </p:scale>
        <p:origin x="2920"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2" d="100"/>
          <a:sy n="112" d="100"/>
        </p:scale>
        <p:origin x="3784"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4" Type="http://schemas.openxmlformats.org/officeDocument/2006/relationships/chartUserShapes" Target="../drawings/drawing1.xml"/><Relationship Id="rId1" Type="http://schemas.microsoft.com/office/2011/relationships/chartStyle" Target="style12.xml"/><Relationship Id="rId2" Type="http://schemas.microsoft.com/office/2011/relationships/chartColorStyle" Target="colors12.xml"/></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5"/>
          <c:order val="0"/>
          <c:tx>
            <c:strRef>
              <c:f>'ourcountries '!$A$6</c:f>
              <c:strCache>
                <c:ptCount val="1"/>
                <c:pt idx="0">
                  <c:v>United States</c:v>
                </c:pt>
              </c:strCache>
            </c:strRef>
          </c:tx>
          <c:spPr>
            <a:ln w="28575" cap="rnd">
              <a:solidFill>
                <a:schemeClr val="accent2"/>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'!$B$6:$AK$6</c:f>
              <c:numCache>
                <c:formatCode>0.0</c:formatCode>
                <c:ptCount val="36"/>
                <c:pt idx="0">
                  <c:v>53.02680562456458</c:v>
                </c:pt>
                <c:pt idx="1">
                  <c:v>58.38781133738057</c:v>
                </c:pt>
                <c:pt idx="2">
                  <c:v>64.87398803010353</c:v>
                </c:pt>
                <c:pt idx="3">
                  <c:v>74.09577744319735</c:v>
                </c:pt>
                <c:pt idx="4">
                  <c:v>83.18460009948055</c:v>
                </c:pt>
                <c:pt idx="5">
                  <c:v>91.6049592348475</c:v>
                </c:pt>
                <c:pt idx="6">
                  <c:v>101.1523202360027</c:v>
                </c:pt>
                <c:pt idx="7">
                  <c:v>110.9749559307092</c:v>
                </c:pt>
                <c:pt idx="8">
                  <c:v>125.3420259387564</c:v>
                </c:pt>
                <c:pt idx="9">
                  <c:v>140.8196769133033</c:v>
                </c:pt>
                <c:pt idx="10">
                  <c:v>161.4035256394849</c:v>
                </c:pt>
                <c:pt idx="11">
                  <c:v>175.432216424244</c:v>
                </c:pt>
                <c:pt idx="12">
                  <c:v>183.1165682055808</c:v>
                </c:pt>
                <c:pt idx="13">
                  <c:v>190.6404543576335</c:v>
                </c:pt>
                <c:pt idx="14">
                  <c:v>201.4967745466237</c:v>
                </c:pt>
                <c:pt idx="15">
                  <c:v>224.4492981781474</c:v>
                </c:pt>
                <c:pt idx="16">
                  <c:v>252.7299204177668</c:v>
                </c:pt>
                <c:pt idx="17">
                  <c:v>284.7492489369951</c:v>
                </c:pt>
                <c:pt idx="18">
                  <c:v>320.8072673199346</c:v>
                </c:pt>
                <c:pt idx="19">
                  <c:v>374.7273690314155</c:v>
                </c:pt>
                <c:pt idx="20">
                  <c:v>428.9302897905603</c:v>
                </c:pt>
                <c:pt idx="21">
                  <c:v>487.772354185894</c:v>
                </c:pt>
                <c:pt idx="22">
                  <c:v>549.0304743812434</c:v>
                </c:pt>
                <c:pt idx="23">
                  <c:v>608.9423969495488</c:v>
                </c:pt>
                <c:pt idx="24">
                  <c:v>658.5502379909086</c:v>
                </c:pt>
                <c:pt idx="25">
                  <c:v>694.184353772343</c:v>
                </c:pt>
                <c:pt idx="26">
                  <c:v>750.9822209874034</c:v>
                </c:pt>
                <c:pt idx="27">
                  <c:v>782.2230897729053</c:v>
                </c:pt>
                <c:pt idx="28">
                  <c:v>793.9124086631108</c:v>
                </c:pt>
                <c:pt idx="29">
                  <c:v>823.6260539196111</c:v>
                </c:pt>
                <c:pt idx="30">
                  <c:v>817.790438088859</c:v>
                </c:pt>
                <c:pt idx="31">
                  <c:v>829.9851698980374</c:v>
                </c:pt>
                <c:pt idx="32">
                  <c:v>825.128408297622</c:v>
                </c:pt>
                <c:pt idx="33">
                  <c:v>838.3456423350804</c:v>
                </c:pt>
                <c:pt idx="34">
                  <c:v>935.0474866078506</c:v>
                </c:pt>
                <c:pt idx="35">
                  <c:v>1011.388091989756</c:v>
                </c:pt>
              </c:numCache>
            </c:numRef>
          </c:val>
          <c:smooth val="1"/>
          <c:extLst xmlns:c16r2="http://schemas.microsoft.com/office/drawing/2015/06/chart">
            <c:ext xmlns:c16="http://schemas.microsoft.com/office/drawing/2014/chart" uri="{C3380CC4-5D6E-409C-BE32-E72D297353CC}">
              <c16:uniqueId val="{00000000-470A-42AB-B316-1A4120B663E3}"/>
            </c:ext>
          </c:extLst>
        </c:ser>
        <c:ser>
          <c:idx val="1"/>
          <c:order val="1"/>
          <c:tx>
            <c:strRef>
              <c:f>'ourcountries '!$A$7</c:f>
              <c:strCache>
                <c:ptCount val="1"/>
                <c:pt idx="0">
                  <c:v>Switzerland</c:v>
                </c:pt>
              </c:strCache>
            </c:strRef>
          </c:tx>
          <c:spPr>
            <a:ln w="28575" cap="rnd">
              <a:solidFill>
                <a:schemeClr val="bg2"/>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'!$B$7:$AK$7</c:f>
              <c:numCache>
                <c:formatCode>#,##0.0_ ;\-#,##0.0\ </c:formatCode>
                <c:ptCount val="36"/>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170.325</c:v>
                </c:pt>
                <c:pt idx="16">
                  <c:v>190.234</c:v>
                </c:pt>
                <c:pt idx="17">
                  <c:v>206.287</c:v>
                </c:pt>
                <c:pt idx="18">
                  <c:v>222.592</c:v>
                </c:pt>
                <c:pt idx="19">
                  <c:v>239.794</c:v>
                </c:pt>
                <c:pt idx="20">
                  <c:v>267.83</c:v>
                </c:pt>
                <c:pt idx="21">
                  <c:v>292.535</c:v>
                </c:pt>
                <c:pt idx="22">
                  <c:v>321.6039999999999</c:v>
                </c:pt>
                <c:pt idx="23">
                  <c:v>332.05</c:v>
                </c:pt>
                <c:pt idx="24">
                  <c:v>350.0389999999989</c:v>
                </c:pt>
                <c:pt idx="25">
                  <c:v>361.129</c:v>
                </c:pt>
                <c:pt idx="26">
                  <c:v>379.588</c:v>
                </c:pt>
                <c:pt idx="27">
                  <c:v>403.269</c:v>
                </c:pt>
                <c:pt idx="28">
                  <c:v>430.1379999999999</c:v>
                </c:pt>
                <c:pt idx="29">
                  <c:v>449.4139999999989</c:v>
                </c:pt>
                <c:pt idx="30">
                  <c:v>612.8299999999994</c:v>
                </c:pt>
                <c:pt idx="31">
                  <c:v>648.699</c:v>
                </c:pt>
                <c:pt idx="32">
                  <c:v>680.3339999999994</c:v>
                </c:pt>
                <c:pt idx="33">
                  <c:v>709.386</c:v>
                </c:pt>
                <c:pt idx="34">
                  <c:v>729.554</c:v>
                </c:pt>
                <c:pt idx="35">
                  <c:v>783.28</c:v>
                </c:pt>
              </c:numCache>
            </c:numRef>
          </c:val>
          <c:smooth val="1"/>
          <c:extLst xmlns:c16r2="http://schemas.microsoft.com/office/drawing/2015/06/chart">
            <c:ext xmlns:c16="http://schemas.microsoft.com/office/drawing/2014/chart" uri="{C3380CC4-5D6E-409C-BE32-E72D297353CC}">
              <c16:uniqueId val="{00000001-470A-42AB-B316-1A4120B663E3}"/>
            </c:ext>
          </c:extLst>
        </c:ser>
        <c:ser>
          <c:idx val="4"/>
          <c:order val="2"/>
          <c:tx>
            <c:strRef>
              <c:f>'ourcountries '!$A$8</c:f>
              <c:strCache>
                <c:ptCount val="1"/>
                <c:pt idx="0">
                  <c:v>Germany</c:v>
                </c:pt>
              </c:strCache>
            </c:strRef>
          </c:tx>
          <c:spPr>
            <a:ln w="28575" cap="rnd">
              <a:solidFill>
                <a:schemeClr val="accent4"/>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'!$B$8:$AK$8</c:f>
              <c:numCache>
                <c:formatCode>#,##0.0_ ;\-#,##0.0\ </c:formatCode>
                <c:ptCount val="36"/>
                <c:pt idx="0">
                  <c:v>#N/A</c:v>
                </c:pt>
                <c:pt idx="1">
                  <c:v>#N/A</c:v>
                </c:pt>
                <c:pt idx="2">
                  <c:v>#N/A</c:v>
                </c:pt>
                <c:pt idx="3">
                  <c:v>#N/A</c:v>
                </c:pt>
                <c:pt idx="4">
                  <c:v>#N/A</c:v>
                </c:pt>
                <c:pt idx="5">
                  <c:v>#N/A</c:v>
                </c:pt>
                <c:pt idx="6">
                  <c:v>#N/A</c:v>
                </c:pt>
                <c:pt idx="7">
                  <c:v>#N/A</c:v>
                </c:pt>
                <c:pt idx="8">
                  <c:v>#N/A</c:v>
                </c:pt>
                <c:pt idx="9">
                  <c:v>#N/A</c:v>
                </c:pt>
                <c:pt idx="10">
                  <c:v>#N/A</c:v>
                </c:pt>
                <c:pt idx="11">
                  <c:v>#N/A</c:v>
                </c:pt>
                <c:pt idx="12">
                  <c:v>253.554</c:v>
                </c:pt>
                <c:pt idx="13">
                  <c:v>218.509</c:v>
                </c:pt>
                <c:pt idx="14">
                  <c:v>231.816</c:v>
                </c:pt>
                <c:pt idx="15">
                  <c:v>246.42</c:v>
                </c:pt>
                <c:pt idx="16">
                  <c:v>263.387</c:v>
                </c:pt>
                <c:pt idx="17">
                  <c:v>265.4879999999989</c:v>
                </c:pt>
                <c:pt idx="18">
                  <c:v>286.494</c:v>
                </c:pt>
                <c:pt idx="19">
                  <c:v>306.41</c:v>
                </c:pt>
                <c:pt idx="20">
                  <c:v>322.154</c:v>
                </c:pt>
                <c:pt idx="21">
                  <c:v>357.868</c:v>
                </c:pt>
                <c:pt idx="22">
                  <c:v>385.2379999999989</c:v>
                </c:pt>
                <c:pt idx="23">
                  <c:v>404.4549999999999</c:v>
                </c:pt>
                <c:pt idx="24">
                  <c:v>390.285</c:v>
                </c:pt>
                <c:pt idx="25">
                  <c:v>442.6619999999999</c:v>
                </c:pt>
                <c:pt idx="26">
                  <c:v>460.4529999999999</c:v>
                </c:pt>
                <c:pt idx="27">
                  <c:v>497.4719999999987</c:v>
                </c:pt>
                <c:pt idx="28">
                  <c:v>534.89</c:v>
                </c:pt>
                <c:pt idx="29">
                  <c:v>572.5619999999983</c:v>
                </c:pt>
                <c:pt idx="30">
                  <c:v>586.601</c:v>
                </c:pt>
                <c:pt idx="31">
                  <c:v>580.501</c:v>
                </c:pt>
                <c:pt idx="32">
                  <c:v>586.8439999999994</c:v>
                </c:pt>
                <c:pt idx="33">
                  <c:v>612.631</c:v>
                </c:pt>
                <c:pt idx="34">
                  <c:v>667.569</c:v>
                </c:pt>
                <c:pt idx="35">
                  <c:v>685.761</c:v>
                </c:pt>
              </c:numCache>
            </c:numRef>
          </c:val>
          <c:smooth val="1"/>
          <c:extLst xmlns:c16r2="http://schemas.microsoft.com/office/drawing/2015/06/chart">
            <c:ext xmlns:c16="http://schemas.microsoft.com/office/drawing/2014/chart" uri="{C3380CC4-5D6E-409C-BE32-E72D297353CC}">
              <c16:uniqueId val="{00000002-470A-42AB-B316-1A4120B663E3}"/>
            </c:ext>
          </c:extLst>
        </c:ser>
        <c:ser>
          <c:idx val="13"/>
          <c:order val="3"/>
          <c:tx>
            <c:strRef>
              <c:f>'ourcountries '!$A$9</c:f>
              <c:strCache>
                <c:ptCount val="1"/>
                <c:pt idx="0">
                  <c:v>Canada</c:v>
                </c:pt>
              </c:strCache>
            </c:strRef>
          </c:tx>
          <c:spPr>
            <a:ln w="28575" cap="rnd">
              <a:solidFill>
                <a:schemeClr val="tx2"/>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'!$B$9:$AK$9</c:f>
              <c:numCache>
                <c:formatCode>#,##0.0_ ;\-#,##0.0\ </c:formatCode>
                <c:ptCount val="36"/>
                <c:pt idx="0">
                  <c:v>47.328</c:v>
                </c:pt>
                <c:pt idx="1">
                  <c:v>59.6</c:v>
                </c:pt>
                <c:pt idx="2">
                  <c:v>65.934</c:v>
                </c:pt>
                <c:pt idx="3">
                  <c:v>70.27</c:v>
                </c:pt>
                <c:pt idx="4">
                  <c:v>74.527</c:v>
                </c:pt>
                <c:pt idx="5">
                  <c:v>83.924</c:v>
                </c:pt>
                <c:pt idx="6">
                  <c:v>96.72</c:v>
                </c:pt>
                <c:pt idx="7">
                  <c:v>101.957</c:v>
                </c:pt>
                <c:pt idx="8">
                  <c:v>113.062</c:v>
                </c:pt>
                <c:pt idx="9">
                  <c:v>125.688</c:v>
                </c:pt>
                <c:pt idx="10">
                  <c:v>141.869</c:v>
                </c:pt>
                <c:pt idx="11">
                  <c:v>157.64</c:v>
                </c:pt>
                <c:pt idx="12">
                  <c:v>175.123</c:v>
                </c:pt>
                <c:pt idx="13">
                  <c:v>189.477</c:v>
                </c:pt>
                <c:pt idx="14">
                  <c:v>193.123</c:v>
                </c:pt>
                <c:pt idx="15">
                  <c:v>208.817</c:v>
                </c:pt>
                <c:pt idx="16">
                  <c:v>212.457</c:v>
                </c:pt>
                <c:pt idx="17">
                  <c:v>237.42</c:v>
                </c:pt>
                <c:pt idx="18">
                  <c:v>264.163</c:v>
                </c:pt>
                <c:pt idx="19">
                  <c:v>282.866</c:v>
                </c:pt>
                <c:pt idx="20">
                  <c:v>311.255</c:v>
                </c:pt>
                <c:pt idx="21">
                  <c:v>347.875</c:v>
                </c:pt>
                <c:pt idx="22">
                  <c:v>382.644</c:v>
                </c:pt>
                <c:pt idx="23">
                  <c:v>423.0269999999987</c:v>
                </c:pt>
                <c:pt idx="24">
                  <c:v>453.634</c:v>
                </c:pt>
                <c:pt idx="25">
                  <c:v>488.377</c:v>
                </c:pt>
                <c:pt idx="26">
                  <c:v>530.095</c:v>
                </c:pt>
                <c:pt idx="27">
                  <c:v>550.8439999999994</c:v>
                </c:pt>
                <c:pt idx="28">
                  <c:v>569.594</c:v>
                </c:pt>
                <c:pt idx="29">
                  <c:v>613.375</c:v>
                </c:pt>
                <c:pt idx="30">
                  <c:v>664.289</c:v>
                </c:pt>
                <c:pt idx="31">
                  <c:v>659.133</c:v>
                </c:pt>
                <c:pt idx="32">
                  <c:v>654.139</c:v>
                </c:pt>
                <c:pt idx="33">
                  <c:v>665.611</c:v>
                </c:pt>
                <c:pt idx="34">
                  <c:v>669.294</c:v>
                </c:pt>
                <c:pt idx="35">
                  <c:v>669.294</c:v>
                </c:pt>
              </c:numCache>
            </c:numRef>
          </c:val>
          <c:smooth val="1"/>
          <c:extLst xmlns:c16r2="http://schemas.microsoft.com/office/drawing/2015/06/chart">
            <c:ext xmlns:c16="http://schemas.microsoft.com/office/drawing/2014/chart" uri="{C3380CC4-5D6E-409C-BE32-E72D297353CC}">
              <c16:uniqueId val="{00000003-470A-42AB-B316-1A4120B663E3}"/>
            </c:ext>
          </c:extLst>
        </c:ser>
        <c:ser>
          <c:idx val="3"/>
          <c:order val="4"/>
          <c:tx>
            <c:strRef>
              <c:f>'ourcountries '!$A$10</c:f>
              <c:strCache>
                <c:ptCount val="1"/>
                <c:pt idx="0">
                  <c:v>France</c:v>
                </c:pt>
              </c:strCache>
            </c:strRef>
          </c:tx>
          <c:spPr>
            <a:ln w="28575" cap="rnd">
              <a:solidFill>
                <a:schemeClr val="accent5"/>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'!$B$10:$AK$10</c:f>
              <c:numCache>
                <c:formatCode>#,##0.0_ ;\-#,##0.0\ </c:formatCode>
                <c:ptCount val="36"/>
                <c:pt idx="0">
                  <c:v>86.118</c:v>
                </c:pt>
                <c:pt idx="1">
                  <c:v>#N/A</c:v>
                </c:pt>
                <c:pt idx="2">
                  <c:v>#N/A</c:v>
                </c:pt>
                <c:pt idx="3">
                  <c:v>#N/A</c:v>
                </c:pt>
                <c:pt idx="4">
                  <c:v>#N/A</c:v>
                </c:pt>
                <c:pt idx="5">
                  <c:v>136.299</c:v>
                </c:pt>
                <c:pt idx="6">
                  <c:v>#N/A</c:v>
                </c:pt>
                <c:pt idx="7">
                  <c:v>#N/A</c:v>
                </c:pt>
                <c:pt idx="8">
                  <c:v>#N/A</c:v>
                </c:pt>
                <c:pt idx="9">
                  <c:v>#N/A</c:v>
                </c:pt>
                <c:pt idx="10">
                  <c:v>200.875</c:v>
                </c:pt>
                <c:pt idx="11">
                  <c:v>214.978</c:v>
                </c:pt>
                <c:pt idx="12">
                  <c:v>226.967</c:v>
                </c:pt>
                <c:pt idx="13">
                  <c:v>248.201</c:v>
                </c:pt>
                <c:pt idx="14">
                  <c:v>256.5009999999999</c:v>
                </c:pt>
                <c:pt idx="15">
                  <c:v>268.265</c:v>
                </c:pt>
                <c:pt idx="16">
                  <c:v>273.075</c:v>
                </c:pt>
                <c:pt idx="17">
                  <c:v>288.6190000000001</c:v>
                </c:pt>
                <c:pt idx="18">
                  <c:v>308.057</c:v>
                </c:pt>
                <c:pt idx="19">
                  <c:v>330.4159999999989</c:v>
                </c:pt>
                <c:pt idx="20">
                  <c:v>366.1689999999999</c:v>
                </c:pt>
                <c:pt idx="21">
                  <c:v>403.685</c:v>
                </c:pt>
                <c:pt idx="22">
                  <c:v>426.66</c:v>
                </c:pt>
                <c:pt idx="23">
                  <c:v>422.279</c:v>
                </c:pt>
                <c:pt idx="24">
                  <c:v>440.2719999999989</c:v>
                </c:pt>
                <c:pt idx="25">
                  <c:v>465.437</c:v>
                </c:pt>
                <c:pt idx="26">
                  <c:v>490.201</c:v>
                </c:pt>
                <c:pt idx="27">
                  <c:v>504.512</c:v>
                </c:pt>
                <c:pt idx="28">
                  <c:v>514.8919999999994</c:v>
                </c:pt>
                <c:pt idx="29">
                  <c:v>531.4599999999994</c:v>
                </c:pt>
                <c:pt idx="30">
                  <c:v>536.593</c:v>
                </c:pt>
                <c:pt idx="31">
                  <c:v>549.26</c:v>
                </c:pt>
                <c:pt idx="32">
                  <c:v>534.0569999999983</c:v>
                </c:pt>
                <c:pt idx="33">
                  <c:v>543.549</c:v>
                </c:pt>
                <c:pt idx="34">
                  <c:v>562.1029999999994</c:v>
                </c:pt>
                <c:pt idx="35">
                  <c:v>552.704</c:v>
                </c:pt>
              </c:numCache>
            </c:numRef>
          </c:val>
          <c:smooth val="1"/>
          <c:extLst xmlns:c16r2="http://schemas.microsoft.com/office/drawing/2015/06/chart">
            <c:ext xmlns:c16="http://schemas.microsoft.com/office/drawing/2014/chart" uri="{C3380CC4-5D6E-409C-BE32-E72D297353CC}">
              <c16:uniqueId val="{00000004-470A-42AB-B316-1A4120B663E3}"/>
            </c:ext>
          </c:extLst>
        </c:ser>
        <c:ser>
          <c:idx val="14"/>
          <c:order val="5"/>
          <c:tx>
            <c:strRef>
              <c:f>'ourcountries '!$A$11</c:f>
              <c:strCache>
                <c:ptCount val="1"/>
                <c:pt idx="0">
                  <c:v>United Kingdom</c:v>
                </c:pt>
              </c:strCache>
            </c:strRef>
          </c:tx>
          <c:spPr>
            <a:ln w="28575" cap="rnd">
              <a:solidFill>
                <a:schemeClr val="accent6"/>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'!$B$11:$AK$11</c:f>
              <c:numCache>
                <c:formatCode>#,##0.0_ ;\-#,##0.0\ </c:formatCode>
                <c:ptCount val="36"/>
                <c:pt idx="0">
                  <c:v>58.008</c:v>
                </c:pt>
                <c:pt idx="1">
                  <c:v>64.956</c:v>
                </c:pt>
                <c:pt idx="2">
                  <c:v>73.881</c:v>
                </c:pt>
                <c:pt idx="3">
                  <c:v>81.975</c:v>
                </c:pt>
                <c:pt idx="4">
                  <c:v>90.486</c:v>
                </c:pt>
                <c:pt idx="5">
                  <c:v>94.335</c:v>
                </c:pt>
                <c:pt idx="6">
                  <c:v>99.16299999999998</c:v>
                </c:pt>
                <c:pt idx="7">
                  <c:v>103.709</c:v>
                </c:pt>
                <c:pt idx="8">
                  <c:v>112.847</c:v>
                </c:pt>
                <c:pt idx="9">
                  <c:v>119.66</c:v>
                </c:pt>
                <c:pt idx="10">
                  <c:v>123.408</c:v>
                </c:pt>
                <c:pt idx="11">
                  <c:v>137.486</c:v>
                </c:pt>
                <c:pt idx="12">
                  <c:v>156.32</c:v>
                </c:pt>
                <c:pt idx="13">
                  <c:v>170.23</c:v>
                </c:pt>
                <c:pt idx="14">
                  <c:v>187.466</c:v>
                </c:pt>
                <c:pt idx="15">
                  <c:v>184.328</c:v>
                </c:pt>
                <c:pt idx="16">
                  <c:v>201.152</c:v>
                </c:pt>
                <c:pt idx="17">
                  <c:v>212.206</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468.5129999999999</c:v>
                </c:pt>
                <c:pt idx="34">
                  <c:v>480.649</c:v>
                </c:pt>
                <c:pt idx="35">
                  <c:v>497.394</c:v>
                </c:pt>
              </c:numCache>
            </c:numRef>
          </c:val>
          <c:smooth val="1"/>
          <c:extLst xmlns:c16r2="http://schemas.microsoft.com/office/drawing/2015/06/chart">
            <c:ext xmlns:c16="http://schemas.microsoft.com/office/drawing/2014/chart" uri="{C3380CC4-5D6E-409C-BE32-E72D297353CC}">
              <c16:uniqueId val="{00000005-470A-42AB-B316-1A4120B663E3}"/>
            </c:ext>
          </c:extLst>
        </c:ser>
        <c:ser>
          <c:idx val="0"/>
          <c:order val="6"/>
          <c:tx>
            <c:strRef>
              <c:f>'ourcountries '!$A$12</c:f>
              <c:strCache>
                <c:ptCount val="1"/>
                <c:pt idx="0">
                  <c:v>Australia</c:v>
                </c:pt>
              </c:strCache>
            </c:strRef>
          </c:tx>
          <c:spPr>
            <a:ln w="28575" cap="rnd">
              <a:solidFill>
                <a:schemeClr val="tx1"/>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'!$B$12:$AK$12</c:f>
              <c:numCache>
                <c:formatCode>#,##0.0_ ;\-#,##0.0\ </c:formatCode>
                <c:ptCount val="36"/>
                <c:pt idx="0">
                  <c:v>33.564</c:v>
                </c:pt>
                <c:pt idx="1">
                  <c:v>41.003</c:v>
                </c:pt>
                <c:pt idx="2">
                  <c:v>41.73300000000001</c:v>
                </c:pt>
                <c:pt idx="3">
                  <c:v>43.761</c:v>
                </c:pt>
                <c:pt idx="4">
                  <c:v>49.018</c:v>
                </c:pt>
                <c:pt idx="5">
                  <c:v>52.095</c:v>
                </c:pt>
                <c:pt idx="6">
                  <c:v>53.609</c:v>
                </c:pt>
                <c:pt idx="7">
                  <c:v>57.345</c:v>
                </c:pt>
                <c:pt idx="8">
                  <c:v>59.28</c:v>
                </c:pt>
                <c:pt idx="9">
                  <c:v>63.89400000000001</c:v>
                </c:pt>
                <c:pt idx="10">
                  <c:v>63.039</c:v>
                </c:pt>
                <c:pt idx="11">
                  <c:v>69.837</c:v>
                </c:pt>
                <c:pt idx="12">
                  <c:v>84.474</c:v>
                </c:pt>
                <c:pt idx="13">
                  <c:v>98.728</c:v>
                </c:pt>
                <c:pt idx="14">
                  <c:v>109.946</c:v>
                </c:pt>
                <c:pt idx="15">
                  <c:v>127.368</c:v>
                </c:pt>
                <c:pt idx="16">
                  <c:v>136.86</c:v>
                </c:pt>
                <c:pt idx="17">
                  <c:v>140.206</c:v>
                </c:pt>
                <c:pt idx="18">
                  <c:v>164.558</c:v>
                </c:pt>
                <c:pt idx="19">
                  <c:v>184.764</c:v>
                </c:pt>
                <c:pt idx="20">
                  <c:v>220.953</c:v>
                </c:pt>
                <c:pt idx="21">
                  <c:v>262.764</c:v>
                </c:pt>
                <c:pt idx="22">
                  <c:v>284.336</c:v>
                </c:pt>
                <c:pt idx="23">
                  <c:v>305.4069999999987</c:v>
                </c:pt>
                <c:pt idx="24">
                  <c:v>324.5989999999989</c:v>
                </c:pt>
                <c:pt idx="25">
                  <c:v>326.7169999999987</c:v>
                </c:pt>
                <c:pt idx="26">
                  <c:v>342.0470000000001</c:v>
                </c:pt>
                <c:pt idx="27">
                  <c:v>362.2289999999987</c:v>
                </c:pt>
                <c:pt idx="28">
                  <c:v>376.189</c:v>
                </c:pt>
                <c:pt idx="29">
                  <c:v>406.4839999999987</c:v>
                </c:pt>
                <c:pt idx="30">
                  <c:v>399.92</c:v>
                </c:pt>
                <c:pt idx="31">
                  <c:v>404.825</c:v>
                </c:pt>
                <c:pt idx="32">
                  <c:v>399.041</c:v>
                </c:pt>
                <c:pt idx="33">
                  <c:v>434.716</c:v>
                </c:pt>
                <c:pt idx="34">
                  <c:v>426.676</c:v>
                </c:pt>
                <c:pt idx="35">
                  <c:v>426.676</c:v>
                </c:pt>
              </c:numCache>
            </c:numRef>
          </c:val>
          <c:smooth val="1"/>
          <c:extLst xmlns:c16r2="http://schemas.microsoft.com/office/drawing/2015/06/chart">
            <c:ext xmlns:c16="http://schemas.microsoft.com/office/drawing/2014/chart" uri="{C3380CC4-5D6E-409C-BE32-E72D297353CC}">
              <c16:uniqueId val="{00000006-470A-42AB-B316-1A4120B663E3}"/>
            </c:ext>
          </c:extLst>
        </c:ser>
        <c:ser>
          <c:idx val="9"/>
          <c:order val="7"/>
          <c:tx>
            <c:strRef>
              <c:f>'ourcountries '!$A$13</c:f>
              <c:strCache>
                <c:ptCount val="1"/>
                <c:pt idx="0">
                  <c:v>Netherlands</c:v>
                </c:pt>
              </c:strCache>
            </c:strRef>
          </c:tx>
          <c:spPr>
            <a:ln w="28575" cap="rnd">
              <a:solidFill>
                <a:schemeClr val="accent2">
                  <a:lumMod val="75000"/>
                </a:schemeClr>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'!$B$13:$AK$13</c:f>
              <c:numCache>
                <c:formatCode>#,##0.0_ ;\-#,##0.0\ </c:formatCode>
                <c:ptCount val="36"/>
                <c:pt idx="0">
                  <c:v>59.091</c:v>
                </c:pt>
                <c:pt idx="1">
                  <c:v>64.284</c:v>
                </c:pt>
                <c:pt idx="2">
                  <c:v>71.66299999999998</c:v>
                </c:pt>
                <c:pt idx="3">
                  <c:v>74.834</c:v>
                </c:pt>
                <c:pt idx="4">
                  <c:v>82.585</c:v>
                </c:pt>
                <c:pt idx="5">
                  <c:v>90.17399999999998</c:v>
                </c:pt>
                <c:pt idx="6">
                  <c:v>98.99</c:v>
                </c:pt>
                <c:pt idx="7">
                  <c:v>108.992</c:v>
                </c:pt>
                <c:pt idx="8">
                  <c:v>115.517</c:v>
                </c:pt>
                <c:pt idx="9">
                  <c:v>121.613</c:v>
                </c:pt>
                <c:pt idx="10">
                  <c:v>136.103</c:v>
                </c:pt>
                <c:pt idx="11">
                  <c:v>146.213</c:v>
                </c:pt>
                <c:pt idx="12">
                  <c:v>168.349</c:v>
                </c:pt>
                <c:pt idx="13">
                  <c:v>184.053</c:v>
                </c:pt>
                <c:pt idx="14">
                  <c:v>187.466</c:v>
                </c:pt>
                <c:pt idx="15">
                  <c:v>198.145</c:v>
                </c:pt>
                <c:pt idx="16">
                  <c:v>205.342</c:v>
                </c:pt>
                <c:pt idx="17">
                  <c:v>210.01</c:v>
                </c:pt>
                <c:pt idx="18">
                  <c:v>230.684</c:v>
                </c:pt>
                <c:pt idx="19">
                  <c:v>249.383</c:v>
                </c:pt>
                <c:pt idx="20">
                  <c:v>273.687</c:v>
                </c:pt>
                <c:pt idx="21">
                  <c:v>299.575</c:v>
                </c:pt>
                <c:pt idx="22">
                  <c:v>324.925</c:v>
                </c:pt>
                <c:pt idx="23">
                  <c:v>#N/A</c:v>
                </c:pt>
                <c:pt idx="24">
                  <c:v>#N/A</c:v>
                </c:pt>
                <c:pt idx="25">
                  <c:v>384.808</c:v>
                </c:pt>
                <c:pt idx="26">
                  <c:v>404.9479999999999</c:v>
                </c:pt>
                <c:pt idx="27">
                  <c:v>441.76</c:v>
                </c:pt>
                <c:pt idx="28">
                  <c:v>450.4019999999987</c:v>
                </c:pt>
                <c:pt idx="29">
                  <c:v>450.574</c:v>
                </c:pt>
                <c:pt idx="30">
                  <c:v>455.3179999999999</c:v>
                </c:pt>
                <c:pt idx="31">
                  <c:v>461.879</c:v>
                </c:pt>
                <c:pt idx="32">
                  <c:v>421.533</c:v>
                </c:pt>
                <c:pt idx="33">
                  <c:v>411.4049999999999</c:v>
                </c:pt>
                <c:pt idx="34">
                  <c:v>406.47</c:v>
                </c:pt>
                <c:pt idx="35">
                  <c:v>416.5939999999989</c:v>
                </c:pt>
              </c:numCache>
            </c:numRef>
          </c:val>
          <c:smooth val="1"/>
          <c:extLst xmlns:c16r2="http://schemas.microsoft.com/office/drawing/2015/06/chart">
            <c:ext xmlns:c16="http://schemas.microsoft.com/office/drawing/2014/chart" uri="{C3380CC4-5D6E-409C-BE32-E72D297353CC}">
              <c16:uniqueId val="{00000007-470A-42AB-B316-1A4120B663E3}"/>
            </c:ext>
          </c:extLst>
        </c:ser>
        <c:ser>
          <c:idx val="8"/>
          <c:order val="8"/>
          <c:tx>
            <c:strRef>
              <c:f>'ourcountries '!$A$14</c:f>
              <c:strCache>
                <c:ptCount val="1"/>
                <c:pt idx="0">
                  <c:v>Norway</c:v>
                </c:pt>
              </c:strCache>
            </c:strRef>
          </c:tx>
          <c:spPr>
            <a:ln w="28575" cap="rnd">
              <a:solidFill>
                <a:schemeClr val="bg2">
                  <a:lumMod val="75000"/>
                </a:schemeClr>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'!$B$14:$AK$14</c:f>
              <c:numCache>
                <c:formatCode>#,##0.0_ ;\-#,##0.0\ </c:formatCode>
                <c:ptCount val="36"/>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329.659</c:v>
                </c:pt>
                <c:pt idx="24">
                  <c:v>355.142</c:v>
                </c:pt>
                <c:pt idx="25">
                  <c:v>362.183</c:v>
                </c:pt>
                <c:pt idx="26">
                  <c:v>369.661</c:v>
                </c:pt>
                <c:pt idx="27">
                  <c:v>354.853</c:v>
                </c:pt>
                <c:pt idx="28">
                  <c:v>358.451</c:v>
                </c:pt>
                <c:pt idx="29">
                  <c:v>350.856</c:v>
                </c:pt>
                <c:pt idx="30">
                  <c:v>363.391</c:v>
                </c:pt>
                <c:pt idx="31">
                  <c:v>361.211</c:v>
                </c:pt>
                <c:pt idx="32">
                  <c:v>369.213</c:v>
                </c:pt>
                <c:pt idx="33">
                  <c:v>378.0389999999989</c:v>
                </c:pt>
                <c:pt idx="34">
                  <c:v>385.064</c:v>
                </c:pt>
                <c:pt idx="35">
                  <c:v>400.8709999999999</c:v>
                </c:pt>
              </c:numCache>
            </c:numRef>
          </c:val>
          <c:smooth val="1"/>
          <c:extLst xmlns:c16r2="http://schemas.microsoft.com/office/drawing/2015/06/chart">
            <c:ext xmlns:c16="http://schemas.microsoft.com/office/drawing/2014/chart" uri="{C3380CC4-5D6E-409C-BE32-E72D297353CC}">
              <c16:uniqueId val="{00000008-470A-42AB-B316-1A4120B663E3}"/>
            </c:ext>
          </c:extLst>
        </c:ser>
        <c:ser>
          <c:idx val="12"/>
          <c:order val="9"/>
          <c:tx>
            <c:strRef>
              <c:f>'ourcountries '!$A$15</c:f>
              <c:strCache>
                <c:ptCount val="1"/>
                <c:pt idx="0">
                  <c:v>Sweden</c:v>
                </c:pt>
              </c:strCache>
            </c:strRef>
          </c:tx>
          <c:spPr>
            <a:ln w="28575" cap="rnd">
              <a:solidFill>
                <a:schemeClr val="tx1">
                  <a:lumMod val="60000"/>
                  <a:lumOff val="40000"/>
                </a:schemeClr>
              </a:solidFill>
              <a:round/>
            </a:ln>
            <a:effectLst/>
          </c:spPr>
          <c:marker>
            <c:symbol val="none"/>
          </c:marker>
          <c:cat>
            <c:strRef>
              <c:f>'ourcountries '!$B$5:$AK$5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'ourcountries '!$B$15:$AK$15</c:f>
              <c:numCache>
                <c:formatCode>#,##0.0_ ;\-#,##0.0\ </c:formatCode>
                <c:ptCount val="36"/>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268.826</c:v>
                </c:pt>
                <c:pt idx="22">
                  <c:v>288.253</c:v>
                </c:pt>
                <c:pt idx="23">
                  <c:v>289.326</c:v>
                </c:pt>
                <c:pt idx="24">
                  <c:v>296.7259999999989</c:v>
                </c:pt>
                <c:pt idx="25">
                  <c:v>296.8349999999999</c:v>
                </c:pt>
                <c:pt idx="26">
                  <c:v>314.153</c:v>
                </c:pt>
                <c:pt idx="27">
                  <c:v>331.6039999999999</c:v>
                </c:pt>
                <c:pt idx="28">
                  <c:v>344.778</c:v>
                </c:pt>
                <c:pt idx="29">
                  <c:v>342.422</c:v>
                </c:pt>
                <c:pt idx="30">
                  <c:v>338.516</c:v>
                </c:pt>
                <c:pt idx="31">
                  <c:v>344.96</c:v>
                </c:pt>
                <c:pt idx="32">
                  <c:v>343.1569999999999</c:v>
                </c:pt>
                <c:pt idx="33">
                  <c:v>342.048</c:v>
                </c:pt>
                <c:pt idx="34">
                  <c:v>345.557</c:v>
                </c:pt>
                <c:pt idx="35">
                  <c:v>351.168</c:v>
                </c:pt>
              </c:numCache>
            </c:numRef>
          </c:val>
          <c:smooth val="1"/>
          <c:extLst xmlns:c16r2="http://schemas.microsoft.com/office/drawing/2015/06/chart">
            <c:ext xmlns:c16="http://schemas.microsoft.com/office/drawing/2014/chart" uri="{C3380CC4-5D6E-409C-BE32-E72D297353CC}">
              <c16:uniqueId val="{00000009-470A-42AB-B316-1A4120B663E3}"/>
            </c:ext>
          </c:extLst>
        </c:ser>
        <c:dLbls>
          <c:showLegendKey val="0"/>
          <c:showVal val="0"/>
          <c:showCatName val="0"/>
          <c:showSerName val="0"/>
          <c:showPercent val="0"/>
          <c:showBubbleSize val="0"/>
        </c:dLbls>
        <c:smooth val="0"/>
        <c:axId val="280524688"/>
        <c:axId val="280526736"/>
      </c:lineChart>
      <c:catAx>
        <c:axId val="28052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crossAx val="280526736"/>
        <c:crosses val="autoZero"/>
        <c:auto val="1"/>
        <c:lblAlgn val="ctr"/>
        <c:lblOffset val="100"/>
        <c:tickLblSkip val="5"/>
        <c:tickMarkSkip val="5"/>
        <c:noMultiLvlLbl val="0"/>
      </c:catAx>
      <c:valAx>
        <c:axId val="2805267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crossAx val="280524688"/>
        <c:crosses val="autoZero"/>
        <c:crossBetween val="between"/>
      </c:valAx>
      <c:spPr>
        <a:noFill/>
        <a:ln>
          <a:noFill/>
        </a:ln>
        <a:effectLst/>
      </c:spPr>
    </c:plotArea>
    <c:legend>
      <c:legendPos val="r"/>
      <c:layout>
        <c:manualLayout>
          <c:xMode val="edge"/>
          <c:yMode val="edge"/>
          <c:x val="0.839541739759088"/>
          <c:y val="0.104373902139805"/>
          <c:w val="0.160458260240911"/>
          <c:h val="0.63858112516474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legend>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r>
              <a:rPr lang="en-US" sz="1800" dirty="0">
                <a:solidFill>
                  <a:schemeClr val="tx1"/>
                </a:solidFill>
                <a:latin typeface="InterFace" charset="0"/>
                <a:ea typeface="InterFace" charset="0"/>
                <a:cs typeface="InterFace" charset="0"/>
              </a:rPr>
              <a:t>Sovaldi</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endParaRPr lang="en-US"/>
        </a:p>
      </c:txPr>
    </c:title>
    <c:autoTitleDeleted val="0"/>
    <c:plotArea>
      <c:layout>
        <c:manualLayout>
          <c:layoutTarget val="inner"/>
          <c:xMode val="edge"/>
          <c:yMode val="edge"/>
          <c:x val="0.231076024449386"/>
          <c:y val="0.269097710043264"/>
          <c:w val="0.709446848306667"/>
          <c:h val="0.571779450761263"/>
        </c:manualLayout>
      </c:layout>
      <c:barChart>
        <c:barDir val="col"/>
        <c:grouping val="stacked"/>
        <c:varyColors val="0"/>
        <c:ser>
          <c:idx val="0"/>
          <c:order val="0"/>
          <c:tx>
            <c:strRef>
              <c:f>Sheet1!$B$1</c:f>
              <c:strCache>
                <c:ptCount val="1"/>
                <c:pt idx="0">
                  <c:v>Column1</c:v>
                </c:pt>
              </c:strCache>
            </c:strRef>
          </c:tx>
          <c:spPr>
            <a:solidFill>
              <a:schemeClr val="accent3"/>
            </a:solidFill>
            <a:ln>
              <a:noFill/>
            </a:ln>
            <a:effectLst/>
          </c:spPr>
          <c:invertIfNegative val="0"/>
          <c:cat>
            <c:strRef>
              <c:f>Sheet1!$A$2:$A$7</c:f>
              <c:strCache>
                <c:ptCount val="6"/>
                <c:pt idx="0">
                  <c:v>NOR</c:v>
                </c:pt>
                <c:pt idx="1">
                  <c:v>CAN</c:v>
                </c:pt>
                <c:pt idx="2">
                  <c:v>FRA</c:v>
                </c:pt>
                <c:pt idx="3">
                  <c:v>UK</c:v>
                </c:pt>
                <c:pt idx="4">
                  <c:v>GER</c:v>
                </c:pt>
                <c:pt idx="5">
                  <c:v>US</c:v>
                </c:pt>
              </c:strCache>
            </c:strRef>
          </c:cat>
          <c:val>
            <c:numRef>
              <c:f>Sheet1!$B$2:$B$7</c:f>
              <c:numCache>
                <c:formatCode>General</c:formatCode>
                <c:ptCount val="6"/>
                <c:pt idx="0">
                  <c:v>13462.2</c:v>
                </c:pt>
                <c:pt idx="1">
                  <c:v>14943.3</c:v>
                </c:pt>
                <c:pt idx="2">
                  <c:v>16088.4</c:v>
                </c:pt>
                <c:pt idx="3">
                  <c:v>16770.0</c:v>
                </c:pt>
                <c:pt idx="4">
                  <c:v>17093.7</c:v>
                </c:pt>
                <c:pt idx="5">
                  <c:v>17700.0</c:v>
                </c:pt>
              </c:numCache>
            </c:numRef>
          </c:val>
          <c:extLst xmlns:c16r2="http://schemas.microsoft.com/office/drawing/2015/06/chart">
            <c:ext xmlns:c16="http://schemas.microsoft.com/office/drawing/2014/chart" uri="{C3380CC4-5D6E-409C-BE32-E72D297353CC}">
              <c16:uniqueId val="{00000000-6321-4FF4-ADD3-9409BFC3E047}"/>
            </c:ext>
          </c:extLst>
        </c:ser>
        <c:ser>
          <c:idx val="1"/>
          <c:order val="1"/>
          <c:tx>
            <c:strRef>
              <c:f>Sheet1!$C$1</c:f>
              <c:strCache>
                <c:ptCount val="1"/>
                <c:pt idx="0">
                  <c:v>Column2</c:v>
                </c:pt>
              </c:strCache>
            </c:strRef>
          </c:tx>
          <c:spPr>
            <a:solidFill>
              <a:schemeClr val="accent2"/>
            </a:solidFill>
            <a:ln>
              <a:noFill/>
            </a:ln>
            <a:effectLst/>
          </c:spPr>
          <c:invertIfNegative val="0"/>
          <c:cat>
            <c:strRef>
              <c:f>Sheet1!$A$2:$A$7</c:f>
              <c:strCache>
                <c:ptCount val="6"/>
                <c:pt idx="0">
                  <c:v>NOR</c:v>
                </c:pt>
                <c:pt idx="1">
                  <c:v>CAN</c:v>
                </c:pt>
                <c:pt idx="2">
                  <c:v>FRA</c:v>
                </c:pt>
                <c:pt idx="3">
                  <c:v>UK</c:v>
                </c:pt>
                <c:pt idx="4">
                  <c:v>GER</c:v>
                </c:pt>
                <c:pt idx="5">
                  <c:v>US</c:v>
                </c:pt>
              </c:strCache>
            </c:strRef>
          </c:cat>
          <c:val>
            <c:numRef>
              <c:f>Sheet1!$C$2:$C$7</c:f>
              <c:numCache>
                <c:formatCode>General</c:formatCode>
                <c:ptCount val="6"/>
                <c:pt idx="5">
                  <c:v>12300.0</c:v>
                </c:pt>
              </c:numCache>
            </c:numRef>
          </c:val>
          <c:extLst xmlns:c16r2="http://schemas.microsoft.com/office/drawing/2015/06/chart">
            <c:ext xmlns:c16="http://schemas.microsoft.com/office/drawing/2014/chart" uri="{C3380CC4-5D6E-409C-BE32-E72D297353CC}">
              <c16:uniqueId val="{00000001-6321-4FF4-ADD3-9409BFC3E047}"/>
            </c:ext>
          </c:extLst>
        </c:ser>
        <c:dLbls>
          <c:showLegendKey val="0"/>
          <c:showVal val="0"/>
          <c:showCatName val="0"/>
          <c:showSerName val="0"/>
          <c:showPercent val="0"/>
          <c:showBubbleSize val="0"/>
        </c:dLbls>
        <c:gapWidth val="219"/>
        <c:overlap val="100"/>
        <c:axId val="277476352"/>
        <c:axId val="277478128"/>
      </c:barChart>
      <c:catAx>
        <c:axId val="27747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InterFace" charset="0"/>
                <a:ea typeface="InterFace" charset="0"/>
                <a:cs typeface="InterFace" charset="0"/>
              </a:defRPr>
            </a:pPr>
            <a:endParaRPr lang="en-US"/>
          </a:p>
        </c:txPr>
        <c:crossAx val="277478128"/>
        <c:crosses val="autoZero"/>
        <c:auto val="1"/>
        <c:lblAlgn val="ctr"/>
        <c:lblOffset val="100"/>
        <c:noMultiLvlLbl val="0"/>
      </c:catAx>
      <c:valAx>
        <c:axId val="27747812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InterFace" charset="0"/>
                <a:ea typeface="InterFace" charset="0"/>
                <a:cs typeface="InterFace" charset="0"/>
              </a:defRPr>
            </a:pPr>
            <a:endParaRPr lang="en-US"/>
          </a:p>
        </c:txPr>
        <c:crossAx val="277476352"/>
        <c:crosses val="autoZero"/>
        <c:crossBetween val="between"/>
        <c:majorUnit val="10000.0"/>
        <c:minorUnit val="500.0"/>
      </c:valAx>
      <c:spPr>
        <a:noFill/>
        <a:ln>
          <a:noFill/>
        </a:ln>
        <a:effectLst/>
      </c:spPr>
    </c:plotArea>
    <c:plotVisOnly val="1"/>
    <c:dispBlanksAs val="gap"/>
    <c:showDLblsOverMax val="0"/>
  </c:chart>
  <c:spPr>
    <a:solidFill>
      <a:schemeClr val="tx1">
        <a:lumMod val="20000"/>
        <a:lumOff val="80000"/>
        <a:alpha val="20000"/>
      </a:schemeClr>
    </a:soli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792674844545713"/>
          <c:y val="0.0280870754857105"/>
          <c:w val="0.979896069130085"/>
          <c:h val="0.770415899527002"/>
        </c:manualLayout>
      </c:layout>
      <c:barChart>
        <c:barDir val="col"/>
        <c:grouping val="clustered"/>
        <c:varyColors val="0"/>
        <c:ser>
          <c:idx val="0"/>
          <c:order val="0"/>
          <c:spPr>
            <a:solidFill>
              <a:schemeClr val="bg2"/>
            </a:solidFill>
            <a:ln>
              <a:noFill/>
            </a:ln>
            <a:effectLst/>
          </c:spPr>
          <c:invertIfNegative val="0"/>
          <c:dLbls>
            <c:dLbl>
              <c:idx val="0"/>
              <c:layout>
                <c:manualLayout>
                  <c:x val="-6.52188796058475E-18"/>
                  <c:y val="0.00964321737598508"/>
                </c:manualLayout>
              </c:layout>
              <c:spPr>
                <a:noFill/>
                <a:ln>
                  <a:noFill/>
                </a:ln>
                <a:effectLst/>
              </c:spPr>
              <c:txPr>
                <a:bodyPr rot="0" spcFirstLastPara="1" vertOverflow="ellipsis" vert="horz" wrap="square" anchor="ctr" anchorCtr="1"/>
                <a:lstStyle/>
                <a:p>
                  <a:pPr>
                    <a:defRPr sz="1400" b="0" i="0" u="none" strike="noStrike" kern="1200" spc="0" baseline="0">
                      <a:solidFill>
                        <a:schemeClr val="bg2"/>
                      </a:solidFill>
                      <a:latin typeface="InterFace" charset="0"/>
                      <a:ea typeface="InterFace" charset="0"/>
                      <a:cs typeface="InterFace"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Sheet1!$A$20:$A$30</c:f>
              <c:strCache>
                <c:ptCount val="11"/>
                <c:pt idx="0">
                  <c:v>United Kingdom</c:v>
                </c:pt>
                <c:pt idx="1">
                  <c:v>Germany</c:v>
                </c:pt>
                <c:pt idx="2">
                  <c:v>Norway</c:v>
                </c:pt>
                <c:pt idx="3">
                  <c:v>France</c:v>
                </c:pt>
                <c:pt idx="4">
                  <c:v>Netherlands</c:v>
                </c:pt>
                <c:pt idx="5">
                  <c:v>Sweden </c:v>
                </c:pt>
                <c:pt idx="6">
                  <c:v>Australia</c:v>
                </c:pt>
                <c:pt idx="7">
                  <c:v>Switzerland</c:v>
                </c:pt>
                <c:pt idx="8">
                  <c:v>Canada</c:v>
                </c:pt>
                <c:pt idx="9">
                  <c:v>United States, insured continuously in past year</c:v>
                </c:pt>
                <c:pt idx="10">
                  <c:v>United States, _x000d_not insured continuously in past year</c:v>
                </c:pt>
              </c:strCache>
            </c:strRef>
          </c:cat>
          <c:val>
            <c:numRef>
              <c:f>Sheet1!$B$20:$B$30</c:f>
              <c:numCache>
                <c:formatCode>0</c:formatCode>
                <c:ptCount val="11"/>
                <c:pt idx="0">
                  <c:v>2.11</c:v>
                </c:pt>
                <c:pt idx="1">
                  <c:v>3.16</c:v>
                </c:pt>
                <c:pt idx="2">
                  <c:v>3.36</c:v>
                </c:pt>
                <c:pt idx="3">
                  <c:v>3.92</c:v>
                </c:pt>
                <c:pt idx="4">
                  <c:v>4.39</c:v>
                </c:pt>
                <c:pt idx="5">
                  <c:v>5.689999999999999</c:v>
                </c:pt>
                <c:pt idx="6">
                  <c:v>6.28</c:v>
                </c:pt>
                <c:pt idx="7">
                  <c:v>8.89</c:v>
                </c:pt>
                <c:pt idx="8">
                  <c:v>10.22</c:v>
                </c:pt>
                <c:pt idx="9">
                  <c:v>13.75</c:v>
                </c:pt>
                <c:pt idx="10">
                  <c:v>33.16</c:v>
                </c:pt>
              </c:numCache>
            </c:numRef>
          </c:val>
          <c:extLst xmlns:c16r2="http://schemas.microsoft.com/office/drawing/2015/06/chart">
            <c:ext xmlns:c16="http://schemas.microsoft.com/office/drawing/2014/chart" uri="{C3380CC4-5D6E-409C-BE32-E72D297353CC}">
              <c16:uniqueId val="{00000000-7BB1-486A-BE44-5974FF3A24FD}"/>
            </c:ext>
          </c:extLst>
        </c:ser>
        <c:dLbls>
          <c:showLegendKey val="0"/>
          <c:showVal val="0"/>
          <c:showCatName val="0"/>
          <c:showSerName val="0"/>
          <c:showPercent val="0"/>
          <c:showBubbleSize val="0"/>
        </c:dLbls>
        <c:gapWidth val="50"/>
        <c:overlap val="100"/>
        <c:axId val="277640224"/>
        <c:axId val="277459056"/>
      </c:barChart>
      <c:catAx>
        <c:axId val="27764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4C515A"/>
                </a:solidFill>
                <a:latin typeface="InterFace" charset="0"/>
                <a:ea typeface="InterFace" charset="0"/>
                <a:cs typeface="InterFace" charset="0"/>
              </a:defRPr>
            </a:pPr>
            <a:endParaRPr lang="en-US"/>
          </a:p>
        </c:txPr>
        <c:crossAx val="277459056"/>
        <c:crosses val="autoZero"/>
        <c:auto val="1"/>
        <c:lblAlgn val="ctr"/>
        <c:lblOffset val="100"/>
        <c:noMultiLvlLbl val="0"/>
      </c:catAx>
      <c:valAx>
        <c:axId val="277459056"/>
        <c:scaling>
          <c:orientation val="minMax"/>
          <c:max val="40.0"/>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7640224"/>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None</c:v>
                </c:pt>
              </c:strCache>
            </c:strRef>
          </c:tx>
          <c:spPr>
            <a:solidFill>
              <a:schemeClr val="tx1"/>
            </a:solidFill>
            <a:ln>
              <a:noFill/>
            </a:ln>
            <a:effectLst/>
          </c:spPr>
          <c:invertIfNegative val="0"/>
          <c:dLbls>
            <c:dLbl>
              <c:idx val="5"/>
              <c:layout>
                <c:manualLayout>
                  <c:x val="-1.03556906673002E-16"/>
                  <c:y val="0.00317023873554189"/>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spc="-110" baseline="0">
                      <a:solidFill>
                        <a:schemeClr val="tx1"/>
                      </a:solidFill>
                      <a:latin typeface="InterFace" charset="0"/>
                      <a:ea typeface="InterFace" charset="0"/>
                      <a:cs typeface="InterFace"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spc="-11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Australia</c:v>
                </c:pt>
                <c:pt idx="1">
                  <c:v>Canada</c:v>
                </c:pt>
                <c:pt idx="2">
                  <c:v>France</c:v>
                </c:pt>
                <c:pt idx="3">
                  <c:v>Germany</c:v>
                </c:pt>
                <c:pt idx="4">
                  <c:v>Netherlands</c:v>
                </c:pt>
                <c:pt idx="5">
                  <c:v>Norway</c:v>
                </c:pt>
                <c:pt idx="6">
                  <c:v>Sweden </c:v>
                </c:pt>
                <c:pt idx="7">
                  <c:v>Switzerland</c:v>
                </c:pt>
                <c:pt idx="8">
                  <c:v>United Kingdom</c:v>
                </c:pt>
                <c:pt idx="9">
                  <c:v>United _x000d_States</c:v>
                </c:pt>
              </c:strCache>
            </c:strRef>
          </c:cat>
          <c:val>
            <c:numRef>
              <c:f>Sheet1!$B$2:$B$11</c:f>
              <c:numCache>
                <c:formatCode>0</c:formatCode>
                <c:ptCount val="10"/>
                <c:pt idx="0">
                  <c:v>4.859999999999998</c:v>
                </c:pt>
                <c:pt idx="1">
                  <c:v>4.59</c:v>
                </c:pt>
                <c:pt idx="2">
                  <c:v>4.0</c:v>
                </c:pt>
                <c:pt idx="3">
                  <c:v>3.26</c:v>
                </c:pt>
                <c:pt idx="4">
                  <c:v>2.63</c:v>
                </c:pt>
                <c:pt idx="5">
                  <c:v>1.17</c:v>
                </c:pt>
                <c:pt idx="6">
                  <c:v>3.44</c:v>
                </c:pt>
                <c:pt idx="7">
                  <c:v>7.18</c:v>
                </c:pt>
                <c:pt idx="8">
                  <c:v>2.37</c:v>
                </c:pt>
                <c:pt idx="9">
                  <c:v>11.33</c:v>
                </c:pt>
              </c:numCache>
            </c:numRef>
          </c:val>
          <c:extLst xmlns:c16r2="http://schemas.microsoft.com/office/drawing/2015/06/chart">
            <c:ext xmlns:c16="http://schemas.microsoft.com/office/drawing/2014/chart" uri="{C3380CC4-5D6E-409C-BE32-E72D297353CC}">
              <c16:uniqueId val="{00000000-03CC-4F26-928B-1DFB87E5F865}"/>
            </c:ext>
          </c:extLst>
        </c:ser>
        <c:ser>
          <c:idx val="1"/>
          <c:order val="1"/>
          <c:tx>
            <c:strRef>
              <c:f>Sheet1!$C$1</c:f>
              <c:strCache>
                <c:ptCount val="1"/>
                <c:pt idx="0">
                  <c:v>One </c:v>
                </c:pt>
              </c:strCache>
            </c:strRef>
          </c:tx>
          <c:spPr>
            <a:solidFill>
              <a:schemeClr val="bg2"/>
            </a:solidFill>
            <a:ln>
              <a:noFill/>
            </a:ln>
            <a:effectLst/>
          </c:spPr>
          <c:invertIfNegative val="0"/>
          <c:dLbls>
            <c:dLbl>
              <c:idx val="3"/>
              <c:layout>
                <c:manualLayout>
                  <c:x val="0.0"/>
                  <c:y val="0.057663843649994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0"/>
                  <c:y val="0.00537649640980449"/>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spc="-110" baseline="0">
                      <a:solidFill>
                        <a:schemeClr val="bg2"/>
                      </a:solidFill>
                      <a:latin typeface="InterFace" charset="0"/>
                      <a:ea typeface="InterFace" charset="0"/>
                      <a:cs typeface="InterFace"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spc="-11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Australia</c:v>
                </c:pt>
                <c:pt idx="1">
                  <c:v>Canada</c:v>
                </c:pt>
                <c:pt idx="2">
                  <c:v>France</c:v>
                </c:pt>
                <c:pt idx="3">
                  <c:v>Germany</c:v>
                </c:pt>
                <c:pt idx="4">
                  <c:v>Netherlands</c:v>
                </c:pt>
                <c:pt idx="5">
                  <c:v>Norway</c:v>
                </c:pt>
                <c:pt idx="6">
                  <c:v>Sweden </c:v>
                </c:pt>
                <c:pt idx="7">
                  <c:v>Switzerland</c:v>
                </c:pt>
                <c:pt idx="8">
                  <c:v>United Kingdom</c:v>
                </c:pt>
                <c:pt idx="9">
                  <c:v>United _x000d_States</c:v>
                </c:pt>
              </c:strCache>
            </c:strRef>
          </c:cat>
          <c:val>
            <c:numRef>
              <c:f>Sheet1!$C$2:$C$11</c:f>
              <c:numCache>
                <c:formatCode>0</c:formatCode>
                <c:ptCount val="10"/>
                <c:pt idx="0">
                  <c:v>3.99</c:v>
                </c:pt>
                <c:pt idx="1">
                  <c:v>11.77</c:v>
                </c:pt>
                <c:pt idx="2">
                  <c:v>2.61</c:v>
                </c:pt>
                <c:pt idx="3">
                  <c:v>1.84</c:v>
                </c:pt>
                <c:pt idx="4">
                  <c:v>4.99</c:v>
                </c:pt>
                <c:pt idx="5">
                  <c:v>3.43</c:v>
                </c:pt>
                <c:pt idx="6">
                  <c:v>6.48</c:v>
                </c:pt>
                <c:pt idx="7">
                  <c:v>9.44</c:v>
                </c:pt>
                <c:pt idx="8">
                  <c:v>1.49</c:v>
                </c:pt>
                <c:pt idx="9">
                  <c:v>18.19</c:v>
                </c:pt>
              </c:numCache>
            </c:numRef>
          </c:val>
          <c:extLst xmlns:c16r2="http://schemas.microsoft.com/office/drawing/2015/06/chart">
            <c:ext xmlns:c16="http://schemas.microsoft.com/office/drawing/2014/chart" uri="{C3380CC4-5D6E-409C-BE32-E72D297353CC}">
              <c16:uniqueId val="{00000001-03CC-4F26-928B-1DFB87E5F865}"/>
            </c:ext>
          </c:extLst>
        </c:ser>
        <c:ser>
          <c:idx val="2"/>
          <c:order val="2"/>
          <c:tx>
            <c:strRef>
              <c:f>Sheet1!$D$1</c:f>
              <c:strCache>
                <c:ptCount val="1"/>
                <c:pt idx="0">
                  <c:v>Two or more</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spc="-11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Australia</c:v>
                </c:pt>
                <c:pt idx="1">
                  <c:v>Canada</c:v>
                </c:pt>
                <c:pt idx="2">
                  <c:v>France</c:v>
                </c:pt>
                <c:pt idx="3">
                  <c:v>Germany</c:v>
                </c:pt>
                <c:pt idx="4">
                  <c:v>Netherlands</c:v>
                </c:pt>
                <c:pt idx="5">
                  <c:v>Norway</c:v>
                </c:pt>
                <c:pt idx="6">
                  <c:v>Sweden </c:v>
                </c:pt>
                <c:pt idx="7">
                  <c:v>Switzerland</c:v>
                </c:pt>
                <c:pt idx="8">
                  <c:v>United Kingdom</c:v>
                </c:pt>
                <c:pt idx="9">
                  <c:v>United _x000d_States</c:v>
                </c:pt>
              </c:strCache>
            </c:strRef>
          </c:cat>
          <c:val>
            <c:numRef>
              <c:f>Sheet1!$D$2:$D$11</c:f>
              <c:numCache>
                <c:formatCode>0</c:formatCode>
                <c:ptCount val="10"/>
                <c:pt idx="0">
                  <c:v>12.39</c:v>
                </c:pt>
                <c:pt idx="1">
                  <c:v>16.22</c:v>
                </c:pt>
                <c:pt idx="2">
                  <c:v>5.01</c:v>
                </c:pt>
                <c:pt idx="3">
                  <c:v>4.08</c:v>
                </c:pt>
                <c:pt idx="4">
                  <c:v>8.52</c:v>
                </c:pt>
                <c:pt idx="5">
                  <c:v>7.57</c:v>
                </c:pt>
                <c:pt idx="6">
                  <c:v>8.59</c:v>
                </c:pt>
                <c:pt idx="7">
                  <c:v>12.34</c:v>
                </c:pt>
                <c:pt idx="8">
                  <c:v>2.17</c:v>
                </c:pt>
                <c:pt idx="9">
                  <c:v>24.09</c:v>
                </c:pt>
              </c:numCache>
            </c:numRef>
          </c:val>
          <c:extLst xmlns:c16r2="http://schemas.microsoft.com/office/drawing/2015/06/chart">
            <c:ext xmlns:c16="http://schemas.microsoft.com/office/drawing/2014/chart" uri="{C3380CC4-5D6E-409C-BE32-E72D297353CC}">
              <c16:uniqueId val="{00000002-03CC-4F26-928B-1DFB87E5F865}"/>
            </c:ext>
          </c:extLst>
        </c:ser>
        <c:dLbls>
          <c:dLblPos val="outEnd"/>
          <c:showLegendKey val="0"/>
          <c:showVal val="1"/>
          <c:showCatName val="0"/>
          <c:showSerName val="0"/>
          <c:showPercent val="0"/>
          <c:showBubbleSize val="0"/>
        </c:dLbls>
        <c:gapWidth val="20"/>
        <c:axId val="245837664"/>
        <c:axId val="245839952"/>
      </c:barChart>
      <c:catAx>
        <c:axId val="245837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4C515A"/>
                </a:solidFill>
                <a:latin typeface="InterFace" charset="0"/>
                <a:ea typeface="InterFace" charset="0"/>
                <a:cs typeface="InterFace" charset="0"/>
              </a:defRPr>
            </a:pPr>
            <a:endParaRPr lang="en-US"/>
          </a:p>
        </c:txPr>
        <c:crossAx val="245839952"/>
        <c:crosses val="autoZero"/>
        <c:auto val="1"/>
        <c:lblAlgn val="ctr"/>
        <c:lblOffset val="100"/>
        <c:noMultiLvlLbl val="0"/>
      </c:catAx>
      <c:valAx>
        <c:axId val="2458399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4C515A"/>
                </a:solidFill>
                <a:latin typeface="InterFace" charset="0"/>
                <a:ea typeface="InterFace" charset="0"/>
                <a:cs typeface="InterFace" charset="0"/>
              </a:defRPr>
            </a:pPr>
            <a:endParaRPr lang="en-US"/>
          </a:p>
        </c:txPr>
        <c:crossAx val="245837664"/>
        <c:crosses val="autoZero"/>
        <c:crossBetween val="between"/>
        <c:majorUnit val="10.0"/>
      </c:valAx>
      <c:spPr>
        <a:noFill/>
        <a:ln>
          <a:noFill/>
        </a:ln>
        <a:effectLst/>
      </c:spPr>
    </c:plotArea>
    <c:legend>
      <c:legendPos val="t"/>
      <c:layout>
        <c:manualLayout>
          <c:xMode val="edge"/>
          <c:yMode val="edge"/>
          <c:x val="0.373044122312275"/>
          <c:y val="0.0957583462389658"/>
          <c:w val="0.253911644182068"/>
          <c:h val="0.063748417165489"/>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4C515A"/>
              </a:solidFill>
              <a:latin typeface="InterFace" charset="0"/>
              <a:ea typeface="InterFace" charset="0"/>
              <a:cs typeface="InterFace" charset="0"/>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1"/>
          <c:tx>
            <c:strRef>
              <c:f>Sheet1!$C$1</c:f>
              <c:strCache>
                <c:ptCount val="1"/>
                <c:pt idx="0">
                  <c:v>shade</c:v>
                </c:pt>
              </c:strCache>
            </c:strRef>
          </c:tx>
          <c:spPr>
            <a:solidFill>
              <a:schemeClr val="accent4">
                <a:lumMod val="20000"/>
                <a:lumOff val="80000"/>
              </a:schemeClr>
            </a:solidFill>
            <a:ln>
              <a:noFill/>
            </a:ln>
            <a:effectLst/>
          </c:spPr>
          <c:cat>
            <c:numRef>
              <c:f>Sheet1!$A$2:$A$8</c:f>
              <c:numCache>
                <c:formatCode>General</c:formatCode>
                <c:ptCount val="7"/>
                <c:pt idx="0">
                  <c:v>2003.0</c:v>
                </c:pt>
                <c:pt idx="1">
                  <c:v>2005.0</c:v>
                </c:pt>
                <c:pt idx="2">
                  <c:v>2007.0</c:v>
                </c:pt>
                <c:pt idx="3">
                  <c:v>2010.0</c:v>
                </c:pt>
                <c:pt idx="4">
                  <c:v>2012.0</c:v>
                </c:pt>
                <c:pt idx="5">
                  <c:v>2014.0</c:v>
                </c:pt>
                <c:pt idx="6">
                  <c:v>2016.0</c:v>
                </c:pt>
              </c:numCache>
            </c:numRef>
          </c:cat>
          <c:val>
            <c:numRef>
              <c:f>Sheet1!$C$2:$C$8</c:f>
              <c:numCache>
                <c:formatCode>General</c:formatCode>
                <c:ptCount val="7"/>
                <c:pt idx="0">
                  <c:v>32.0</c:v>
                </c:pt>
                <c:pt idx="1">
                  <c:v>35.0</c:v>
                </c:pt>
                <c:pt idx="2">
                  <c:v>42.0</c:v>
                </c:pt>
                <c:pt idx="3">
                  <c:v>39.0</c:v>
                </c:pt>
                <c:pt idx="4">
                  <c:v>36.0</c:v>
                </c:pt>
                <c:pt idx="5">
                  <c:v>25.0</c:v>
                </c:pt>
                <c:pt idx="6">
                  <c:v>24.0</c:v>
                </c:pt>
              </c:numCache>
            </c:numRef>
          </c:val>
        </c:ser>
        <c:dLbls>
          <c:showLegendKey val="0"/>
          <c:showVal val="0"/>
          <c:showCatName val="0"/>
          <c:showSerName val="0"/>
          <c:showPercent val="0"/>
          <c:showBubbleSize val="0"/>
        </c:dLbls>
        <c:axId val="245756528"/>
        <c:axId val="245758576"/>
      </c:areaChart>
      <c:lineChart>
        <c:grouping val="standard"/>
        <c:varyColors val="0"/>
        <c:ser>
          <c:idx val="0"/>
          <c:order val="0"/>
          <c:tx>
            <c:strRef>
              <c:f>Sheet1!$B$1</c:f>
              <c:strCache>
                <c:ptCount val="1"/>
                <c:pt idx="0">
                  <c:v>Yes (%)</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rgbClr val="4C515A"/>
                    </a:solidFill>
                    <a:latin typeface="InterFace" charset="0"/>
                    <a:ea typeface="InterFace" charset="0"/>
                    <a:cs typeface="InterFace"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Sheet1!$A$2:$A$8</c:f>
              <c:numCache>
                <c:formatCode>General</c:formatCode>
                <c:ptCount val="7"/>
                <c:pt idx="0">
                  <c:v>2003.0</c:v>
                </c:pt>
                <c:pt idx="1">
                  <c:v>2005.0</c:v>
                </c:pt>
                <c:pt idx="2">
                  <c:v>2007.0</c:v>
                </c:pt>
                <c:pt idx="3">
                  <c:v>2010.0</c:v>
                </c:pt>
                <c:pt idx="4">
                  <c:v>2012.0</c:v>
                </c:pt>
                <c:pt idx="5">
                  <c:v>2014.0</c:v>
                </c:pt>
                <c:pt idx="6">
                  <c:v>2016.0</c:v>
                </c:pt>
              </c:numCache>
            </c:numRef>
          </c:cat>
          <c:val>
            <c:numRef>
              <c:f>Sheet1!$B$2:$B$8</c:f>
              <c:numCache>
                <c:formatCode>General</c:formatCode>
                <c:ptCount val="7"/>
                <c:pt idx="0">
                  <c:v>32.0</c:v>
                </c:pt>
                <c:pt idx="1">
                  <c:v>35.0</c:v>
                </c:pt>
                <c:pt idx="2">
                  <c:v>42.0</c:v>
                </c:pt>
                <c:pt idx="3">
                  <c:v>39.0</c:v>
                </c:pt>
                <c:pt idx="4">
                  <c:v>36.0</c:v>
                </c:pt>
                <c:pt idx="5">
                  <c:v>25.0</c:v>
                </c:pt>
                <c:pt idx="6">
                  <c:v>24.0</c:v>
                </c:pt>
              </c:numCache>
            </c:numRef>
          </c:val>
          <c:smooth val="0"/>
          <c:extLst xmlns:c16r2="http://schemas.microsoft.com/office/drawing/2015/06/chart">
            <c:ext xmlns:c16="http://schemas.microsoft.com/office/drawing/2014/chart" uri="{C3380CC4-5D6E-409C-BE32-E72D297353CC}">
              <c16:uniqueId val="{00000000-F8CF-4935-8014-E6A1CC52A5A8}"/>
            </c:ext>
          </c:extLst>
        </c:ser>
        <c:dLbls>
          <c:showLegendKey val="0"/>
          <c:showVal val="0"/>
          <c:showCatName val="0"/>
          <c:showSerName val="0"/>
          <c:showPercent val="0"/>
          <c:showBubbleSize val="0"/>
        </c:dLbls>
        <c:marker val="1"/>
        <c:smooth val="0"/>
        <c:axId val="245756528"/>
        <c:axId val="245758576"/>
      </c:lineChart>
      <c:catAx>
        <c:axId val="24575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4C515A"/>
                </a:solidFill>
                <a:latin typeface="InterFace" charset="0"/>
                <a:ea typeface="InterFace" charset="0"/>
                <a:cs typeface="InterFace" charset="0"/>
              </a:defRPr>
            </a:pPr>
            <a:endParaRPr lang="en-US"/>
          </a:p>
        </c:txPr>
        <c:crossAx val="245758576"/>
        <c:crosses val="autoZero"/>
        <c:auto val="1"/>
        <c:lblAlgn val="ctr"/>
        <c:lblOffset val="100"/>
        <c:noMultiLvlLbl val="0"/>
      </c:catAx>
      <c:valAx>
        <c:axId val="245758576"/>
        <c:scaling>
          <c:orientation val="minMax"/>
          <c:max val="6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4C515A"/>
                </a:solidFill>
                <a:latin typeface="InterFace" charset="0"/>
                <a:ea typeface="InterFace" charset="0"/>
                <a:cs typeface="InterFace" charset="0"/>
              </a:defRPr>
            </a:pPr>
            <a:endParaRPr lang="en-US"/>
          </a:p>
        </c:txPr>
        <c:crossAx val="245756528"/>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4C515A"/>
          </a:solidFill>
          <a:latin typeface="InterFace" charset="0"/>
          <a:ea typeface="InterFace" charset="0"/>
          <a:cs typeface="InterFace"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680" b="0" i="0" u="none" strike="noStrike" kern="1200" spc="0" baseline="0">
                <a:solidFill>
                  <a:schemeClr val="tx1"/>
                </a:solidFill>
                <a:latin typeface="InterFace" charset="0"/>
                <a:ea typeface="InterFace" charset="0"/>
                <a:cs typeface="InterFace" charset="0"/>
              </a:defRPr>
            </a:pPr>
            <a:r>
              <a:rPr lang="en-US" b="0" i="0" dirty="0" smtClean="0">
                <a:solidFill>
                  <a:schemeClr val="tx1"/>
                </a:solidFill>
                <a:latin typeface="InterFace" charset="0"/>
                <a:ea typeface="InterFace" charset="0"/>
                <a:cs typeface="InterFace" charset="0"/>
              </a:rPr>
              <a:t>Retail Rx </a:t>
            </a:r>
            <a:r>
              <a:rPr lang="en-US" b="0" i="0" dirty="0">
                <a:solidFill>
                  <a:schemeClr val="tx1"/>
                </a:solidFill>
                <a:latin typeface="InterFace" charset="0"/>
                <a:ea typeface="InterFace" charset="0"/>
                <a:cs typeface="InterFace" charset="0"/>
              </a:rPr>
              <a:t>spending per capita</a:t>
            </a:r>
          </a:p>
        </c:rich>
      </c:tx>
      <c:layout>
        <c:manualLayout>
          <c:xMode val="edge"/>
          <c:yMode val="edge"/>
          <c:x val="0.0557307100535524"/>
          <c:y val="0.0708616780045351"/>
        </c:manualLayout>
      </c:layout>
      <c:overlay val="0"/>
      <c:spPr>
        <a:noFill/>
        <a:ln>
          <a:noFill/>
        </a:ln>
        <a:effectLst/>
      </c:spPr>
      <c:txPr>
        <a:bodyPr rot="0" spcFirstLastPara="1" vertOverflow="ellipsis" vert="horz" wrap="square" anchor="ctr" anchorCtr="1"/>
        <a:lstStyle/>
        <a:p>
          <a:pPr algn="ctr">
            <a:defRPr sz="1680" b="0" i="0" u="none" strike="noStrike" kern="1200" spc="0" baseline="0">
              <a:solidFill>
                <a:schemeClr val="tx1"/>
              </a:solidFill>
              <a:latin typeface="InterFace" charset="0"/>
              <a:ea typeface="InterFace" charset="0"/>
              <a:cs typeface="InterFace" charset="0"/>
            </a:defRPr>
          </a:pPr>
          <a:endParaRPr lang="en-US"/>
        </a:p>
      </c:txPr>
    </c:title>
    <c:autoTitleDeleted val="0"/>
    <c:plotArea>
      <c:layout>
        <c:manualLayout>
          <c:layoutTarget val="inner"/>
          <c:xMode val="edge"/>
          <c:yMode val="edge"/>
          <c:x val="0.0435290025226546"/>
          <c:y val="0.121793704358384"/>
          <c:w val="0.956470997477345"/>
          <c:h val="0.647498080597068"/>
        </c:manualLayout>
      </c:layout>
      <c:barChart>
        <c:barDir val="col"/>
        <c:grouping val="clustered"/>
        <c:varyColors val="0"/>
        <c:ser>
          <c:idx val="0"/>
          <c:order val="0"/>
          <c:tx>
            <c:strRef>
              <c:f>Sheet1!$J$8</c:f>
              <c:strCache>
                <c:ptCount val="1"/>
                <c:pt idx="0">
                  <c:v>Rx spending per capita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accent4"/>
                    </a:solidFill>
                    <a:latin typeface="InterFace" charset="0"/>
                    <a:ea typeface="InterFace" charset="0"/>
                    <a:cs typeface="InterFace"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Sheet1!$I$9:$I$18</c:f>
              <c:strCache>
                <c:ptCount val="10"/>
                <c:pt idx="0">
                  <c:v>Sweden</c:v>
                </c:pt>
                <c:pt idx="1">
                  <c:v>Norway</c:v>
                </c:pt>
                <c:pt idx="2">
                  <c:v>Netherlands</c:v>
                </c:pt>
                <c:pt idx="3">
                  <c:v>Australia</c:v>
                </c:pt>
                <c:pt idx="4">
                  <c:v>United Kingdom</c:v>
                </c:pt>
                <c:pt idx="5">
                  <c:v>France</c:v>
                </c:pt>
                <c:pt idx="6">
                  <c:v>Canada</c:v>
                </c:pt>
                <c:pt idx="7">
                  <c:v>Germany</c:v>
                </c:pt>
                <c:pt idx="8">
                  <c:v>Switzerland</c:v>
                </c:pt>
                <c:pt idx="9">
                  <c:v>United States</c:v>
                </c:pt>
              </c:strCache>
            </c:strRef>
          </c:cat>
          <c:val>
            <c:numRef>
              <c:f>Sheet1!$J$9:$J$18</c:f>
              <c:numCache>
                <c:formatCode>"$"#,##0_);[Red]\("$"#,##0\)</c:formatCode>
                <c:ptCount val="10"/>
                <c:pt idx="0">
                  <c:v>351.0</c:v>
                </c:pt>
                <c:pt idx="1">
                  <c:v>401.0</c:v>
                </c:pt>
                <c:pt idx="2">
                  <c:v>417.0</c:v>
                </c:pt>
                <c:pt idx="3">
                  <c:v>427.0</c:v>
                </c:pt>
                <c:pt idx="4">
                  <c:v>497.0</c:v>
                </c:pt>
                <c:pt idx="5">
                  <c:v>553.0</c:v>
                </c:pt>
                <c:pt idx="6">
                  <c:v>669.0</c:v>
                </c:pt>
                <c:pt idx="7">
                  <c:v>686.0</c:v>
                </c:pt>
                <c:pt idx="8">
                  <c:v>783.0</c:v>
                </c:pt>
                <c:pt idx="9">
                  <c:v>1011.0</c:v>
                </c:pt>
              </c:numCache>
            </c:numRef>
          </c:val>
          <c:extLst xmlns:c16r2="http://schemas.microsoft.com/office/drawing/2015/06/chart">
            <c:ext xmlns:c16="http://schemas.microsoft.com/office/drawing/2014/chart" uri="{C3380CC4-5D6E-409C-BE32-E72D297353CC}">
              <c16:uniqueId val="{00000000-94F6-40DE-954C-F7D3C37C3106}"/>
            </c:ext>
          </c:extLst>
        </c:ser>
        <c:dLbls>
          <c:showLegendKey val="0"/>
          <c:showVal val="0"/>
          <c:showCatName val="0"/>
          <c:showSerName val="0"/>
          <c:showPercent val="0"/>
          <c:showBubbleSize val="0"/>
        </c:dLbls>
        <c:gapWidth val="10"/>
        <c:overlap val="100"/>
        <c:axId val="280612560"/>
        <c:axId val="280610240"/>
      </c:barChart>
      <c:valAx>
        <c:axId val="280610240"/>
        <c:scaling>
          <c:orientation val="minMax"/>
        </c:scaling>
        <c:delete val="0"/>
        <c:axPos val="l"/>
        <c:numFmt formatCode="&quot;$&quot;#,##0_);[Red]\(&quot;$&quot;#,##0\)" sourceLinked="1"/>
        <c:majorTickMark val="out"/>
        <c:minorTickMark val="none"/>
        <c:tickLblPos val="none"/>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crossAx val="280612560"/>
        <c:crosses val="autoZero"/>
        <c:crossBetween val="between"/>
      </c:valAx>
      <c:catAx>
        <c:axId val="280612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crossAx val="28061024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680" b="0" i="0" u="none" strike="noStrike" kern="1200" spc="0" baseline="0">
                <a:solidFill>
                  <a:schemeClr val="tx1">
                    <a:lumMod val="65000"/>
                    <a:lumOff val="35000"/>
                  </a:schemeClr>
                </a:solidFill>
                <a:latin typeface="+mn-lt"/>
                <a:ea typeface="+mn-ea"/>
                <a:cs typeface="+mn-cs"/>
              </a:defRPr>
            </a:pPr>
            <a:r>
              <a:rPr lang="en-US" b="0" i="0" dirty="0" smtClean="0">
                <a:solidFill>
                  <a:schemeClr val="tx1"/>
                </a:solidFill>
                <a:latin typeface="InterFace" charset="0"/>
                <a:ea typeface="InterFace" charset="0"/>
                <a:cs typeface="InterFace" charset="0"/>
              </a:rPr>
              <a:t>Retail Rx </a:t>
            </a:r>
            <a:r>
              <a:rPr lang="en-US" b="0" i="0" dirty="0">
                <a:solidFill>
                  <a:schemeClr val="tx1"/>
                </a:solidFill>
                <a:latin typeface="InterFace" charset="0"/>
                <a:ea typeface="InterFace" charset="0"/>
                <a:cs typeface="InterFace" charset="0"/>
              </a:rPr>
              <a:t>spending as </a:t>
            </a:r>
            <a:r>
              <a:rPr lang="en-US" b="0" i="0" dirty="0" smtClean="0">
                <a:solidFill>
                  <a:schemeClr val="tx1"/>
                </a:solidFill>
                <a:latin typeface="InterFace" charset="0"/>
                <a:ea typeface="InterFace" charset="0"/>
                <a:cs typeface="InterFace" charset="0"/>
              </a:rPr>
              <a:t>percent</a:t>
            </a:r>
            <a:r>
              <a:rPr lang="en-US" b="0" i="0" baseline="0" dirty="0" smtClean="0">
                <a:solidFill>
                  <a:schemeClr val="tx1"/>
                </a:solidFill>
                <a:latin typeface="InterFace" charset="0"/>
                <a:ea typeface="InterFace" charset="0"/>
                <a:cs typeface="InterFace" charset="0"/>
              </a:rPr>
              <a:t> </a:t>
            </a:r>
            <a:r>
              <a:rPr lang="en-US" b="0" i="0" dirty="0" smtClean="0">
                <a:solidFill>
                  <a:schemeClr val="tx1"/>
                </a:solidFill>
                <a:latin typeface="InterFace" charset="0"/>
                <a:ea typeface="InterFace" charset="0"/>
                <a:cs typeface="InterFace" charset="0"/>
              </a:rPr>
              <a:t>of </a:t>
            </a:r>
            <a:br>
              <a:rPr lang="en-US" b="0" i="0" dirty="0" smtClean="0">
                <a:solidFill>
                  <a:schemeClr val="tx1"/>
                </a:solidFill>
                <a:latin typeface="InterFace" charset="0"/>
                <a:ea typeface="InterFace" charset="0"/>
                <a:cs typeface="InterFace" charset="0"/>
              </a:rPr>
            </a:br>
            <a:r>
              <a:rPr lang="en-US" b="0" i="0" dirty="0" smtClean="0">
                <a:solidFill>
                  <a:schemeClr val="tx1"/>
                </a:solidFill>
                <a:latin typeface="InterFace" charset="0"/>
                <a:ea typeface="InterFace" charset="0"/>
                <a:cs typeface="InterFace" charset="0"/>
              </a:rPr>
              <a:t>national </a:t>
            </a:r>
            <a:r>
              <a:rPr lang="en-US" b="0" i="0" dirty="0">
                <a:solidFill>
                  <a:schemeClr val="tx1"/>
                </a:solidFill>
                <a:latin typeface="InterFace" charset="0"/>
                <a:ea typeface="InterFace" charset="0"/>
                <a:cs typeface="InterFace" charset="0"/>
              </a:rPr>
              <a:t>health expenditure</a:t>
            </a:r>
          </a:p>
        </c:rich>
      </c:tx>
      <c:layout>
        <c:manualLayout>
          <c:xMode val="edge"/>
          <c:yMode val="edge"/>
          <c:x val="0.0527147786343531"/>
          <c:y val="0.0680272108843537"/>
        </c:manualLayout>
      </c:layout>
      <c:overlay val="0"/>
      <c:spPr>
        <a:noFill/>
        <a:ln>
          <a:noFill/>
        </a:ln>
        <a:effectLst/>
      </c:spPr>
      <c:txPr>
        <a:bodyPr rot="0" spcFirstLastPara="1" vertOverflow="ellipsis" vert="horz" wrap="square" anchor="ctr" anchorCtr="1"/>
        <a:lstStyle/>
        <a:p>
          <a:pPr algn="l">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0539497294980984"/>
          <c:y val="0.123752786514968"/>
          <c:w val="0.938369087792597"/>
          <c:h val="0.641827772398138"/>
        </c:manualLayout>
      </c:layout>
      <c:barChart>
        <c:barDir val="col"/>
        <c:grouping val="clustered"/>
        <c:varyColors val="0"/>
        <c:ser>
          <c:idx val="1"/>
          <c:order val="1"/>
          <c:tx>
            <c:strRef>
              <c:f>Sheet1!$K$8</c:f>
              <c:strCache>
                <c:ptCount val="1"/>
                <c:pt idx="0">
                  <c:v>Rx spending as % of national health expenditure</c:v>
                </c:pt>
              </c:strCache>
              <c:extLst xmlns:c16r2="http://schemas.microsoft.com/office/drawing/2015/06/chart" xmlns:c15="http://schemas.microsoft.com/office/drawing/2012/chart"/>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lumMod val="75000"/>
                      </a:schemeClr>
                    </a:solidFill>
                    <a:latin typeface="InterFace" charset="0"/>
                    <a:ea typeface="InterFace" charset="0"/>
                    <a:cs typeface="InterFace" charset="0"/>
                  </a:defRPr>
                </a:pPr>
                <a:endParaRPr lang="en-US"/>
              </a:p>
            </c:txPr>
            <c:dLblPos val="outEnd"/>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Sheet1!$I$9:$I$18</c:f>
              <c:strCache>
                <c:ptCount val="10"/>
                <c:pt idx="0">
                  <c:v>Norway</c:v>
                </c:pt>
                <c:pt idx="1">
                  <c:v>Sweden</c:v>
                </c:pt>
                <c:pt idx="2">
                  <c:v>Netherlands</c:v>
                </c:pt>
                <c:pt idx="3">
                  <c:v>Australia</c:v>
                </c:pt>
                <c:pt idx="4">
                  <c:v>United States</c:v>
                </c:pt>
                <c:pt idx="5">
                  <c:v>Switzerland</c:v>
                </c:pt>
                <c:pt idx="6">
                  <c:v>United Kingdom</c:v>
                </c:pt>
                <c:pt idx="7">
                  <c:v>France</c:v>
                </c:pt>
                <c:pt idx="8">
                  <c:v>Germany</c:v>
                </c:pt>
                <c:pt idx="9">
                  <c:v>Canada</c:v>
                </c:pt>
              </c:strCache>
              <c:extLst xmlns:c16r2="http://schemas.microsoft.com/office/drawing/2015/06/chart" xmlns:c15="http://schemas.microsoft.com/office/drawing/2012/chart"/>
            </c:strRef>
          </c:cat>
          <c:val>
            <c:numRef>
              <c:f>Sheet1!$K$9:$K$18</c:f>
              <c:numCache>
                <c:formatCode>0%</c:formatCode>
                <c:ptCount val="10"/>
                <c:pt idx="0">
                  <c:v>0.065</c:v>
                </c:pt>
                <c:pt idx="1">
                  <c:v>0.067</c:v>
                </c:pt>
                <c:pt idx="2">
                  <c:v>0.079</c:v>
                </c:pt>
                <c:pt idx="3">
                  <c:v>0.099</c:v>
                </c:pt>
                <c:pt idx="4">
                  <c:v>0.101</c:v>
                </c:pt>
                <c:pt idx="5">
                  <c:v>0.104</c:v>
                </c:pt>
                <c:pt idx="6">
                  <c:v>0.121</c:v>
                </c:pt>
                <c:pt idx="7">
                  <c:v>0.122</c:v>
                </c:pt>
                <c:pt idx="8">
                  <c:v>0.128</c:v>
                </c:pt>
                <c:pt idx="9">
                  <c:v>0.149</c:v>
                </c:pt>
              </c:numCache>
              <c:extLst xmlns:c16r2="http://schemas.microsoft.com/office/drawing/2015/06/chart" xmlns:c15="http://schemas.microsoft.com/office/drawing/2012/chart"/>
            </c:numRef>
          </c:val>
          <c:extLst xmlns:c16r2="http://schemas.microsoft.com/office/drawing/2015/06/chart">
            <c:ext xmlns:c16="http://schemas.microsoft.com/office/drawing/2014/chart" uri="{C3380CC4-5D6E-409C-BE32-E72D297353CC}">
              <c16:uniqueId val="{00000000-B1C7-40B2-AFBB-F5007C1CE163}"/>
            </c:ext>
          </c:extLst>
        </c:ser>
        <c:dLbls>
          <c:showLegendKey val="0"/>
          <c:showVal val="0"/>
          <c:showCatName val="0"/>
          <c:showSerName val="0"/>
          <c:showPercent val="0"/>
          <c:showBubbleSize val="0"/>
        </c:dLbls>
        <c:gapWidth val="10"/>
        <c:overlap val="100"/>
        <c:axId val="304306896"/>
        <c:axId val="304302000"/>
        <c:extLst xmlns:c16r2="http://schemas.microsoft.com/office/drawing/2015/06/chart"/>
      </c:barChart>
      <c:barChart>
        <c:barDir val="col"/>
        <c:grouping val="clustered"/>
        <c:varyColors val="0"/>
        <c:dLbls>
          <c:showLegendKey val="0"/>
          <c:showVal val="0"/>
          <c:showCatName val="0"/>
          <c:showSerName val="0"/>
          <c:showPercent val="0"/>
          <c:showBubbleSize val="0"/>
        </c:dLbls>
        <c:gapWidth val="24"/>
        <c:overlap val="45"/>
        <c:axId val="304311888"/>
        <c:axId val="304309216"/>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Sheet1!$J$8</c15:sqref>
                        </c15:formulaRef>
                      </c:ext>
                    </c:extLst>
                    <c:strCache>
                      <c:ptCount val="1"/>
                      <c:pt idx="0">
                        <c:v>Rx Spending per capita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c:ext uri="{02D57815-91ED-43cb-92C2-25804820EDAC}">
                        <c15:formulaRef>
                          <c15:sqref>Sheet1!$I$9:$I$18</c15:sqref>
                        </c15:formulaRef>
                      </c:ext>
                    </c:extLst>
                    <c:strCache>
                      <c:ptCount val="10"/>
                      <c:pt idx="0">
                        <c:v>Norway</c:v>
                      </c:pt>
                      <c:pt idx="1">
                        <c:v>Sweden</c:v>
                      </c:pt>
                      <c:pt idx="2">
                        <c:v>Netherlands</c:v>
                      </c:pt>
                      <c:pt idx="3">
                        <c:v>Australia</c:v>
                      </c:pt>
                      <c:pt idx="4">
                        <c:v>United States</c:v>
                      </c:pt>
                      <c:pt idx="5">
                        <c:v>Switzerland</c:v>
                      </c:pt>
                      <c:pt idx="6">
                        <c:v>United Kingdom</c:v>
                      </c:pt>
                      <c:pt idx="7">
                        <c:v>France</c:v>
                      </c:pt>
                      <c:pt idx="8">
                        <c:v>Germany</c:v>
                      </c:pt>
                      <c:pt idx="9">
                        <c:v>Canada</c:v>
                      </c:pt>
                    </c:strCache>
                  </c:strRef>
                </c:cat>
                <c:val>
                  <c:numRef>
                    <c:extLst xmlns:c16r2="http://schemas.microsoft.com/office/drawing/2015/06/chart">
                      <c:ext uri="{02D57815-91ED-43cb-92C2-25804820EDAC}">
                        <c15:formulaRef>
                          <c15:sqref>Sheet1!$J$9:$J$18</c15:sqref>
                        </c15:formulaRef>
                      </c:ext>
                    </c:extLst>
                    <c:numCache>
                      <c:formatCode>"$"#,##0_);[Red]\("$"#,##0\)</c:formatCode>
                      <c:ptCount val="10"/>
                      <c:pt idx="0">
                        <c:v>400.9</c:v>
                      </c:pt>
                      <c:pt idx="1">
                        <c:v>351.2</c:v>
                      </c:pt>
                      <c:pt idx="2">
                        <c:v>416.6</c:v>
                      </c:pt>
                      <c:pt idx="3">
                        <c:v>426.7</c:v>
                      </c:pt>
                      <c:pt idx="4">
                        <c:v>1011.0</c:v>
                      </c:pt>
                      <c:pt idx="5">
                        <c:v>783.3</c:v>
                      </c:pt>
                      <c:pt idx="6">
                        <c:v>497.4</c:v>
                      </c:pt>
                      <c:pt idx="7">
                        <c:v>552.7</c:v>
                      </c:pt>
                      <c:pt idx="8">
                        <c:v>685.8</c:v>
                      </c:pt>
                      <c:pt idx="9">
                        <c:v>669.3</c:v>
                      </c:pt>
                    </c:numCache>
                  </c:numRef>
                </c:val>
                <c:extLst xmlns:c16r2="http://schemas.microsoft.com/office/drawing/2015/06/chart">
                  <c:ext xmlns:c16="http://schemas.microsoft.com/office/drawing/2014/chart" uri="{C3380CC4-5D6E-409C-BE32-E72D297353CC}">
                    <c16:uniqueId val="{00000001-B1C7-40B2-AFBB-F5007C1CE163}"/>
                  </c:ext>
                </c:extLst>
              </c15:ser>
            </c15:filteredBarSeries>
          </c:ext>
        </c:extLst>
      </c:barChart>
      <c:valAx>
        <c:axId val="304302000"/>
        <c:scaling>
          <c:orientation val="minMax"/>
          <c:max val="0.2"/>
        </c:scaling>
        <c:delete val="1"/>
        <c:axPos val="r"/>
        <c:numFmt formatCode="0%" sourceLinked="0"/>
        <c:majorTickMark val="out"/>
        <c:minorTickMark val="none"/>
        <c:tickLblPos val="nextTo"/>
        <c:crossAx val="304306896"/>
        <c:crosses val="max"/>
        <c:crossBetween val="between"/>
      </c:valAx>
      <c:catAx>
        <c:axId val="3043068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crossAx val="304302000"/>
        <c:crosses val="autoZero"/>
        <c:auto val="1"/>
        <c:lblAlgn val="ctr"/>
        <c:lblOffset val="100"/>
        <c:noMultiLvlLbl val="0"/>
      </c:catAx>
      <c:valAx>
        <c:axId val="304309216"/>
        <c:scaling>
          <c:orientation val="minMax"/>
        </c:scaling>
        <c:delete val="0"/>
        <c:axPos val="l"/>
        <c:numFmt formatCode="0%" sourceLinked="0"/>
        <c:majorTickMark val="out"/>
        <c:minorTickMark val="none"/>
        <c:tickLblPos val="none"/>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crossAx val="304311888"/>
        <c:crosses val="autoZero"/>
        <c:crossBetween val="between"/>
      </c:valAx>
      <c:catAx>
        <c:axId val="304311888"/>
        <c:scaling>
          <c:orientation val="minMax"/>
        </c:scaling>
        <c:delete val="1"/>
        <c:axPos val="b"/>
        <c:numFmt formatCode="General" sourceLinked="1"/>
        <c:majorTickMark val="out"/>
        <c:minorTickMark val="none"/>
        <c:tickLblPos val="nextTo"/>
        <c:crossAx val="30430921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Sheet1!$C$1</c:f>
              <c:strCache>
                <c:ptCount val="1"/>
                <c:pt idx="0">
                  <c:v>Volume</c:v>
                </c:pt>
              </c:strCache>
            </c:strRef>
          </c:tx>
          <c:spPr>
            <a:solidFill>
              <a:schemeClr val="bg2"/>
            </a:solidFill>
            <a:ln>
              <a:noFill/>
            </a:ln>
            <a:effectLst/>
          </c:spPr>
          <c:invertIfNegative val="0"/>
          <c:dLbls>
            <c:dLbl>
              <c:idx val="0"/>
              <c:layout/>
              <c:tx>
                <c:rich>
                  <a:bodyPr/>
                  <a:lstStyle/>
                  <a:p>
                    <a:fld id="{62D9D5CD-6603-9F46-A459-302A224E4283}"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CC60C721-A973-8C47-88E9-99E6685EE128}"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1049B4B1-BB8C-BC44-9C2A-EE8253424783}"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447BC285-7C4F-BA4D-BE6F-9E81CD8B76FB}"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513C0471-261B-A84D-958A-C8B26EA56C92}"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5"/>
              <c:layout/>
              <c:tx>
                <c:rich>
                  <a:bodyPr/>
                  <a:lstStyle/>
                  <a:p>
                    <a:fld id="{D53F64B0-8D8B-164D-B008-1C92D980657F}"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6"/>
              <c:layout/>
              <c:tx>
                <c:rich>
                  <a:bodyPr/>
                  <a:lstStyle/>
                  <a:p>
                    <a:fld id="{6476F8C3-50D4-174F-9277-4EEEA18FDCCC}"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7"/>
              <c:layout/>
              <c:tx>
                <c:rich>
                  <a:bodyPr/>
                  <a:lstStyle/>
                  <a:p>
                    <a:fld id="{6A38C839-B3AA-B744-8DF9-5556B861DD40}"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8"/>
              <c:layout/>
              <c:tx>
                <c:rich>
                  <a:bodyPr/>
                  <a:lstStyle/>
                  <a:p>
                    <a:fld id="{4D6AB298-3997-ED4D-918D-90494E935175}"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United Kingdom</c:v>
                </c:pt>
                <c:pt idx="1">
                  <c:v>United States</c:v>
                </c:pt>
                <c:pt idx="2">
                  <c:v>Germany</c:v>
                </c:pt>
                <c:pt idx="3">
                  <c:v>Netherlands</c:v>
                </c:pt>
                <c:pt idx="4">
                  <c:v>Canada</c:v>
                </c:pt>
                <c:pt idx="5">
                  <c:v>Norway</c:v>
                </c:pt>
                <c:pt idx="6">
                  <c:v>Australia</c:v>
                </c:pt>
                <c:pt idx="7">
                  <c:v>France</c:v>
                </c:pt>
                <c:pt idx="8">
                  <c:v>Switzerland</c:v>
                </c:pt>
              </c:strCache>
            </c:strRef>
          </c:cat>
          <c:val>
            <c:numRef>
              <c:f>Sheet1!$C$2:$C$10</c:f>
              <c:numCache>
                <c:formatCode>0</c:formatCode>
                <c:ptCount val="9"/>
                <c:pt idx="0">
                  <c:v>84.3</c:v>
                </c:pt>
                <c:pt idx="1">
                  <c:v>84.0</c:v>
                </c:pt>
                <c:pt idx="2">
                  <c:v>81.0</c:v>
                </c:pt>
                <c:pt idx="3">
                  <c:v>71.4</c:v>
                </c:pt>
                <c:pt idx="4">
                  <c:v>70.0</c:v>
                </c:pt>
                <c:pt idx="5">
                  <c:v>48.5</c:v>
                </c:pt>
                <c:pt idx="6">
                  <c:v>36.8</c:v>
                </c:pt>
                <c:pt idx="7">
                  <c:v>30.2</c:v>
                </c:pt>
                <c:pt idx="8">
                  <c:v>22.2</c:v>
                </c:pt>
              </c:numCache>
            </c:numRef>
          </c:val>
          <c:extLst xmlns:c16r2="http://schemas.microsoft.com/office/drawing/2015/06/chart">
            <c:ext xmlns:c16="http://schemas.microsoft.com/office/drawing/2014/chart" uri="{C3380CC4-5D6E-409C-BE32-E72D297353CC}">
              <c16:uniqueId val="{00000000-0EEB-406E-8893-190E1D5BCD33}"/>
            </c:ext>
          </c:extLst>
        </c:ser>
        <c:dLbls>
          <c:dLblPos val="outEnd"/>
          <c:showLegendKey val="0"/>
          <c:showVal val="1"/>
          <c:showCatName val="0"/>
          <c:showSerName val="0"/>
          <c:showPercent val="0"/>
          <c:showBubbleSize val="0"/>
        </c:dLbls>
        <c:gapWidth val="80"/>
        <c:overlap val="100"/>
        <c:axId val="304355952"/>
        <c:axId val="304358000"/>
      </c:barChart>
      <c:catAx>
        <c:axId val="30435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InterFace" charset="0"/>
                <a:ea typeface="InterFace" charset="0"/>
                <a:cs typeface="InterFace" charset="0"/>
              </a:defRPr>
            </a:pPr>
            <a:endParaRPr lang="en-US"/>
          </a:p>
        </c:txPr>
        <c:crossAx val="304358000"/>
        <c:crosses val="autoZero"/>
        <c:auto val="1"/>
        <c:lblAlgn val="ctr"/>
        <c:lblOffset val="100"/>
        <c:noMultiLvlLbl val="0"/>
      </c:catAx>
      <c:valAx>
        <c:axId val="304358000"/>
        <c:scaling>
          <c:orientation val="minMax"/>
          <c:max val="100.0"/>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04355952"/>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r>
              <a:rPr lang="en-US" sz="1800" dirty="0">
                <a:solidFill>
                  <a:schemeClr val="tx1"/>
                </a:solidFill>
                <a:latin typeface="InterFace" charset="0"/>
                <a:ea typeface="InterFace" charset="0"/>
                <a:cs typeface="InterFace" charset="0"/>
              </a:rPr>
              <a:t>Crestor</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endParaRPr lang="en-US"/>
        </a:p>
      </c:txPr>
    </c:title>
    <c:autoTitleDeleted val="0"/>
    <c:plotArea>
      <c:layout/>
      <c:barChart>
        <c:barDir val="col"/>
        <c:grouping val="stacked"/>
        <c:varyColors val="0"/>
        <c:ser>
          <c:idx val="0"/>
          <c:order val="0"/>
          <c:tx>
            <c:strRef>
              <c:f>Sheet1!$B$1</c:f>
              <c:strCache>
                <c:ptCount val="1"/>
                <c:pt idx="0">
                  <c:v>Column1</c:v>
                </c:pt>
              </c:strCache>
            </c:strRef>
          </c:tx>
          <c:spPr>
            <a:solidFill>
              <a:schemeClr val="accent3"/>
            </a:solidFill>
            <a:ln>
              <a:noFill/>
            </a:ln>
            <a:effectLst/>
          </c:spPr>
          <c:invertIfNegative val="0"/>
          <c:cat>
            <c:strRef>
              <c:f>Sheet1!$A$2:$A$8</c:f>
              <c:strCache>
                <c:ptCount val="7"/>
                <c:pt idx="0">
                  <c:v>AUS</c:v>
                </c:pt>
                <c:pt idx="1">
                  <c:v>FRA</c:v>
                </c:pt>
                <c:pt idx="2">
                  <c:v>NOR</c:v>
                </c:pt>
                <c:pt idx="3">
                  <c:v>UK</c:v>
                </c:pt>
                <c:pt idx="4">
                  <c:v>CAN</c:v>
                </c:pt>
                <c:pt idx="5">
                  <c:v>GER</c:v>
                </c:pt>
                <c:pt idx="6">
                  <c:v>US</c:v>
                </c:pt>
              </c:strCache>
            </c:strRef>
          </c:cat>
          <c:val>
            <c:numRef>
              <c:f>Sheet1!$B$2:$B$8</c:f>
              <c:numCache>
                <c:formatCode>General</c:formatCode>
                <c:ptCount val="7"/>
                <c:pt idx="0">
                  <c:v>8.700000000000001</c:v>
                </c:pt>
                <c:pt idx="1">
                  <c:v>19.8</c:v>
                </c:pt>
                <c:pt idx="2">
                  <c:v>20.09</c:v>
                </c:pt>
                <c:pt idx="3">
                  <c:v>25.8</c:v>
                </c:pt>
                <c:pt idx="4">
                  <c:v>32.1</c:v>
                </c:pt>
                <c:pt idx="5">
                  <c:v>40.5</c:v>
                </c:pt>
                <c:pt idx="6">
                  <c:v>86.4</c:v>
                </c:pt>
              </c:numCache>
            </c:numRef>
          </c:val>
          <c:extLst xmlns:c16r2="http://schemas.microsoft.com/office/drawing/2015/06/chart">
            <c:ext xmlns:c16="http://schemas.microsoft.com/office/drawing/2014/chart" uri="{C3380CC4-5D6E-409C-BE32-E72D297353CC}">
              <c16:uniqueId val="{00000000-C74B-4618-A344-27011822C81C}"/>
            </c:ext>
          </c:extLst>
        </c:ser>
        <c:ser>
          <c:idx val="1"/>
          <c:order val="1"/>
          <c:tx>
            <c:strRef>
              <c:f>Sheet1!$C$1</c:f>
              <c:strCache>
                <c:ptCount val="1"/>
                <c:pt idx="0">
                  <c:v>Column2</c:v>
                </c:pt>
              </c:strCache>
            </c:strRef>
          </c:tx>
          <c:spPr>
            <a:solidFill>
              <a:schemeClr val="accent2"/>
            </a:solidFill>
            <a:ln>
              <a:noFill/>
            </a:ln>
            <a:effectLst/>
          </c:spPr>
          <c:invertIfNegative val="0"/>
          <c:cat>
            <c:strRef>
              <c:f>Sheet1!$A$2:$A$8</c:f>
              <c:strCache>
                <c:ptCount val="7"/>
                <c:pt idx="0">
                  <c:v>AUS</c:v>
                </c:pt>
                <c:pt idx="1">
                  <c:v>FRA</c:v>
                </c:pt>
                <c:pt idx="2">
                  <c:v>NOR</c:v>
                </c:pt>
                <c:pt idx="3">
                  <c:v>UK</c:v>
                </c:pt>
                <c:pt idx="4">
                  <c:v>CAN</c:v>
                </c:pt>
                <c:pt idx="5">
                  <c:v>GER</c:v>
                </c:pt>
                <c:pt idx="6">
                  <c:v>US</c:v>
                </c:pt>
              </c:strCache>
            </c:strRef>
          </c:cat>
          <c:val>
            <c:numRef>
              <c:f>Sheet1!$C$2:$C$8</c:f>
              <c:numCache>
                <c:formatCode>General</c:formatCode>
                <c:ptCount val="7"/>
                <c:pt idx="6">
                  <c:v>129.6</c:v>
                </c:pt>
              </c:numCache>
            </c:numRef>
          </c:val>
          <c:extLst xmlns:c16r2="http://schemas.microsoft.com/office/drawing/2015/06/chart">
            <c:ext xmlns:c16="http://schemas.microsoft.com/office/drawing/2014/chart" uri="{C3380CC4-5D6E-409C-BE32-E72D297353CC}">
              <c16:uniqueId val="{00000001-C74B-4618-A344-27011822C81C}"/>
            </c:ext>
          </c:extLst>
        </c:ser>
        <c:dLbls>
          <c:showLegendKey val="0"/>
          <c:showVal val="0"/>
          <c:showCatName val="0"/>
          <c:showSerName val="0"/>
          <c:showPercent val="0"/>
          <c:showBubbleSize val="0"/>
        </c:dLbls>
        <c:gapWidth val="219"/>
        <c:overlap val="100"/>
        <c:axId val="245989456"/>
        <c:axId val="245986224"/>
      </c:barChart>
      <c:catAx>
        <c:axId val="24598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InterFace" charset="0"/>
                <a:ea typeface="InterFace" charset="0"/>
                <a:cs typeface="InterFace" charset="0"/>
              </a:defRPr>
            </a:pPr>
            <a:endParaRPr lang="en-US"/>
          </a:p>
        </c:txPr>
        <c:crossAx val="245986224"/>
        <c:crosses val="autoZero"/>
        <c:auto val="1"/>
        <c:lblAlgn val="ctr"/>
        <c:lblOffset val="100"/>
        <c:noMultiLvlLbl val="0"/>
      </c:catAx>
      <c:valAx>
        <c:axId val="24598622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InterFace" charset="0"/>
                <a:ea typeface="InterFace" charset="0"/>
                <a:cs typeface="InterFace" charset="0"/>
              </a:defRPr>
            </a:pPr>
            <a:endParaRPr lang="en-US"/>
          </a:p>
        </c:txPr>
        <c:crossAx val="245989456"/>
        <c:crosses val="autoZero"/>
        <c:crossBetween val="between"/>
        <c:majorUnit val="100.0"/>
      </c:valAx>
      <c:spPr>
        <a:noFill/>
        <a:ln>
          <a:noFill/>
        </a:ln>
        <a:effectLst/>
      </c:spPr>
    </c:plotArea>
    <c:plotVisOnly val="1"/>
    <c:dispBlanksAs val="gap"/>
    <c:showDLblsOverMax val="0"/>
  </c:chart>
  <c:spPr>
    <a:solidFill>
      <a:schemeClr val="tx1">
        <a:lumMod val="20000"/>
        <a:lumOff val="80000"/>
        <a:alpha val="20000"/>
      </a:schemeClr>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r>
              <a:rPr lang="en-US" sz="1800" dirty="0">
                <a:solidFill>
                  <a:schemeClr val="tx1"/>
                </a:solidFill>
                <a:latin typeface="InterFace" charset="0"/>
                <a:ea typeface="InterFace" charset="0"/>
                <a:cs typeface="InterFace" charset="0"/>
              </a:rPr>
              <a:t>Lantus</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endParaRPr lang="en-US"/>
        </a:p>
      </c:txPr>
    </c:title>
    <c:autoTitleDeleted val="0"/>
    <c:plotArea>
      <c:layout/>
      <c:barChart>
        <c:barDir val="col"/>
        <c:grouping val="stacked"/>
        <c:varyColors val="0"/>
        <c:ser>
          <c:idx val="0"/>
          <c:order val="0"/>
          <c:tx>
            <c:strRef>
              <c:f>Sheet1!$B$1</c:f>
              <c:strCache>
                <c:ptCount val="1"/>
                <c:pt idx="0">
                  <c:v>Column1</c:v>
                </c:pt>
              </c:strCache>
            </c:strRef>
          </c:tx>
          <c:spPr>
            <a:solidFill>
              <a:schemeClr val="accent3"/>
            </a:solidFill>
            <a:ln>
              <a:noFill/>
            </a:ln>
            <a:effectLst/>
          </c:spPr>
          <c:invertIfNegative val="0"/>
          <c:cat>
            <c:strRef>
              <c:f>Sheet1!$A$2:$A$8</c:f>
              <c:strCache>
                <c:ptCount val="7"/>
                <c:pt idx="0">
                  <c:v>NOR</c:v>
                </c:pt>
                <c:pt idx="1">
                  <c:v>FRA</c:v>
                </c:pt>
                <c:pt idx="2">
                  <c:v>AUS</c:v>
                </c:pt>
                <c:pt idx="3">
                  <c:v>GER</c:v>
                </c:pt>
                <c:pt idx="4">
                  <c:v>UK</c:v>
                </c:pt>
                <c:pt idx="5">
                  <c:v>CAN</c:v>
                </c:pt>
                <c:pt idx="6">
                  <c:v>US</c:v>
                </c:pt>
              </c:strCache>
            </c:strRef>
          </c:cat>
          <c:val>
            <c:numRef>
              <c:f>Sheet1!$B$2:$B$8</c:f>
              <c:numCache>
                <c:formatCode>General</c:formatCode>
                <c:ptCount val="7"/>
                <c:pt idx="0">
                  <c:v>45.25</c:v>
                </c:pt>
                <c:pt idx="1">
                  <c:v>46.6</c:v>
                </c:pt>
                <c:pt idx="2">
                  <c:v>54.05</c:v>
                </c:pt>
                <c:pt idx="3">
                  <c:v>60.9</c:v>
                </c:pt>
                <c:pt idx="4">
                  <c:v>63.65</c:v>
                </c:pt>
                <c:pt idx="5">
                  <c:v>67.0</c:v>
                </c:pt>
                <c:pt idx="6">
                  <c:v>186.38</c:v>
                </c:pt>
              </c:numCache>
            </c:numRef>
          </c:val>
          <c:extLst xmlns:c16r2="http://schemas.microsoft.com/office/drawing/2015/06/chart">
            <c:ext xmlns:c16="http://schemas.microsoft.com/office/drawing/2014/chart" uri="{C3380CC4-5D6E-409C-BE32-E72D297353CC}">
              <c16:uniqueId val="{00000000-1007-4866-B429-9437F223E476}"/>
            </c:ext>
          </c:extLst>
        </c:ser>
        <c:ser>
          <c:idx val="1"/>
          <c:order val="1"/>
          <c:tx>
            <c:strRef>
              <c:f>Sheet1!$C$1</c:f>
              <c:strCache>
                <c:ptCount val="1"/>
                <c:pt idx="0">
                  <c:v>Column2</c:v>
                </c:pt>
              </c:strCache>
            </c:strRef>
          </c:tx>
          <c:spPr>
            <a:solidFill>
              <a:schemeClr val="accent2"/>
            </a:solidFill>
            <a:ln>
              <a:noFill/>
            </a:ln>
            <a:effectLst/>
          </c:spPr>
          <c:invertIfNegative val="0"/>
          <c:cat>
            <c:strRef>
              <c:f>Sheet1!$A$2:$A$8</c:f>
              <c:strCache>
                <c:ptCount val="7"/>
                <c:pt idx="0">
                  <c:v>NOR</c:v>
                </c:pt>
                <c:pt idx="1">
                  <c:v>FRA</c:v>
                </c:pt>
                <c:pt idx="2">
                  <c:v>AUS</c:v>
                </c:pt>
                <c:pt idx="3">
                  <c:v>GER</c:v>
                </c:pt>
                <c:pt idx="4">
                  <c:v>UK</c:v>
                </c:pt>
                <c:pt idx="5">
                  <c:v>CAN</c:v>
                </c:pt>
                <c:pt idx="6">
                  <c:v>US</c:v>
                </c:pt>
              </c:strCache>
            </c:strRef>
          </c:cat>
          <c:val>
            <c:numRef>
              <c:f>Sheet1!$C$2:$C$8</c:f>
              <c:numCache>
                <c:formatCode>General</c:formatCode>
                <c:ptCount val="7"/>
                <c:pt idx="6">
                  <c:v>186.37</c:v>
                </c:pt>
              </c:numCache>
            </c:numRef>
          </c:val>
          <c:extLst xmlns:c16r2="http://schemas.microsoft.com/office/drawing/2015/06/chart">
            <c:ext xmlns:c16="http://schemas.microsoft.com/office/drawing/2014/chart" uri="{C3380CC4-5D6E-409C-BE32-E72D297353CC}">
              <c16:uniqueId val="{00000001-1007-4866-B429-9437F223E476}"/>
            </c:ext>
          </c:extLst>
        </c:ser>
        <c:dLbls>
          <c:showLegendKey val="0"/>
          <c:showVal val="0"/>
          <c:showCatName val="0"/>
          <c:showSerName val="0"/>
          <c:showPercent val="0"/>
          <c:showBubbleSize val="0"/>
        </c:dLbls>
        <c:gapWidth val="219"/>
        <c:overlap val="100"/>
        <c:axId val="277612944"/>
        <c:axId val="277614720"/>
      </c:barChart>
      <c:catAx>
        <c:axId val="27761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InterFace" charset="0"/>
                <a:ea typeface="InterFace" charset="0"/>
                <a:cs typeface="InterFace" charset="0"/>
              </a:defRPr>
            </a:pPr>
            <a:endParaRPr lang="en-US"/>
          </a:p>
        </c:txPr>
        <c:crossAx val="277614720"/>
        <c:crosses val="autoZero"/>
        <c:auto val="1"/>
        <c:lblAlgn val="ctr"/>
        <c:lblOffset val="100"/>
        <c:noMultiLvlLbl val="0"/>
      </c:catAx>
      <c:valAx>
        <c:axId val="27761472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InterFace" charset="0"/>
                <a:ea typeface="InterFace" charset="0"/>
                <a:cs typeface="InterFace" charset="0"/>
              </a:defRPr>
            </a:pPr>
            <a:endParaRPr lang="en-US"/>
          </a:p>
        </c:txPr>
        <c:crossAx val="277612944"/>
        <c:crosses val="autoZero"/>
        <c:crossBetween val="between"/>
        <c:majorUnit val="100.0"/>
      </c:valAx>
      <c:spPr>
        <a:noFill/>
        <a:ln>
          <a:noFill/>
        </a:ln>
        <a:effectLst/>
      </c:spPr>
    </c:plotArea>
    <c:plotVisOnly val="1"/>
    <c:dispBlanksAs val="gap"/>
    <c:showDLblsOverMax val="0"/>
  </c:chart>
  <c:spPr>
    <a:solidFill>
      <a:schemeClr val="tx1">
        <a:lumMod val="20000"/>
        <a:lumOff val="80000"/>
        <a:alpha val="20000"/>
      </a:schemeClr>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InterFace" charset="0"/>
                <a:ea typeface="InterFace" charset="0"/>
                <a:cs typeface="InterFace" charset="0"/>
              </a:defRPr>
            </a:pPr>
            <a:r>
              <a:rPr lang="en-US" dirty="0">
                <a:solidFill>
                  <a:schemeClr val="tx1"/>
                </a:solidFill>
                <a:latin typeface="InterFace" charset="0"/>
                <a:ea typeface="InterFace" charset="0"/>
                <a:cs typeface="InterFace" charset="0"/>
              </a:rPr>
              <a:t>Advair</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InterFace" charset="0"/>
              <a:ea typeface="InterFace" charset="0"/>
              <a:cs typeface="InterFace" charset="0"/>
            </a:defRPr>
          </a:pPr>
          <a:endParaRPr lang="en-US"/>
        </a:p>
      </c:txPr>
    </c:title>
    <c:autoTitleDeleted val="0"/>
    <c:plotArea>
      <c:layout/>
      <c:barChart>
        <c:barDir val="col"/>
        <c:grouping val="stacked"/>
        <c:varyColors val="0"/>
        <c:ser>
          <c:idx val="0"/>
          <c:order val="0"/>
          <c:tx>
            <c:strRef>
              <c:f>Sheet1!$B$1</c:f>
              <c:strCache>
                <c:ptCount val="1"/>
                <c:pt idx="0">
                  <c:v>Column1</c:v>
                </c:pt>
              </c:strCache>
            </c:strRef>
          </c:tx>
          <c:spPr>
            <a:solidFill>
              <a:schemeClr val="accent3"/>
            </a:solidFill>
            <a:ln>
              <a:noFill/>
            </a:ln>
            <a:effectLst/>
          </c:spPr>
          <c:invertIfNegative val="0"/>
          <c:cat>
            <c:strRef>
              <c:f>Sheet1!$A$2:$A$8</c:f>
              <c:strCache>
                <c:ptCount val="7"/>
                <c:pt idx="0">
                  <c:v>NOR</c:v>
                </c:pt>
                <c:pt idx="1">
                  <c:v>AUS</c:v>
                </c:pt>
                <c:pt idx="2">
                  <c:v>FRA</c:v>
                </c:pt>
                <c:pt idx="3">
                  <c:v>GER</c:v>
                </c:pt>
                <c:pt idx="4">
                  <c:v>UK</c:v>
                </c:pt>
                <c:pt idx="5">
                  <c:v>CAN</c:v>
                </c:pt>
                <c:pt idx="6">
                  <c:v>US</c:v>
                </c:pt>
              </c:strCache>
            </c:strRef>
          </c:cat>
          <c:val>
            <c:numRef>
              <c:f>Sheet1!$B$2:$B$8</c:f>
              <c:numCache>
                <c:formatCode>General</c:formatCode>
                <c:ptCount val="7"/>
                <c:pt idx="0">
                  <c:v>24.48</c:v>
                </c:pt>
                <c:pt idx="1">
                  <c:v>29.28</c:v>
                </c:pt>
                <c:pt idx="2">
                  <c:v>34.52</c:v>
                </c:pt>
                <c:pt idx="3">
                  <c:v>37.71</c:v>
                </c:pt>
                <c:pt idx="4">
                  <c:v>46.99</c:v>
                </c:pt>
                <c:pt idx="5">
                  <c:v>74.12</c:v>
                </c:pt>
                <c:pt idx="6">
                  <c:v>154.8</c:v>
                </c:pt>
              </c:numCache>
            </c:numRef>
          </c:val>
          <c:extLst xmlns:c16r2="http://schemas.microsoft.com/office/drawing/2015/06/chart">
            <c:ext xmlns:c16="http://schemas.microsoft.com/office/drawing/2014/chart" uri="{C3380CC4-5D6E-409C-BE32-E72D297353CC}">
              <c16:uniqueId val="{00000000-235A-4FB9-AAC7-6201315EA39C}"/>
            </c:ext>
          </c:extLst>
        </c:ser>
        <c:ser>
          <c:idx val="1"/>
          <c:order val="1"/>
          <c:tx>
            <c:strRef>
              <c:f>Sheet1!$C$1</c:f>
              <c:strCache>
                <c:ptCount val="1"/>
                <c:pt idx="0">
                  <c:v>Column2</c:v>
                </c:pt>
              </c:strCache>
            </c:strRef>
          </c:tx>
          <c:spPr>
            <a:solidFill>
              <a:schemeClr val="accent2"/>
            </a:solidFill>
            <a:ln>
              <a:noFill/>
            </a:ln>
            <a:effectLst/>
          </c:spPr>
          <c:invertIfNegative val="0"/>
          <c:cat>
            <c:strRef>
              <c:f>Sheet1!$A$2:$A$8</c:f>
              <c:strCache>
                <c:ptCount val="7"/>
                <c:pt idx="0">
                  <c:v>NOR</c:v>
                </c:pt>
                <c:pt idx="1">
                  <c:v>AUS</c:v>
                </c:pt>
                <c:pt idx="2">
                  <c:v>FRA</c:v>
                </c:pt>
                <c:pt idx="3">
                  <c:v>GER</c:v>
                </c:pt>
                <c:pt idx="4">
                  <c:v>UK</c:v>
                </c:pt>
                <c:pt idx="5">
                  <c:v>CAN</c:v>
                </c:pt>
                <c:pt idx="6">
                  <c:v>US</c:v>
                </c:pt>
              </c:strCache>
            </c:strRef>
          </c:cat>
          <c:val>
            <c:numRef>
              <c:f>Sheet1!$C$2:$C$8</c:f>
              <c:numCache>
                <c:formatCode>General</c:formatCode>
                <c:ptCount val="7"/>
                <c:pt idx="6">
                  <c:v>154.8</c:v>
                </c:pt>
              </c:numCache>
            </c:numRef>
          </c:val>
          <c:extLst xmlns:c16r2="http://schemas.microsoft.com/office/drawing/2015/06/chart">
            <c:ext xmlns:c16="http://schemas.microsoft.com/office/drawing/2014/chart" uri="{C3380CC4-5D6E-409C-BE32-E72D297353CC}">
              <c16:uniqueId val="{00000001-235A-4FB9-AAC7-6201315EA39C}"/>
            </c:ext>
          </c:extLst>
        </c:ser>
        <c:dLbls>
          <c:showLegendKey val="0"/>
          <c:showVal val="0"/>
          <c:showCatName val="0"/>
          <c:showSerName val="0"/>
          <c:showPercent val="0"/>
          <c:showBubbleSize val="0"/>
        </c:dLbls>
        <c:gapWidth val="219"/>
        <c:overlap val="100"/>
        <c:axId val="277572160"/>
        <c:axId val="277573936"/>
      </c:barChart>
      <c:catAx>
        <c:axId val="277572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InterFace" charset="0"/>
                <a:ea typeface="InterFace" charset="0"/>
                <a:cs typeface="InterFace" charset="0"/>
              </a:defRPr>
            </a:pPr>
            <a:endParaRPr lang="en-US"/>
          </a:p>
        </c:txPr>
        <c:crossAx val="277573936"/>
        <c:crosses val="autoZero"/>
        <c:auto val="1"/>
        <c:lblAlgn val="ctr"/>
        <c:lblOffset val="100"/>
        <c:noMultiLvlLbl val="0"/>
      </c:catAx>
      <c:valAx>
        <c:axId val="2775739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InterFace" charset="0"/>
                <a:ea typeface="InterFace" charset="0"/>
                <a:cs typeface="InterFace" charset="0"/>
              </a:defRPr>
            </a:pPr>
            <a:endParaRPr lang="en-US"/>
          </a:p>
        </c:txPr>
        <c:crossAx val="277572160"/>
        <c:crosses val="autoZero"/>
        <c:crossBetween val="between"/>
        <c:majorUnit val="100.0"/>
      </c:valAx>
      <c:spPr>
        <a:noFill/>
        <a:ln>
          <a:noFill/>
        </a:ln>
        <a:effectLst/>
      </c:spPr>
    </c:plotArea>
    <c:plotVisOnly val="1"/>
    <c:dispBlanksAs val="gap"/>
    <c:showDLblsOverMax val="0"/>
  </c:chart>
  <c:spPr>
    <a:solidFill>
      <a:schemeClr val="tx1">
        <a:lumMod val="20000"/>
        <a:lumOff val="80000"/>
        <a:alpha val="20000"/>
      </a:schemeClr>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r>
              <a:rPr lang="en-US" sz="1800" dirty="0">
                <a:solidFill>
                  <a:schemeClr val="tx1"/>
                </a:solidFill>
                <a:latin typeface="InterFace" charset="0"/>
                <a:ea typeface="InterFace" charset="0"/>
                <a:cs typeface="InterFace" charset="0"/>
              </a:rPr>
              <a:t>Januvia</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endParaRPr lang="en-US"/>
        </a:p>
      </c:txPr>
    </c:title>
    <c:autoTitleDeleted val="0"/>
    <c:plotArea>
      <c:layout>
        <c:manualLayout>
          <c:layoutTarget val="inner"/>
          <c:xMode val="edge"/>
          <c:yMode val="edge"/>
          <c:x val="0.172330923386904"/>
          <c:y val="0.269097710043264"/>
          <c:w val="0.76819194936915"/>
          <c:h val="0.571779450761263"/>
        </c:manualLayout>
      </c:layout>
      <c:barChart>
        <c:barDir val="col"/>
        <c:grouping val="stacked"/>
        <c:varyColors val="0"/>
        <c:ser>
          <c:idx val="0"/>
          <c:order val="0"/>
          <c:tx>
            <c:strRef>
              <c:f>Sheet1!$B$1</c:f>
              <c:strCache>
                <c:ptCount val="1"/>
                <c:pt idx="0">
                  <c:v>Column1</c:v>
                </c:pt>
              </c:strCache>
            </c:strRef>
          </c:tx>
          <c:spPr>
            <a:solidFill>
              <a:schemeClr val="accent3"/>
            </a:solidFill>
            <a:ln>
              <a:noFill/>
            </a:ln>
            <a:effectLst/>
          </c:spPr>
          <c:invertIfNegative val="0"/>
          <c:cat>
            <c:strRef>
              <c:f>Sheet1!$A$2:$A$8</c:f>
              <c:strCache>
                <c:ptCount val="7"/>
                <c:pt idx="0">
                  <c:v>AUS</c:v>
                </c:pt>
                <c:pt idx="1">
                  <c:v>NOR</c:v>
                </c:pt>
                <c:pt idx="2">
                  <c:v>FRA</c:v>
                </c:pt>
                <c:pt idx="3">
                  <c:v>GER</c:v>
                </c:pt>
                <c:pt idx="4">
                  <c:v>UK</c:v>
                </c:pt>
                <c:pt idx="5">
                  <c:v>CAN</c:v>
                </c:pt>
                <c:pt idx="6">
                  <c:v>US</c:v>
                </c:pt>
              </c:strCache>
            </c:strRef>
          </c:cat>
          <c:val>
            <c:numRef>
              <c:f>Sheet1!$B$2:$B$8</c:f>
              <c:numCache>
                <c:formatCode>General</c:formatCode>
                <c:ptCount val="7"/>
                <c:pt idx="0">
                  <c:v>33.6</c:v>
                </c:pt>
                <c:pt idx="1">
                  <c:v>34.2</c:v>
                </c:pt>
                <c:pt idx="2">
                  <c:v>35.4</c:v>
                </c:pt>
                <c:pt idx="3">
                  <c:v>39.0</c:v>
                </c:pt>
                <c:pt idx="4">
                  <c:v>48.0</c:v>
                </c:pt>
                <c:pt idx="5">
                  <c:v>68.1</c:v>
                </c:pt>
                <c:pt idx="6">
                  <c:v>168.61</c:v>
                </c:pt>
              </c:numCache>
            </c:numRef>
          </c:val>
          <c:extLst xmlns:c16r2="http://schemas.microsoft.com/office/drawing/2015/06/chart">
            <c:ext xmlns:c16="http://schemas.microsoft.com/office/drawing/2014/chart" uri="{C3380CC4-5D6E-409C-BE32-E72D297353CC}">
              <c16:uniqueId val="{00000000-58C0-4537-B657-F213E3086EFE}"/>
            </c:ext>
          </c:extLst>
        </c:ser>
        <c:ser>
          <c:idx val="1"/>
          <c:order val="1"/>
          <c:tx>
            <c:strRef>
              <c:f>Sheet1!$C$1</c:f>
              <c:strCache>
                <c:ptCount val="1"/>
                <c:pt idx="0">
                  <c:v>Column2</c:v>
                </c:pt>
              </c:strCache>
            </c:strRef>
          </c:tx>
          <c:spPr>
            <a:solidFill>
              <a:schemeClr val="accent2"/>
            </a:solidFill>
            <a:ln>
              <a:noFill/>
            </a:ln>
            <a:effectLst/>
          </c:spPr>
          <c:invertIfNegative val="0"/>
          <c:cat>
            <c:strRef>
              <c:f>Sheet1!$A$2:$A$8</c:f>
              <c:strCache>
                <c:ptCount val="7"/>
                <c:pt idx="0">
                  <c:v>AUS</c:v>
                </c:pt>
                <c:pt idx="1">
                  <c:v>NOR</c:v>
                </c:pt>
                <c:pt idx="2">
                  <c:v>FRA</c:v>
                </c:pt>
                <c:pt idx="3">
                  <c:v>GER</c:v>
                </c:pt>
                <c:pt idx="4">
                  <c:v>UK</c:v>
                </c:pt>
                <c:pt idx="5">
                  <c:v>CAN</c:v>
                </c:pt>
                <c:pt idx="6">
                  <c:v>US</c:v>
                </c:pt>
              </c:strCache>
            </c:strRef>
          </c:cat>
          <c:val>
            <c:numRef>
              <c:f>Sheet1!$C$2:$C$8</c:f>
              <c:numCache>
                <c:formatCode>General</c:formatCode>
                <c:ptCount val="7"/>
                <c:pt idx="6">
                  <c:v>161.99</c:v>
                </c:pt>
              </c:numCache>
            </c:numRef>
          </c:val>
          <c:extLst xmlns:c16r2="http://schemas.microsoft.com/office/drawing/2015/06/chart">
            <c:ext xmlns:c16="http://schemas.microsoft.com/office/drawing/2014/chart" uri="{C3380CC4-5D6E-409C-BE32-E72D297353CC}">
              <c16:uniqueId val="{00000001-58C0-4537-B657-F213E3086EFE}"/>
            </c:ext>
          </c:extLst>
        </c:ser>
        <c:dLbls>
          <c:showLegendKey val="0"/>
          <c:showVal val="0"/>
          <c:showCatName val="0"/>
          <c:showSerName val="0"/>
          <c:showPercent val="0"/>
          <c:showBubbleSize val="0"/>
        </c:dLbls>
        <c:gapWidth val="219"/>
        <c:overlap val="100"/>
        <c:axId val="277549792"/>
        <c:axId val="277537776"/>
      </c:barChart>
      <c:catAx>
        <c:axId val="277549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InterFace" charset="0"/>
                <a:ea typeface="InterFace" charset="0"/>
                <a:cs typeface="InterFace" charset="0"/>
              </a:defRPr>
            </a:pPr>
            <a:endParaRPr lang="en-US"/>
          </a:p>
        </c:txPr>
        <c:crossAx val="277537776"/>
        <c:crosses val="autoZero"/>
        <c:auto val="1"/>
        <c:lblAlgn val="ctr"/>
        <c:lblOffset val="100"/>
        <c:noMultiLvlLbl val="0"/>
      </c:catAx>
      <c:valAx>
        <c:axId val="27753777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InterFace" charset="0"/>
                <a:ea typeface="InterFace" charset="0"/>
                <a:cs typeface="InterFace" charset="0"/>
              </a:defRPr>
            </a:pPr>
            <a:endParaRPr lang="en-US"/>
          </a:p>
        </c:txPr>
        <c:crossAx val="277549792"/>
        <c:crosses val="autoZero"/>
        <c:crossBetween val="between"/>
        <c:majorUnit val="100.0"/>
      </c:valAx>
      <c:spPr>
        <a:noFill/>
        <a:ln>
          <a:noFill/>
        </a:ln>
        <a:effectLst/>
      </c:spPr>
    </c:plotArea>
    <c:plotVisOnly val="1"/>
    <c:dispBlanksAs val="gap"/>
    <c:showDLblsOverMax val="0"/>
  </c:chart>
  <c:spPr>
    <a:solidFill>
      <a:schemeClr val="tx1">
        <a:lumMod val="20000"/>
        <a:lumOff val="80000"/>
        <a:alpha val="20000"/>
      </a:schemeClr>
    </a:soli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r>
              <a:rPr lang="en-US" sz="1800" dirty="0">
                <a:solidFill>
                  <a:schemeClr val="tx1"/>
                </a:solidFill>
                <a:latin typeface="InterFace" charset="0"/>
                <a:ea typeface="InterFace" charset="0"/>
                <a:cs typeface="InterFace" charset="0"/>
              </a:rPr>
              <a:t>Humira</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InterFace" charset="0"/>
              <a:ea typeface="InterFace" charset="0"/>
              <a:cs typeface="InterFace" charset="0"/>
            </a:defRPr>
          </a:pPr>
          <a:endParaRPr lang="en-US"/>
        </a:p>
      </c:txPr>
    </c:title>
    <c:autoTitleDeleted val="0"/>
    <c:plotArea>
      <c:layout>
        <c:manualLayout>
          <c:layoutTarget val="inner"/>
          <c:xMode val="edge"/>
          <c:yMode val="edge"/>
          <c:x val="0.203442036099122"/>
          <c:y val="0.269097710043264"/>
          <c:w val="0.76453181846183"/>
          <c:h val="0.561187867268165"/>
        </c:manualLayout>
      </c:layout>
      <c:barChart>
        <c:barDir val="col"/>
        <c:grouping val="stacked"/>
        <c:varyColors val="0"/>
        <c:ser>
          <c:idx val="0"/>
          <c:order val="0"/>
          <c:tx>
            <c:strRef>
              <c:f>Sheet1!$B$1</c:f>
              <c:strCache>
                <c:ptCount val="1"/>
                <c:pt idx="0">
                  <c:v>Column1</c:v>
                </c:pt>
              </c:strCache>
            </c:strRef>
          </c:tx>
          <c:spPr>
            <a:solidFill>
              <a:schemeClr val="accent3"/>
            </a:solidFill>
            <a:ln>
              <a:noFill/>
            </a:ln>
            <a:effectLst/>
          </c:spPr>
          <c:invertIfNegative val="0"/>
          <c:cat>
            <c:strRef>
              <c:f>Sheet1!$A$2:$A$8</c:f>
              <c:strCache>
                <c:ptCount val="7"/>
                <c:pt idx="0">
                  <c:v>NOR</c:v>
                </c:pt>
                <c:pt idx="1">
                  <c:v>FRA</c:v>
                </c:pt>
                <c:pt idx="2">
                  <c:v>UK</c:v>
                </c:pt>
                <c:pt idx="3">
                  <c:v>CAN</c:v>
                </c:pt>
                <c:pt idx="4">
                  <c:v>AUS</c:v>
                </c:pt>
                <c:pt idx="5">
                  <c:v>GER</c:v>
                </c:pt>
                <c:pt idx="6">
                  <c:v>US</c:v>
                </c:pt>
              </c:strCache>
            </c:strRef>
          </c:cat>
          <c:val>
            <c:numRef>
              <c:f>Sheet1!$B$2:$B$8</c:f>
              <c:numCache>
                <c:formatCode>General</c:formatCode>
                <c:ptCount val="7"/>
                <c:pt idx="0">
                  <c:v>918.41</c:v>
                </c:pt>
                <c:pt idx="1">
                  <c:v>981.79</c:v>
                </c:pt>
                <c:pt idx="2">
                  <c:v>1157.53</c:v>
                </c:pt>
                <c:pt idx="3">
                  <c:v>1164.32</c:v>
                </c:pt>
                <c:pt idx="4">
                  <c:v>1242.75</c:v>
                </c:pt>
                <c:pt idx="5">
                  <c:v>1749.26</c:v>
                </c:pt>
                <c:pt idx="6">
                  <c:v>2504.5</c:v>
                </c:pt>
              </c:numCache>
            </c:numRef>
          </c:val>
          <c:extLst xmlns:c16r2="http://schemas.microsoft.com/office/drawing/2015/06/chart">
            <c:ext xmlns:c16="http://schemas.microsoft.com/office/drawing/2014/chart" uri="{C3380CC4-5D6E-409C-BE32-E72D297353CC}">
              <c16:uniqueId val="{00000000-7080-4290-B6DB-55F787FC2B2E}"/>
            </c:ext>
          </c:extLst>
        </c:ser>
        <c:ser>
          <c:idx val="1"/>
          <c:order val="1"/>
          <c:tx>
            <c:strRef>
              <c:f>Sheet1!$C$1</c:f>
              <c:strCache>
                <c:ptCount val="1"/>
                <c:pt idx="0">
                  <c:v>Column2</c:v>
                </c:pt>
              </c:strCache>
            </c:strRef>
          </c:tx>
          <c:spPr>
            <a:solidFill>
              <a:schemeClr val="accent2"/>
            </a:solidFill>
            <a:ln>
              <a:noFill/>
            </a:ln>
            <a:effectLst/>
          </c:spPr>
          <c:invertIfNegative val="0"/>
          <c:cat>
            <c:strRef>
              <c:f>Sheet1!$A$2:$A$8</c:f>
              <c:strCache>
                <c:ptCount val="7"/>
                <c:pt idx="0">
                  <c:v>NOR</c:v>
                </c:pt>
                <c:pt idx="1">
                  <c:v>FRA</c:v>
                </c:pt>
                <c:pt idx="2">
                  <c:v>UK</c:v>
                </c:pt>
                <c:pt idx="3">
                  <c:v>CAN</c:v>
                </c:pt>
                <c:pt idx="4">
                  <c:v>AUS</c:v>
                </c:pt>
                <c:pt idx="5">
                  <c:v>GER</c:v>
                </c:pt>
                <c:pt idx="6">
                  <c:v>US</c:v>
                </c:pt>
              </c:strCache>
            </c:strRef>
          </c:cat>
          <c:val>
            <c:numRef>
              <c:f>Sheet1!$C$2:$C$8</c:f>
              <c:numCache>
                <c:formatCode>General</c:formatCode>
                <c:ptCount val="7"/>
                <c:pt idx="6">
                  <c:v>926.3199999999994</c:v>
                </c:pt>
              </c:numCache>
            </c:numRef>
          </c:val>
          <c:extLst xmlns:c16r2="http://schemas.microsoft.com/office/drawing/2015/06/chart">
            <c:ext xmlns:c16="http://schemas.microsoft.com/office/drawing/2014/chart" uri="{C3380CC4-5D6E-409C-BE32-E72D297353CC}">
              <c16:uniqueId val="{00000001-7080-4290-B6DB-55F787FC2B2E}"/>
            </c:ext>
          </c:extLst>
        </c:ser>
        <c:dLbls>
          <c:showLegendKey val="0"/>
          <c:showVal val="0"/>
          <c:showCatName val="0"/>
          <c:showSerName val="0"/>
          <c:showPercent val="0"/>
          <c:showBubbleSize val="0"/>
        </c:dLbls>
        <c:gapWidth val="219"/>
        <c:overlap val="100"/>
        <c:axId val="277505728"/>
        <c:axId val="277507504"/>
      </c:barChart>
      <c:catAx>
        <c:axId val="277505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crossAx val="277507504"/>
        <c:crosses val="autoZero"/>
        <c:auto val="1"/>
        <c:lblAlgn val="ctr"/>
        <c:lblOffset val="100"/>
        <c:noMultiLvlLbl val="0"/>
      </c:catAx>
      <c:valAx>
        <c:axId val="27750750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InterFace" charset="0"/>
                <a:ea typeface="InterFace" charset="0"/>
                <a:cs typeface="InterFace" charset="0"/>
              </a:defRPr>
            </a:pPr>
            <a:endParaRPr lang="en-US"/>
          </a:p>
        </c:txPr>
        <c:crossAx val="277505728"/>
        <c:crosses val="autoZero"/>
        <c:crossBetween val="between"/>
        <c:majorUnit val="1000.0"/>
      </c:valAx>
      <c:spPr>
        <a:noFill/>
        <a:ln>
          <a:noFill/>
        </a:ln>
        <a:effectLst/>
      </c:spPr>
    </c:plotArea>
    <c:plotVisOnly val="1"/>
    <c:dispBlanksAs val="gap"/>
    <c:showDLblsOverMax val="0"/>
  </c:chart>
  <c:spPr>
    <a:solidFill>
      <a:schemeClr val="tx1">
        <a:lumMod val="20000"/>
        <a:lumOff val="80000"/>
        <a:alpha val="2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0.3893</cdr:x>
      <cdr:y>0.01372</cdr:y>
    </cdr:from>
    <cdr:to>
      <cdr:x>0.61536</cdr:x>
      <cdr:y>0.07423</cdr:y>
    </cdr:to>
    <cdr:sp macro="" textlink="">
      <cdr:nvSpPr>
        <cdr:cNvPr id="2" name="TextBox 1"/>
        <cdr:cNvSpPr txBox="1"/>
      </cdr:nvSpPr>
      <cdr:spPr>
        <a:xfrm xmlns:a="http://schemas.openxmlformats.org/drawingml/2006/main">
          <a:off x="3501123" y="60048"/>
          <a:ext cx="2032987" cy="264809"/>
        </a:xfrm>
        <a:prstGeom xmlns:a="http://schemas.openxmlformats.org/drawingml/2006/main" prst="rect">
          <a:avLst/>
        </a:prstGeom>
        <a:ln xmlns:a="http://schemas.openxmlformats.org/drawingml/2006/main">
          <a:noFill/>
        </a:ln>
      </cdr:spPr>
      <cdr:txBody>
        <a:bodyPr xmlns:a="http://schemas.openxmlformats.org/drawingml/2006/main" vertOverflow="clip" wrap="none" rtlCol="0"/>
        <a:lstStyle xmlns:a="http://schemas.openxmlformats.org/drawingml/2006/main"/>
        <a:p xmlns:a="http://schemas.openxmlformats.org/drawingml/2006/main">
          <a:pPr algn="ctr"/>
          <a:r>
            <a:rPr lang="en-US" sz="1400" dirty="0">
              <a:solidFill>
                <a:srgbClr val="4C515A"/>
              </a:solidFill>
              <a:latin typeface="InterFace" charset="0"/>
              <a:ea typeface="InterFace" charset="0"/>
              <a:cs typeface="InterFace" charset="0"/>
            </a:rPr>
            <a:t>Number of chronic diseases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961" tIns="45981" rIns="91961" bIns="45981" rtlCol="0"/>
          <a:lstStyle>
            <a:lvl1pPr algn="l">
              <a:defRPr sz="1200"/>
            </a:lvl1pPr>
          </a:lstStyle>
          <a:p>
            <a:endParaRPr lang="en-US" dirty="0"/>
          </a:p>
        </p:txBody>
      </p:sp>
      <p:sp>
        <p:nvSpPr>
          <p:cNvPr id="4" name="Footer Placeholder 3"/>
          <p:cNvSpPr>
            <a:spLocks noGrp="1"/>
          </p:cNvSpPr>
          <p:nvPr>
            <p:ph type="ftr" sz="quarter" idx="2"/>
          </p:nvPr>
        </p:nvSpPr>
        <p:spPr>
          <a:xfrm>
            <a:off x="0" y="8829969"/>
            <a:ext cx="3037840" cy="466434"/>
          </a:xfrm>
          <a:prstGeom prst="rect">
            <a:avLst/>
          </a:prstGeom>
        </p:spPr>
        <p:txBody>
          <a:bodyPr vert="horz" lIns="91961" tIns="45981" rIns="91961" bIns="459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9"/>
            <a:ext cx="3037840" cy="466434"/>
          </a:xfrm>
          <a:prstGeom prst="rect">
            <a:avLst/>
          </a:prstGeom>
        </p:spPr>
        <p:txBody>
          <a:bodyPr vert="horz" lIns="91961" tIns="45981" rIns="91961" bIns="45981" rtlCol="0" anchor="b"/>
          <a:lstStyle>
            <a:lvl1pPr algn="r">
              <a:defRPr sz="1200"/>
            </a:lvl1pPr>
          </a:lstStyle>
          <a:p>
            <a:fld id="{092E6626-612B-455B-9FD1-DD7A1306BEA5}" type="slidenum">
              <a:rPr lang="en-US" smtClean="0"/>
              <a:t>‹#›</a:t>
            </a:fld>
            <a:endParaRPr lang="en-US" dirty="0"/>
          </a:p>
        </p:txBody>
      </p:sp>
      <p:sp>
        <p:nvSpPr>
          <p:cNvPr id="6" name="Date Placeholder 5"/>
          <p:cNvSpPr>
            <a:spLocks noGrp="1"/>
          </p:cNvSpPr>
          <p:nvPr>
            <p:ph type="dt" sz="quarter" idx="1"/>
          </p:nvPr>
        </p:nvSpPr>
        <p:spPr>
          <a:xfrm>
            <a:off x="3970939" y="0"/>
            <a:ext cx="3037840" cy="466435"/>
          </a:xfrm>
          <a:prstGeom prst="rect">
            <a:avLst/>
          </a:prstGeom>
        </p:spPr>
        <p:txBody>
          <a:bodyPr vert="horz" lIns="91961" tIns="45981" rIns="91961" bIns="45981" rtlCol="0"/>
          <a:lstStyle>
            <a:lvl1pPr algn="r">
              <a:defRPr sz="1200"/>
            </a:lvl1pPr>
          </a:lstStyle>
          <a:p>
            <a:fld id="{236AF209-B9D8-5A44-A745-F19C0FB259FD}" type="datetimeFigureOut">
              <a:rPr lang="en-US" smtClean="0"/>
              <a:t>10/5/17</a:t>
            </a:fld>
            <a:endParaRPr lang="en-US" dirty="0"/>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961" tIns="45981" rIns="91961" bIns="459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1961" tIns="45981" rIns="91961" bIns="45981" rtlCol="0"/>
          <a:lstStyle>
            <a:lvl1pPr algn="r">
              <a:defRPr sz="1200"/>
            </a:lvl1pPr>
          </a:lstStyle>
          <a:p>
            <a:fld id="{03A1D146-B4E0-1741-B9EE-9789392EFCC4}" type="datetimeFigureOut">
              <a:rPr lang="en-US" smtClean="0"/>
              <a:t>10/5/17</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961" tIns="45981" rIns="91961" bIns="459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961" tIns="45981" rIns="91961" bIns="459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1961" tIns="45981" rIns="91961" bIns="459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1961" tIns="45981" rIns="91961" bIns="45981" rtlCol="0" anchor="b"/>
          <a:lstStyle>
            <a:lvl1pPr algn="r">
              <a:defRPr sz="1200"/>
            </a:lvl1pPr>
          </a:lstStyle>
          <a:p>
            <a:fld id="{97863621-2E60-B848-8968-B0341E26A312}" type="slidenum">
              <a:rPr lang="en-US" smtClean="0"/>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 Placeholder 6"/>
          <p:cNvSpPr>
            <a:spLocks noGrp="1"/>
          </p:cNvSpPr>
          <p:nvPr>
            <p:ph type="body" sz="quarter" idx="13"/>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0"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dirty="0"/>
              <a:t>Click icon to add picture</a:t>
            </a:r>
          </a:p>
        </p:txBody>
      </p:sp>
      <p:sp>
        <p:nvSpPr>
          <p:cNvPr id="11" name="Text Placeholder 6"/>
          <p:cNvSpPr>
            <a:spLocks noGrp="1"/>
          </p:cNvSpPr>
          <p:nvPr>
            <p:ph type="body" sz="quarter" idx="20"/>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WMF Section 1 - Blue">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4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7"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302488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MWF Text White+Blue">
    <p:bg>
      <p:bgRef idx="1001">
        <a:schemeClr val="bg1"/>
      </p:bgRef>
    </p:bg>
    <p:spTree>
      <p:nvGrpSpPr>
        <p:cNvPr id="1" name=""/>
        <p:cNvGrpSpPr/>
        <p:nvPr/>
      </p:nvGrpSpPr>
      <p:grpSpPr>
        <a:xfrm>
          <a:off x="0" y="0"/>
          <a:ext cx="0" cy="0"/>
          <a:chOff x="0" y="0"/>
          <a:chExt cx="0" cy="0"/>
        </a:xfrm>
      </p:grpSpPr>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3"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0" name="TextBox 9"/>
          <p:cNvSpPr txBox="1"/>
          <p:nvPr userDrawn="1"/>
        </p:nvSpPr>
        <p:spPr>
          <a:xfrm>
            <a:off x="1655677" y="6404924"/>
            <a:ext cx="5854256" cy="372448"/>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latin typeface="InterFace" charset="0"/>
                <a:ea typeface="InterFace" charset="0"/>
                <a:cs typeface="InterFace" charset="0"/>
              </a:rPr>
              <a:t>Source: D.</a:t>
            </a:r>
            <a:r>
              <a:rPr lang="en-US" sz="900" baseline="0" dirty="0" smtClean="0">
                <a:latin typeface="InterFace" charset="0"/>
                <a:ea typeface="InterFace" charset="0"/>
                <a:cs typeface="InterFace" charset="0"/>
              </a:rPr>
              <a:t> O. </a:t>
            </a:r>
            <a:r>
              <a:rPr lang="en-US" sz="900" baseline="0" dirty="0" err="1" smtClean="0">
                <a:latin typeface="InterFace" charset="0"/>
                <a:ea typeface="InterFace" charset="0"/>
                <a:cs typeface="InterFace" charset="0"/>
              </a:rPr>
              <a:t>Sarnak</a:t>
            </a:r>
            <a:r>
              <a:rPr lang="en-US" sz="900" baseline="0" dirty="0" smtClean="0">
                <a:latin typeface="InterFace" charset="0"/>
                <a:ea typeface="InterFace" charset="0"/>
                <a:cs typeface="InterFace" charset="0"/>
              </a:rPr>
              <a:t>, D. Squires, and G. </a:t>
            </a:r>
            <a:r>
              <a:rPr lang="en-US" sz="900" baseline="0" dirty="0" err="1" smtClean="0">
                <a:latin typeface="InterFace" charset="0"/>
                <a:ea typeface="InterFace" charset="0"/>
                <a:cs typeface="InterFace" charset="0"/>
              </a:rPr>
              <a:t>Kuzmak</a:t>
            </a:r>
            <a:r>
              <a:rPr lang="en-US" sz="900" baseline="0" dirty="0" smtClean="0">
                <a:latin typeface="InterFace" charset="0"/>
                <a:ea typeface="InterFace" charset="0"/>
                <a:cs typeface="InterFace" charset="0"/>
              </a:rPr>
              <a:t>, </a:t>
            </a:r>
            <a:r>
              <a:rPr lang="en-US" sz="900" i="1" dirty="0" smtClean="0">
                <a:latin typeface="InterFace" charset="0"/>
                <a:ea typeface="InterFace" charset="0"/>
                <a:cs typeface="InterFace" charset="0"/>
              </a:rPr>
              <a:t>Paying for Prescription Drugs Around the World: Why Is the U.S. an Outlier?</a:t>
            </a:r>
            <a:r>
              <a:rPr lang="en-US" sz="900" dirty="0" smtClean="0">
                <a:latin typeface="InterFace" charset="0"/>
                <a:ea typeface="InterFace" charset="0"/>
                <a:cs typeface="InterFace" charset="0"/>
              </a:rPr>
              <a:t> The Commonwealth Fund, </a:t>
            </a:r>
            <a:r>
              <a:rPr lang="en-US" sz="900" dirty="0" smtClean="0">
                <a:latin typeface="InterFace" charset="0"/>
                <a:ea typeface="InterFace" charset="0"/>
                <a:cs typeface="InterFace" charset="0"/>
              </a:rPr>
              <a:t>October </a:t>
            </a:r>
            <a:r>
              <a:rPr lang="en-US" sz="900" dirty="0" smtClean="0">
                <a:latin typeface="InterFace" charset="0"/>
                <a:ea typeface="InterFace" charset="0"/>
                <a:cs typeface="InterFace" charset="0"/>
              </a:rPr>
              <a:t>2017.</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dirty="0"/>
              <a:t>Click icon to add picture</a:t>
            </a:r>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dirty="0"/>
              <a:t>Click icon to add chart</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Box 10"/>
          <p:cNvSpPr txBox="1"/>
          <p:nvPr userDrawn="1"/>
        </p:nvSpPr>
        <p:spPr>
          <a:xfrm>
            <a:off x="1655677" y="6404924"/>
            <a:ext cx="5854256" cy="372448"/>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latin typeface="InterFace" charset="0"/>
                <a:ea typeface="InterFace" charset="0"/>
                <a:cs typeface="InterFace" charset="0"/>
              </a:rPr>
              <a:t>Source: D.</a:t>
            </a:r>
            <a:r>
              <a:rPr lang="en-US" sz="900" baseline="0" dirty="0" smtClean="0">
                <a:latin typeface="InterFace" charset="0"/>
                <a:ea typeface="InterFace" charset="0"/>
                <a:cs typeface="InterFace" charset="0"/>
              </a:rPr>
              <a:t> O. </a:t>
            </a:r>
            <a:r>
              <a:rPr lang="en-US" sz="900" baseline="0" dirty="0" err="1" smtClean="0">
                <a:latin typeface="InterFace" charset="0"/>
                <a:ea typeface="InterFace" charset="0"/>
                <a:cs typeface="InterFace" charset="0"/>
              </a:rPr>
              <a:t>Sarnak</a:t>
            </a:r>
            <a:r>
              <a:rPr lang="en-US" sz="900" baseline="0" dirty="0" smtClean="0">
                <a:latin typeface="InterFace" charset="0"/>
                <a:ea typeface="InterFace" charset="0"/>
                <a:cs typeface="InterFace" charset="0"/>
              </a:rPr>
              <a:t>, D. Squires, and G. </a:t>
            </a:r>
            <a:r>
              <a:rPr lang="en-US" sz="900" baseline="0" dirty="0" err="1" smtClean="0">
                <a:latin typeface="InterFace" charset="0"/>
                <a:ea typeface="InterFace" charset="0"/>
                <a:cs typeface="InterFace" charset="0"/>
              </a:rPr>
              <a:t>Kuzmak</a:t>
            </a:r>
            <a:r>
              <a:rPr lang="en-US" sz="900" baseline="0" dirty="0" smtClean="0">
                <a:latin typeface="InterFace" charset="0"/>
                <a:ea typeface="InterFace" charset="0"/>
                <a:cs typeface="InterFace" charset="0"/>
              </a:rPr>
              <a:t>, </a:t>
            </a:r>
            <a:r>
              <a:rPr lang="en-US" sz="900" i="1" dirty="0" smtClean="0">
                <a:latin typeface="InterFace" charset="0"/>
                <a:ea typeface="InterFace" charset="0"/>
                <a:cs typeface="InterFace" charset="0"/>
              </a:rPr>
              <a:t>Paying for Prescription Drugs Around the World: Why Is the U.S. an Outlier?</a:t>
            </a:r>
            <a:r>
              <a:rPr lang="en-US" sz="900" dirty="0" smtClean="0">
                <a:latin typeface="InterFace" charset="0"/>
                <a:ea typeface="InterFace" charset="0"/>
                <a:cs typeface="InterFace" charset="0"/>
              </a:rPr>
              <a:t> The Commonwealth Fund, </a:t>
            </a:r>
            <a:r>
              <a:rPr lang="en-US" sz="900" dirty="0" smtClean="0">
                <a:latin typeface="InterFace" charset="0"/>
                <a:ea typeface="InterFace" charset="0"/>
                <a:cs typeface="InterFace" charset="0"/>
              </a:rPr>
              <a:t>October </a:t>
            </a:r>
            <a:r>
              <a:rPr lang="en-US" sz="900" dirty="0" smtClean="0">
                <a:latin typeface="InterFace" charset="0"/>
                <a:ea typeface="InterFace" charset="0"/>
                <a:cs typeface="InterFace" charset="0"/>
              </a:rPr>
              <a:t>2017.</a:t>
            </a: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14" name="Straight Connector 13"/>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9687676"/>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Box 10"/>
          <p:cNvSpPr txBox="1"/>
          <p:nvPr userDrawn="1"/>
        </p:nvSpPr>
        <p:spPr>
          <a:xfrm>
            <a:off x="1655677" y="6404924"/>
            <a:ext cx="5854256" cy="372448"/>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latin typeface="InterFace" charset="0"/>
                <a:ea typeface="InterFace" charset="0"/>
                <a:cs typeface="InterFace" charset="0"/>
              </a:rPr>
              <a:t>Source: D.</a:t>
            </a:r>
            <a:r>
              <a:rPr lang="en-US" sz="900" baseline="0" dirty="0" smtClean="0">
                <a:latin typeface="InterFace" charset="0"/>
                <a:ea typeface="InterFace" charset="0"/>
                <a:cs typeface="InterFace" charset="0"/>
              </a:rPr>
              <a:t> O. </a:t>
            </a:r>
            <a:r>
              <a:rPr lang="en-US" sz="900" baseline="0" dirty="0" err="1" smtClean="0">
                <a:latin typeface="InterFace" charset="0"/>
                <a:ea typeface="InterFace" charset="0"/>
                <a:cs typeface="InterFace" charset="0"/>
              </a:rPr>
              <a:t>Sarnak</a:t>
            </a:r>
            <a:r>
              <a:rPr lang="en-US" sz="900" baseline="0" dirty="0" smtClean="0">
                <a:latin typeface="InterFace" charset="0"/>
                <a:ea typeface="InterFace" charset="0"/>
                <a:cs typeface="InterFace" charset="0"/>
              </a:rPr>
              <a:t>, D. Squires, and G. </a:t>
            </a:r>
            <a:r>
              <a:rPr lang="en-US" sz="900" baseline="0" dirty="0" err="1" smtClean="0">
                <a:latin typeface="InterFace" charset="0"/>
                <a:ea typeface="InterFace" charset="0"/>
                <a:cs typeface="InterFace" charset="0"/>
              </a:rPr>
              <a:t>Kuzmak</a:t>
            </a:r>
            <a:r>
              <a:rPr lang="en-US" sz="900" baseline="0" dirty="0" smtClean="0">
                <a:latin typeface="InterFace" charset="0"/>
                <a:ea typeface="InterFace" charset="0"/>
                <a:cs typeface="InterFace" charset="0"/>
              </a:rPr>
              <a:t>, </a:t>
            </a:r>
            <a:r>
              <a:rPr lang="en-US" sz="900" i="1" dirty="0" smtClean="0">
                <a:latin typeface="InterFace" charset="0"/>
                <a:ea typeface="InterFace" charset="0"/>
                <a:cs typeface="InterFace" charset="0"/>
              </a:rPr>
              <a:t>Paying for Prescription Drugs Around the World: Why Is the U.S. an Outlier?</a:t>
            </a:r>
            <a:r>
              <a:rPr lang="en-US" sz="900" dirty="0" smtClean="0">
                <a:latin typeface="InterFace" charset="0"/>
                <a:ea typeface="InterFace" charset="0"/>
                <a:cs typeface="InterFace" charset="0"/>
              </a:rPr>
              <a:t> The Commonwealth Fund, </a:t>
            </a:r>
            <a:r>
              <a:rPr lang="en-US" sz="900" dirty="0" smtClean="0">
                <a:latin typeface="InterFace" charset="0"/>
                <a:ea typeface="InterFace" charset="0"/>
                <a:cs typeface="InterFace" charset="0"/>
              </a:rPr>
              <a:t>October </a:t>
            </a:r>
            <a:r>
              <a:rPr lang="en-US" sz="900" dirty="0" smtClean="0">
                <a:latin typeface="InterFace" charset="0"/>
                <a:ea typeface="InterFace" charset="0"/>
                <a:cs typeface="InterFace" charset="0"/>
              </a:rPr>
              <a:t>2017.</a:t>
            </a: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14" name="Straight Connector 13"/>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dirty="0"/>
              <a:t>Click icon to add picture</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dirty="0"/>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TextBox 12"/>
          <p:cNvSpPr txBox="1"/>
          <p:nvPr userDrawn="1"/>
        </p:nvSpPr>
        <p:spPr>
          <a:xfrm>
            <a:off x="1655677" y="6404924"/>
            <a:ext cx="5854256" cy="372448"/>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latin typeface="InterFace" charset="0"/>
                <a:ea typeface="InterFace" charset="0"/>
                <a:cs typeface="InterFace" charset="0"/>
              </a:rPr>
              <a:t>Source: D.</a:t>
            </a:r>
            <a:r>
              <a:rPr lang="en-US" sz="900" baseline="0" dirty="0" smtClean="0">
                <a:latin typeface="InterFace" charset="0"/>
                <a:ea typeface="InterFace" charset="0"/>
                <a:cs typeface="InterFace" charset="0"/>
              </a:rPr>
              <a:t> O. </a:t>
            </a:r>
            <a:r>
              <a:rPr lang="en-US" sz="900" baseline="0" dirty="0" err="1" smtClean="0">
                <a:latin typeface="InterFace" charset="0"/>
                <a:ea typeface="InterFace" charset="0"/>
                <a:cs typeface="InterFace" charset="0"/>
              </a:rPr>
              <a:t>Sarnak</a:t>
            </a:r>
            <a:r>
              <a:rPr lang="en-US" sz="900" baseline="0" dirty="0" smtClean="0">
                <a:latin typeface="InterFace" charset="0"/>
                <a:ea typeface="InterFace" charset="0"/>
                <a:cs typeface="InterFace" charset="0"/>
              </a:rPr>
              <a:t>, D. Squires, and G. </a:t>
            </a:r>
            <a:r>
              <a:rPr lang="en-US" sz="900" baseline="0" dirty="0" err="1" smtClean="0">
                <a:latin typeface="InterFace" charset="0"/>
                <a:ea typeface="InterFace" charset="0"/>
                <a:cs typeface="InterFace" charset="0"/>
              </a:rPr>
              <a:t>Kuzmak</a:t>
            </a:r>
            <a:r>
              <a:rPr lang="en-US" sz="900" baseline="0" dirty="0" smtClean="0">
                <a:latin typeface="InterFace" charset="0"/>
                <a:ea typeface="InterFace" charset="0"/>
                <a:cs typeface="InterFace" charset="0"/>
              </a:rPr>
              <a:t>, </a:t>
            </a:r>
            <a:r>
              <a:rPr lang="en-US" sz="900" i="1" dirty="0" smtClean="0">
                <a:latin typeface="InterFace" charset="0"/>
                <a:ea typeface="InterFace" charset="0"/>
                <a:cs typeface="InterFace" charset="0"/>
              </a:rPr>
              <a:t>Paying for Prescription Drugs Around the World: Why Is the U.S. an Outlier?</a:t>
            </a:r>
            <a:r>
              <a:rPr lang="en-US" sz="900" dirty="0" smtClean="0">
                <a:latin typeface="InterFace" charset="0"/>
                <a:ea typeface="InterFace" charset="0"/>
                <a:cs typeface="InterFace" charset="0"/>
              </a:rPr>
              <a:t> The Commonwealth Fund, August 2017.</a:t>
            </a:r>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8" name="Straight Connector 7"/>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618709387"/>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dirty="0"/>
              <a:t>Click icon to add picture</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dirty="0"/>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40000"/>
                    <a:lumOff val="60000"/>
                  </a:schemeClr>
                </a:solidFill>
                <a:latin typeface="+mn-lt"/>
              </a:rPr>
              <a:pPr algn="r"/>
              <a:t>‹#›</a:t>
            </a:fld>
            <a:endParaRPr lang="en-US" sz="900" dirty="0">
              <a:solidFill>
                <a:schemeClr val="accent2">
                  <a:lumMod val="40000"/>
                  <a:lumOff val="60000"/>
                </a:schemeClr>
              </a:solidFill>
              <a:latin typeface="+mn-lt"/>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46520" y="6356351"/>
            <a:ext cx="2183130" cy="365125"/>
          </a:xfrm>
          <a:prstGeom prst="rect">
            <a:avLst/>
          </a:prstGeom>
        </p:spPr>
        <p:txBody>
          <a:bodyPr/>
          <a:lstStyle/>
          <a:p>
            <a:fld id="{8AEDF5E6-032E-44E1-AAC2-54A7437ABF87}" type="datetimeFigureOut">
              <a:rPr lang="en-US" smtClean="0"/>
              <a:t>10/5/17</a:t>
            </a:fld>
            <a:endParaRPr lang="en-US" dirty="0"/>
          </a:p>
        </p:txBody>
      </p:sp>
      <p:sp>
        <p:nvSpPr>
          <p:cNvPr id="5" name="Footer Placeholder 4"/>
          <p:cNvSpPr>
            <a:spLocks noGrp="1"/>
          </p:cNvSpPr>
          <p:nvPr>
            <p:ph type="ftr" sz="quarter" idx="11"/>
          </p:nvPr>
        </p:nvSpPr>
        <p:spPr>
          <a:xfrm>
            <a:off x="514350" y="6355846"/>
            <a:ext cx="58293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72250" y="381001"/>
            <a:ext cx="2057400" cy="365125"/>
          </a:xfrm>
          <a:prstGeom prst="rect">
            <a:avLst/>
          </a:prstGeom>
        </p:spPr>
        <p:txBody>
          <a:bodyPr/>
          <a:lstStyle/>
          <a:p>
            <a:fld id="{7FCFDB79-B971-4FE8-80AD-95ADCDBEA5E7}" type="slidenum">
              <a:rPr lang="en-US" smtClean="0"/>
              <a:t>‹#›</a:t>
            </a:fld>
            <a:endParaRPr lang="en-US" dirty="0"/>
          </a:p>
        </p:txBody>
      </p:sp>
    </p:spTree>
    <p:extLst>
      <p:ext uri="{BB962C8B-B14F-4D97-AF65-F5344CB8AC3E}">
        <p14:creationId xmlns:p14="http://schemas.microsoft.com/office/powerpoint/2010/main" val="1178367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751" r:id="rId20"/>
    <p:sldLayoutId id="2147483796" r:id="rId21"/>
    <p:sldLayoutId id="2147483797" r:id="rId22"/>
    <p:sldLayoutId id="2147483722" r:id="rId23"/>
    <p:sldLayoutId id="2147483763" r:id="rId24"/>
    <p:sldLayoutId id="2147483791" r:id="rId25"/>
    <p:sldLayoutId id="2147483750"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04" r:id="rId4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chart" Target="../charts/chart2.xml"/><Relationship Id="rId3"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chart" Target="../charts/char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5" Type="http://schemas.openxmlformats.org/officeDocument/2006/relationships/chart" Target="../charts/chart8.xml"/><Relationship Id="rId6" Type="http://schemas.openxmlformats.org/officeDocument/2006/relationships/chart" Target="../charts/chart9.xml"/><Relationship Id="rId7" Type="http://schemas.openxmlformats.org/officeDocument/2006/relationships/chart" Target="../charts/chart10.xml"/><Relationship Id="rId1" Type="http://schemas.openxmlformats.org/officeDocument/2006/relationships/slideLayout" Target="../slideLayouts/slideLayout20.xml"/><Relationship Id="rId2" Type="http://schemas.openxmlformats.org/officeDocument/2006/relationships/chart" Target="../charts/char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chart" Target="../charts/char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chart" Target="../charts/char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type="chart" sz="quarter" idx="19"/>
            <p:extLst>
              <p:ext uri="{D42A27DB-BD31-4B8C-83A1-F6EECF244321}">
                <p14:modId xmlns:p14="http://schemas.microsoft.com/office/powerpoint/2010/main" val="1330477553"/>
              </p:ext>
            </p:extLst>
          </p:nvPr>
        </p:nvGraphicFramePr>
        <p:xfrm>
          <a:off x="223503" y="897308"/>
          <a:ext cx="8706852" cy="433271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4294967295"/>
          </p:nvPr>
        </p:nvSpPr>
        <p:spPr>
          <a:xfrm>
            <a:off x="73151" y="5435124"/>
            <a:ext cx="8988552" cy="750406"/>
          </a:xfrm>
        </p:spPr>
        <p:txBody>
          <a:bodyPr anchor="b" anchorCtr="0">
            <a:noAutofit/>
          </a:bodyPr>
          <a:lstStyle/>
          <a:p>
            <a:pPr marL="0" indent="0">
              <a:buNone/>
            </a:pPr>
            <a:r>
              <a:rPr lang="en-US" sz="900" dirty="0" smtClean="0">
                <a:latin typeface="InterFace" charset="0"/>
                <a:ea typeface="InterFace" charset="0"/>
                <a:cs typeface="InterFace" charset="0"/>
              </a:rPr>
              <a:t>Notes: Final expenditure on pharmaceuticals includes wholesale and retail margins and value-added tax. Total pharmaceutical spending refers in most countries to “net” spending, i.e., adjusted for possible rebates payable by manufacturers, wholesalers, or pharmacies. Data from all countries include only the portion spent on retail prescription medications, except for the Netherlands and the United Kingdom, where spending on pharmaceuticals includes prescribed medicines, over-the-counter medications, and other medical nondurable goods. Pharmaceuticals consumed in hospitals and other health care settings are excluded.</a:t>
            </a:r>
          </a:p>
          <a:p>
            <a:pPr marL="0" indent="0">
              <a:buNone/>
            </a:pPr>
            <a:r>
              <a:rPr lang="en-US" sz="900" dirty="0" smtClean="0">
                <a:latin typeface="InterFace" charset="0"/>
                <a:ea typeface="InterFace" charset="0"/>
                <a:cs typeface="InterFace" charset="0"/>
              </a:rPr>
              <a:t>Data: </a:t>
            </a:r>
            <a:r>
              <a:rPr lang="en-US" sz="900" dirty="0" err="1" smtClean="0">
                <a:latin typeface="InterFace" charset="0"/>
                <a:ea typeface="InterFace" charset="0"/>
                <a:cs typeface="InterFace" charset="0"/>
              </a:rPr>
              <a:t>Organisation</a:t>
            </a:r>
            <a:r>
              <a:rPr lang="en-US" sz="900" dirty="0" smtClean="0">
                <a:latin typeface="InterFace" charset="0"/>
                <a:ea typeface="InterFace" charset="0"/>
                <a:cs typeface="InterFace" charset="0"/>
              </a:rPr>
              <a:t> for Economic Co-operation and Development, 2017. Data for Australia and Canada from 2014.</a:t>
            </a:r>
          </a:p>
        </p:txBody>
      </p:sp>
      <p:sp>
        <p:nvSpPr>
          <p:cNvPr id="2" name="Title 1"/>
          <p:cNvSpPr>
            <a:spLocks noGrp="1"/>
          </p:cNvSpPr>
          <p:nvPr>
            <p:ph type="ctrTitle"/>
          </p:nvPr>
        </p:nvSpPr>
        <p:spPr>
          <a:xfrm>
            <a:off x="73152" y="292607"/>
            <a:ext cx="8988552" cy="457200"/>
          </a:xfrm>
        </p:spPr>
        <p:txBody>
          <a:bodyPr>
            <a:normAutofit/>
          </a:bodyPr>
          <a:lstStyle/>
          <a:p>
            <a:pPr>
              <a:lnSpc>
                <a:spcPct val="110000"/>
              </a:lnSpc>
            </a:pPr>
            <a:r>
              <a:rPr lang="en-US" sz="2000" b="0" dirty="0" smtClean="0">
                <a:latin typeface="Berlingske Serif Text" charset="0"/>
                <a:ea typeface="Berlingske Serif Text" charset="0"/>
                <a:cs typeface="Berlingske Serif Text" charset="0"/>
              </a:rPr>
              <a:t>National Trends in Per Capita Pharmaceutical Spending, 1980–2015</a:t>
            </a:r>
            <a:endParaRPr lang="en-US" sz="2000" b="0" dirty="0">
              <a:latin typeface="Berlingske Serif Text" charset="0"/>
              <a:ea typeface="Berlingske Serif Text" charset="0"/>
              <a:cs typeface="Berlingske Serif Text" charset="0"/>
            </a:endParaRPr>
          </a:p>
        </p:txBody>
      </p:sp>
      <p:sp>
        <p:nvSpPr>
          <p:cNvPr id="8"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chemeClr val="tx1"/>
                </a:solidFill>
                <a:latin typeface="InterFace" charset="0"/>
                <a:ea typeface="InterFace" charset="0"/>
                <a:cs typeface="InterFace" charset="0"/>
              </a:rPr>
              <a:t>Exhibit 1</a:t>
            </a:r>
          </a:p>
        </p:txBody>
      </p:sp>
    </p:spTree>
    <p:extLst>
      <p:ext uri="{BB962C8B-B14F-4D97-AF65-F5344CB8AC3E}">
        <p14:creationId xmlns:p14="http://schemas.microsoft.com/office/powerpoint/2010/main" val="329364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73151" y="5406153"/>
            <a:ext cx="8988552" cy="777375"/>
          </a:xfrm>
        </p:spPr>
        <p:txBody>
          <a:bodyPr anchor="b" anchorCtr="0">
            <a:noAutofit/>
          </a:bodyPr>
          <a:lstStyle/>
          <a:p>
            <a:pPr marL="0" indent="0">
              <a:buNone/>
            </a:pPr>
            <a:r>
              <a:rPr lang="en-US" sz="900" dirty="0" smtClean="0">
                <a:latin typeface="InterFace" charset="0"/>
                <a:ea typeface="InterFace" charset="0"/>
                <a:cs typeface="InterFace" charset="0"/>
              </a:rPr>
              <a:t>Notes: Final expenditure on pharmaceuticals includes wholesale and retail margins and value-added tax. Total pharmaceutical spending refers in most countries to “net” spending, i.e., adjusted for possible rebates payable by manufacturers, wholesalers, or pharmacies. Data from all countries include only the portion spent on retail prescription medications, except for the Netherlands and the United Kingdom, where spending on pharmaceuticals includes prescribed medicines, over-the-counter medications, and other medical nondurable goods. Pharmaceuticals consumed in hospitals and other health care settings are excluded. All health care spending estimates exclude capital formation.</a:t>
            </a:r>
          </a:p>
          <a:p>
            <a:pPr marL="0" indent="0">
              <a:buNone/>
            </a:pPr>
            <a:r>
              <a:rPr lang="en-US" sz="900" dirty="0" smtClean="0">
                <a:latin typeface="InterFace" charset="0"/>
                <a:ea typeface="InterFace" charset="0"/>
                <a:cs typeface="InterFace" charset="0"/>
              </a:rPr>
              <a:t>Data: </a:t>
            </a:r>
            <a:r>
              <a:rPr lang="en-US" sz="900" dirty="0" err="1" smtClean="0">
                <a:latin typeface="InterFace" charset="0"/>
                <a:ea typeface="InterFace" charset="0"/>
                <a:cs typeface="InterFace" charset="0"/>
              </a:rPr>
              <a:t>Organisation</a:t>
            </a:r>
            <a:r>
              <a:rPr lang="en-US" sz="900" dirty="0" smtClean="0">
                <a:latin typeface="InterFace" charset="0"/>
                <a:ea typeface="InterFace" charset="0"/>
                <a:cs typeface="InterFace" charset="0"/>
              </a:rPr>
              <a:t> </a:t>
            </a:r>
            <a:r>
              <a:rPr lang="en-US" sz="900" dirty="0">
                <a:latin typeface="InterFace" charset="0"/>
                <a:ea typeface="InterFace" charset="0"/>
                <a:cs typeface="InterFace" charset="0"/>
              </a:rPr>
              <a:t>for Economic </a:t>
            </a:r>
            <a:r>
              <a:rPr lang="en-US" sz="900" dirty="0" smtClean="0">
                <a:latin typeface="InterFace" charset="0"/>
                <a:ea typeface="InterFace" charset="0"/>
                <a:cs typeface="InterFace" charset="0"/>
              </a:rPr>
              <a:t>Co-operation </a:t>
            </a:r>
            <a:r>
              <a:rPr lang="en-US" sz="900" dirty="0">
                <a:latin typeface="InterFace" charset="0"/>
                <a:ea typeface="InterFace" charset="0"/>
                <a:cs typeface="InterFace" charset="0"/>
              </a:rPr>
              <a:t>and </a:t>
            </a:r>
            <a:r>
              <a:rPr lang="en-US" sz="900" dirty="0" smtClean="0">
                <a:latin typeface="InterFace" charset="0"/>
                <a:ea typeface="InterFace" charset="0"/>
                <a:cs typeface="InterFace" charset="0"/>
              </a:rPr>
              <a:t>Development, </a:t>
            </a:r>
            <a:r>
              <a:rPr lang="en-US" sz="900" dirty="0">
                <a:latin typeface="InterFace" charset="0"/>
                <a:ea typeface="InterFace" charset="0"/>
                <a:cs typeface="InterFace" charset="0"/>
              </a:rPr>
              <a:t>2017</a:t>
            </a:r>
            <a:r>
              <a:rPr lang="en-US" sz="900" dirty="0" smtClean="0">
                <a:latin typeface="InterFace" charset="0"/>
                <a:ea typeface="InterFace" charset="0"/>
                <a:cs typeface="InterFace" charset="0"/>
              </a:rPr>
              <a:t>.</a:t>
            </a:r>
            <a:endParaRPr lang="en-US" sz="900" dirty="0">
              <a:latin typeface="InterFace" charset="0"/>
              <a:ea typeface="InterFace" charset="0"/>
              <a:cs typeface="InterFace" charset="0"/>
            </a:endParaRPr>
          </a:p>
        </p:txBody>
      </p:sp>
      <p:sp>
        <p:nvSpPr>
          <p:cNvPr id="2" name="Title 1"/>
          <p:cNvSpPr>
            <a:spLocks noGrp="1"/>
          </p:cNvSpPr>
          <p:nvPr>
            <p:ph type="ctrTitle"/>
          </p:nvPr>
        </p:nvSpPr>
        <p:spPr>
          <a:xfrm>
            <a:off x="73152" y="301752"/>
            <a:ext cx="8988552" cy="457200"/>
          </a:xfrm>
        </p:spPr>
        <p:txBody>
          <a:bodyPr>
            <a:normAutofit/>
          </a:bodyPr>
          <a:lstStyle/>
          <a:p>
            <a:pPr>
              <a:lnSpc>
                <a:spcPct val="110000"/>
              </a:lnSpc>
            </a:pPr>
            <a:r>
              <a:rPr lang="en-US" sz="2000" b="0" dirty="0" smtClean="0">
                <a:latin typeface="Berlingske Serif Text" charset="0"/>
                <a:ea typeface="Berlingske Serif Text" charset="0"/>
                <a:cs typeface="Berlingske Serif Text" charset="0"/>
              </a:rPr>
              <a:t>Retail Pharmaceutical </a:t>
            </a:r>
            <a:r>
              <a:rPr lang="en-US" sz="2000" b="0" dirty="0">
                <a:latin typeface="Berlingske Serif Text" charset="0"/>
                <a:ea typeface="Berlingske Serif Text" charset="0"/>
                <a:cs typeface="Berlingske Serif Text" charset="0"/>
              </a:rPr>
              <a:t>Spending, 2015</a:t>
            </a:r>
          </a:p>
        </p:txBody>
      </p:sp>
      <p:graphicFrame>
        <p:nvGraphicFramePr>
          <p:cNvPr id="6" name="Chart 5"/>
          <p:cNvGraphicFramePr>
            <a:graphicFrameLocks/>
          </p:cNvGraphicFramePr>
          <p:nvPr>
            <p:extLst>
              <p:ext uri="{D42A27DB-BD31-4B8C-83A1-F6EECF244321}">
                <p14:modId xmlns:p14="http://schemas.microsoft.com/office/powerpoint/2010/main" val="1064619819"/>
              </p:ext>
            </p:extLst>
          </p:nvPr>
        </p:nvGraphicFramePr>
        <p:xfrm>
          <a:off x="71500" y="820396"/>
          <a:ext cx="4302075" cy="44805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12085760"/>
              </p:ext>
            </p:extLst>
          </p:nvPr>
        </p:nvGraphicFramePr>
        <p:xfrm>
          <a:off x="4599982" y="820396"/>
          <a:ext cx="4364063"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chemeClr val="tx1"/>
                </a:solidFill>
                <a:latin typeface="InterFace" charset="0"/>
                <a:ea typeface="InterFace" charset="0"/>
                <a:cs typeface="InterFace" charset="0"/>
              </a:rPr>
              <a:t>Exhibit 2</a:t>
            </a:r>
          </a:p>
        </p:txBody>
      </p:sp>
    </p:spTree>
    <p:extLst>
      <p:ext uri="{BB962C8B-B14F-4D97-AF65-F5344CB8AC3E}">
        <p14:creationId xmlns:p14="http://schemas.microsoft.com/office/powerpoint/2010/main" val="82403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38955202"/>
              </p:ext>
            </p:extLst>
          </p:nvPr>
        </p:nvGraphicFramePr>
        <p:xfrm>
          <a:off x="71500" y="1121443"/>
          <a:ext cx="8990203" cy="423911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4294967295"/>
          </p:nvPr>
        </p:nvSpPr>
        <p:spPr>
          <a:xfrm>
            <a:off x="73151" y="5546222"/>
            <a:ext cx="8988552" cy="640080"/>
          </a:xfrm>
        </p:spPr>
        <p:txBody>
          <a:bodyPr anchor="b" anchorCtr="0">
            <a:noAutofit/>
          </a:bodyPr>
          <a:lstStyle/>
          <a:p>
            <a:pPr marL="0" indent="0">
              <a:buNone/>
            </a:pPr>
            <a:r>
              <a:rPr lang="en-US" sz="900" dirty="0" smtClean="0">
                <a:latin typeface="InterFace" charset="0"/>
                <a:ea typeface="InterFace" charset="0"/>
                <a:cs typeface="InterFace" charset="0"/>
              </a:rPr>
              <a:t>Notes: Data not available for Sweden. Data represent the total pharmaceutical market in Canada, Norway, and Switzerland. Data represent the reimbursed pharmaceutical market in Australia, France, Germany, the Netherlands, and the United Kingdom. Data represent the community pharmacy market in the United States. Data from 2014 in all countries except in Canada and France (2013), the U.S. (2012) and Australia (2007).</a:t>
            </a:r>
          </a:p>
          <a:p>
            <a:pPr marL="0" indent="0">
              <a:buNone/>
            </a:pPr>
            <a:r>
              <a:rPr lang="en-US" sz="900" dirty="0" smtClean="0">
                <a:latin typeface="InterFace" charset="0"/>
                <a:ea typeface="InterFace" charset="0"/>
                <a:cs typeface="InterFace" charset="0"/>
              </a:rPr>
              <a:t>Data: </a:t>
            </a:r>
            <a:r>
              <a:rPr lang="en-US" sz="900" dirty="0" err="1" smtClean="0">
                <a:latin typeface="InterFace" charset="0"/>
                <a:ea typeface="InterFace" charset="0"/>
                <a:cs typeface="InterFace" charset="0"/>
              </a:rPr>
              <a:t>Organisation</a:t>
            </a:r>
            <a:r>
              <a:rPr lang="en-US" sz="900" dirty="0" smtClean="0">
                <a:latin typeface="InterFace" charset="0"/>
                <a:ea typeface="InterFace" charset="0"/>
                <a:cs typeface="InterFace" charset="0"/>
              </a:rPr>
              <a:t> for Economic Co-operation and Development, 2016.</a:t>
            </a:r>
            <a:endParaRPr lang="en-US" sz="900" dirty="0">
              <a:latin typeface="InterFace" charset="0"/>
              <a:ea typeface="InterFace" charset="0"/>
              <a:cs typeface="InterFace" charset="0"/>
            </a:endParaRPr>
          </a:p>
        </p:txBody>
      </p:sp>
      <p:sp>
        <p:nvSpPr>
          <p:cNvPr id="2" name="Title 1"/>
          <p:cNvSpPr>
            <a:spLocks noGrp="1"/>
          </p:cNvSpPr>
          <p:nvPr>
            <p:ph type="ctrTitle"/>
          </p:nvPr>
        </p:nvSpPr>
        <p:spPr>
          <a:xfrm>
            <a:off x="73152" y="301752"/>
            <a:ext cx="8988552" cy="457200"/>
          </a:xfrm>
        </p:spPr>
        <p:txBody>
          <a:bodyPr>
            <a:normAutofit/>
          </a:bodyPr>
          <a:lstStyle/>
          <a:p>
            <a:pPr>
              <a:lnSpc>
                <a:spcPct val="110000"/>
              </a:lnSpc>
            </a:pPr>
            <a:r>
              <a:rPr lang="en-US" sz="2000" b="0" dirty="0">
                <a:latin typeface="Berlingske Serif Text" charset="0"/>
                <a:ea typeface="Berlingske Serif Text" charset="0"/>
                <a:cs typeface="Berlingske Serif Text" charset="0"/>
              </a:rPr>
              <a:t>Share of Generics in Pharmaceutical Markets</a:t>
            </a:r>
          </a:p>
        </p:txBody>
      </p:sp>
      <p:sp>
        <p:nvSpPr>
          <p:cNvPr id="7"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chemeClr val="tx1"/>
                </a:solidFill>
                <a:latin typeface="InterFace" charset="0"/>
                <a:ea typeface="InterFace" charset="0"/>
                <a:cs typeface="InterFace" charset="0"/>
              </a:rPr>
              <a:t>Exhibit 3</a:t>
            </a:r>
          </a:p>
        </p:txBody>
      </p:sp>
      <p:sp>
        <p:nvSpPr>
          <p:cNvPr id="8" name="TextBox 7"/>
          <p:cNvSpPr txBox="1"/>
          <p:nvPr/>
        </p:nvSpPr>
        <p:spPr>
          <a:xfrm>
            <a:off x="68363" y="758952"/>
            <a:ext cx="681597" cy="276999"/>
          </a:xfrm>
          <a:prstGeom prst="rect">
            <a:avLst/>
          </a:prstGeom>
          <a:noFill/>
        </p:spPr>
        <p:txBody>
          <a:bodyPr wrap="none" rtlCol="0">
            <a:spAutoFit/>
          </a:bodyPr>
          <a:lstStyle/>
          <a:p>
            <a:r>
              <a:rPr lang="en-US" sz="1200" dirty="0" smtClean="0">
                <a:solidFill>
                  <a:srgbClr val="4C515A"/>
                </a:solidFill>
                <a:latin typeface="InterFace" charset="0"/>
                <a:ea typeface="InterFace" charset="0"/>
                <a:cs typeface="InterFace" charset="0"/>
              </a:rPr>
              <a:t>Percent</a:t>
            </a:r>
            <a:endParaRPr lang="en-US" sz="1200" dirty="0">
              <a:solidFill>
                <a:srgbClr val="4C515A"/>
              </a:solidFill>
              <a:latin typeface="InterFace" charset="0"/>
              <a:ea typeface="InterFace" charset="0"/>
              <a:cs typeface="InterFace" charset="0"/>
            </a:endParaRPr>
          </a:p>
        </p:txBody>
      </p:sp>
    </p:spTree>
    <p:extLst>
      <p:ext uri="{BB962C8B-B14F-4D97-AF65-F5344CB8AC3E}">
        <p14:creationId xmlns:p14="http://schemas.microsoft.com/office/powerpoint/2010/main" val="305366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73152" y="5398806"/>
            <a:ext cx="8988552" cy="777375"/>
          </a:xfrm>
        </p:spPr>
        <p:txBody>
          <a:bodyPr anchor="b" anchorCtr="0">
            <a:noAutofit/>
          </a:bodyPr>
          <a:lstStyle/>
          <a:p>
            <a:pPr marL="0" indent="0" fontAlgn="b">
              <a:buNone/>
            </a:pPr>
            <a:r>
              <a:rPr lang="en-US" sz="900" dirty="0" smtClean="0">
                <a:latin typeface="InterFace" charset="0"/>
                <a:ea typeface="InterFace" charset="0"/>
                <a:cs typeface="InterFace" charset="0"/>
              </a:rPr>
              <a:t>Notes: Data not available for the Netherlands, Norway, or Sweden. Weighting </a:t>
            </a:r>
            <a:r>
              <a:rPr lang="en-US" sz="900" dirty="0">
                <a:latin typeface="InterFace" charset="0"/>
                <a:ea typeface="InterFace" charset="0"/>
                <a:cs typeface="InterFace" charset="0"/>
              </a:rPr>
              <a:t>is based on a </a:t>
            </a:r>
            <a:r>
              <a:rPr lang="en-US" sz="900" dirty="0" err="1">
                <a:latin typeface="InterFace" charset="0"/>
                <a:ea typeface="InterFace" charset="0"/>
                <a:cs typeface="InterFace" charset="0"/>
              </a:rPr>
              <a:t>Laspeyres</a:t>
            </a:r>
            <a:r>
              <a:rPr lang="en-US" sz="900" dirty="0">
                <a:latin typeface="InterFace" charset="0"/>
                <a:ea typeface="InterFace" charset="0"/>
                <a:cs typeface="InterFace" charset="0"/>
              </a:rPr>
              <a:t> index. See Kanavos et al. 2013 for further details.</a:t>
            </a:r>
          </a:p>
          <a:p>
            <a:pPr marL="0" indent="0" fontAlgn="b">
              <a:buNone/>
            </a:pPr>
            <a:r>
              <a:rPr lang="en-US" sz="900" dirty="0" smtClean="0">
                <a:latin typeface="InterFace" charset="0"/>
                <a:ea typeface="InterFace" charset="0"/>
                <a:cs typeface="InterFace" charset="0"/>
              </a:rPr>
              <a:t>Data: </a:t>
            </a:r>
            <a:r>
              <a:rPr lang="en-US" sz="900" dirty="0">
                <a:latin typeface="InterFace" charset="0"/>
                <a:ea typeface="InterFace" charset="0"/>
                <a:cs typeface="InterFace" charset="0"/>
              </a:rPr>
              <a:t>P. Kanavos, A. Ferrario, S. </a:t>
            </a:r>
            <a:r>
              <a:rPr lang="en-US" sz="900" dirty="0" err="1" smtClean="0">
                <a:latin typeface="InterFace" charset="0"/>
                <a:ea typeface="InterFace" charset="0"/>
                <a:cs typeface="InterFace" charset="0"/>
              </a:rPr>
              <a:t>Vandoros</a:t>
            </a:r>
            <a:r>
              <a:rPr lang="en-US" sz="900" dirty="0" smtClean="0">
                <a:latin typeface="InterFace" charset="0"/>
                <a:ea typeface="InterFace" charset="0"/>
                <a:cs typeface="InterFace" charset="0"/>
              </a:rPr>
              <a:t> et al., “</a:t>
            </a:r>
            <a:r>
              <a:rPr lang="en-US" sz="900" dirty="0">
                <a:latin typeface="InterFace" charset="0"/>
                <a:ea typeface="InterFace" charset="0"/>
                <a:cs typeface="InterFace" charset="0"/>
              </a:rPr>
              <a:t>Higher U.S. Branded Drug Prices and Spending Compared to Other Countries May Stem Partly from Quick Uptake of New Drugs.” </a:t>
            </a:r>
            <a:r>
              <a:rPr lang="en-US" sz="900" i="1" dirty="0">
                <a:latin typeface="InterFace" charset="0"/>
                <a:ea typeface="InterFace" charset="0"/>
                <a:cs typeface="InterFace" charset="0"/>
              </a:rPr>
              <a:t>Health </a:t>
            </a:r>
            <a:r>
              <a:rPr lang="en-US" sz="900" i="1" dirty="0" smtClean="0">
                <a:latin typeface="InterFace" charset="0"/>
                <a:ea typeface="InterFace" charset="0"/>
                <a:cs typeface="InterFace" charset="0"/>
              </a:rPr>
              <a:t>Affairs,</a:t>
            </a:r>
            <a:r>
              <a:rPr lang="en-US" sz="900" dirty="0" smtClean="0">
                <a:latin typeface="InterFace" charset="0"/>
                <a:ea typeface="InterFace" charset="0"/>
                <a:cs typeface="InterFace" charset="0"/>
              </a:rPr>
              <a:t> </a:t>
            </a:r>
            <a:br>
              <a:rPr lang="en-US" sz="900" dirty="0" smtClean="0">
                <a:latin typeface="InterFace" charset="0"/>
                <a:ea typeface="InterFace" charset="0"/>
                <a:cs typeface="InterFace" charset="0"/>
              </a:rPr>
            </a:br>
            <a:r>
              <a:rPr lang="en-US" sz="900" dirty="0" smtClean="0">
                <a:latin typeface="InterFace" charset="0"/>
                <a:ea typeface="InterFace" charset="0"/>
                <a:cs typeface="InterFace" charset="0"/>
              </a:rPr>
              <a:t>April 2013 32(4):753–61.</a:t>
            </a:r>
            <a:endParaRPr lang="en-US" sz="900" dirty="0">
              <a:latin typeface="InterFace" charset="0"/>
              <a:ea typeface="InterFace" charset="0"/>
              <a:cs typeface="InterFace" charset="0"/>
            </a:endParaRPr>
          </a:p>
        </p:txBody>
      </p:sp>
      <p:sp>
        <p:nvSpPr>
          <p:cNvPr id="7"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chemeClr val="tx1"/>
                </a:solidFill>
                <a:latin typeface="InterFace" charset="0"/>
                <a:ea typeface="InterFace" charset="0"/>
                <a:cs typeface="InterFace" charset="0"/>
              </a:rPr>
              <a:t>Exhibit 4</a:t>
            </a:r>
          </a:p>
        </p:txBody>
      </p:sp>
      <p:grpSp>
        <p:nvGrpSpPr>
          <p:cNvPr id="8" name="Group 7"/>
          <p:cNvGrpSpPr/>
          <p:nvPr/>
        </p:nvGrpSpPr>
        <p:grpSpPr>
          <a:xfrm>
            <a:off x="244403" y="1029809"/>
            <a:ext cx="8703245" cy="4305343"/>
            <a:chOff x="3843499" y="3719582"/>
            <a:chExt cx="16665619" cy="8244192"/>
          </a:xfrm>
          <a:solidFill>
            <a:schemeClr val="tx1">
              <a:lumMod val="20000"/>
              <a:lumOff val="80000"/>
            </a:schemeClr>
          </a:solidFill>
        </p:grpSpPr>
        <p:sp>
          <p:nvSpPr>
            <p:cNvPr id="9" name="Freeform 781"/>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 name="Freeform 403"/>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 name="Freeform 404"/>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 name="Freeform 405"/>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 name="Freeform 406"/>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 name="Freeform 407"/>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 name="Freeform 408"/>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 name="Freeform 409"/>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 name="Freeform 410"/>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 name="Freeform 411"/>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 name="Freeform 412"/>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 name="Freeform 413"/>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 name="Freeform 414"/>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 name="Freeform 415"/>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 name="Freeform 416"/>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 name="Freeform 417"/>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 name="Freeform 418"/>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 name="Freeform 419"/>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 name="Freeform 420"/>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 name="Freeform 421"/>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 name="Freeform 422"/>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 name="Freeform 423"/>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 name="Freeform 424"/>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 name="Freeform 425"/>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 name="Freeform 426"/>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 name="Freeform 427"/>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 name="Freeform 428"/>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 name="Freeform 429"/>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grpSp>
          <p:nvGrpSpPr>
            <p:cNvPr id="37" name="Group 36"/>
            <p:cNvGrpSpPr/>
            <p:nvPr/>
          </p:nvGrpSpPr>
          <p:grpSpPr>
            <a:xfrm>
              <a:off x="17709756" y="6761778"/>
              <a:ext cx="697449" cy="662593"/>
              <a:chOff x="5961121" y="2686387"/>
              <a:chExt cx="288233" cy="273757"/>
            </a:xfrm>
            <a:grpFill/>
          </p:grpSpPr>
          <p:sp>
            <p:nvSpPr>
              <p:cNvPr id="402" name="Freeform 430"/>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03" name="Freeform 431"/>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grpSp>
        <p:sp>
          <p:nvSpPr>
            <p:cNvPr id="38" name="Freeform 432"/>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 name="Freeform 433"/>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0" name="Freeform 434"/>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1" name="Freeform 435"/>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2" name="Freeform 436"/>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3" name="Freeform 437"/>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4" name="Freeform 438"/>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5" name="Freeform 439"/>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6" name="Freeform 440"/>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7" name="Freeform 441"/>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8" name="Freeform 442"/>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9" name="Freeform 443"/>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0" name="Freeform 444"/>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1" name="Freeform 445"/>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2" name="Freeform 446"/>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3" name="Freeform 447"/>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4" name="Freeform 448"/>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5" name="Freeform 449"/>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6" name="Freeform 450"/>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7" name="Freeform 451"/>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8" name="Freeform 452"/>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59" name="Freeform 453"/>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0" name="Freeform 454"/>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1" name="Freeform 455"/>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2" name="Freeform 456"/>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3" name="Freeform 457"/>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4" name="Freeform 458"/>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5" name="Freeform 459"/>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6" name="Freeform 460"/>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7" name="Freeform 461"/>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8" name="Freeform 462"/>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69" name="Freeform 463"/>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0" name="Freeform 464"/>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1" name="Freeform 465"/>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2" name="Freeform 466"/>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3" name="Freeform 467"/>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4" name="Freeform 468"/>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5" name="Freeform 469"/>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6" name="Freeform 470"/>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7" name="Freeform 471"/>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8" name="Freeform 472"/>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79" name="Freeform 473"/>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0" name="Freeform 474"/>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1" name="Freeform 475"/>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2" name="Freeform 476"/>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3" name="Freeform 477"/>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4" name="Freeform 478"/>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5" name="Freeform 479"/>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6" name="Freeform 480"/>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7" name="Freeform 481"/>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8" name="Freeform 482"/>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89" name="Freeform 483"/>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0" name="Freeform 484"/>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1" name="Freeform 485"/>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2" name="Freeform 486"/>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3" name="Freeform 487"/>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4" name="Freeform 488"/>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5" name="Freeform 489"/>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6" name="Freeform 490"/>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7" name="Freeform 491"/>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8" name="Freeform 492"/>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99" name="Freeform 493"/>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0" name="Freeform 494"/>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1" name="Freeform 495"/>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2" name="Freeform 496"/>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3" name="Freeform 497"/>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4" name="Freeform 498"/>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5" name="Freeform 499"/>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6" name="Freeform 500"/>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7" name="Freeform 501"/>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8" name="Freeform 502"/>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09" name="Freeform 503"/>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0" name="Freeform 504"/>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1" name="Freeform 505"/>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2" name="Freeform 506"/>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3" name="Freeform 507"/>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4" name="Freeform 508"/>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5" name="Freeform 509"/>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6" name="Freeform 510"/>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7" name="Freeform 511"/>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8" name="Freeform 512"/>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19" name="Freeform 513"/>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0" name="Freeform 514"/>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1" name="Freeform 515"/>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2" name="Freeform 516"/>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3" name="Freeform 517"/>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4" name="Freeform 518"/>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5" name="Freeform 519"/>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6" name="Freeform 520"/>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7" name="Freeform 521"/>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8" name="Freeform 522"/>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29" name="Freeform 523"/>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0" name="Freeform 524"/>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1" name="Freeform 525"/>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2" name="Freeform 526"/>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3" name="Freeform 527"/>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4" name="Freeform 528"/>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5" name="Freeform 529"/>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6" name="Freeform 530"/>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7" name="Freeform 531"/>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8" name="Freeform 532"/>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39" name="Freeform 533"/>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0" name="Freeform 534"/>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1" name="Freeform 535"/>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2" name="Freeform 536"/>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3" name="Freeform 537"/>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4" name="Freeform 538"/>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5" name="Freeform 539"/>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6" name="Freeform 540"/>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7" name="Freeform 541"/>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8" name="Freeform 542"/>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49" name="Freeform 543"/>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0" name="Freeform 544"/>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1" name="Freeform 545"/>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2" name="Freeform 546"/>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3" name="Freeform 547"/>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4" name="Freeform 548"/>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5" name="Freeform 549"/>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6" name="Freeform 550"/>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7" name="Freeform 551"/>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8" name="Freeform 552"/>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59" name="Freeform 553"/>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0" name="Freeform 554"/>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1" name="Freeform 555"/>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2" name="Freeform 556"/>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3" name="Freeform 557"/>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4" name="Freeform 558"/>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5" name="Freeform 559"/>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6" name="Freeform 560"/>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7" name="Freeform 561"/>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8" name="Freeform 562"/>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69" name="Freeform 563"/>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0" name="Freeform 564"/>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1" name="Freeform 565"/>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2" name="Freeform 566"/>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3" name="Freeform 567"/>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4" name="Freeform 568"/>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5" name="Freeform 569"/>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6" name="Freeform 570"/>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7" name="Freeform 571"/>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8" name="Freeform 572"/>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79" name="Freeform 573"/>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0" name="Freeform 574"/>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1" name="Freeform 575"/>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2" name="Freeform 576"/>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3" name="Freeform 577"/>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4" name="Freeform 578"/>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5" name="Freeform 579"/>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6" name="Freeform 580"/>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7" name="Freeform 581"/>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8" name="Freeform 582"/>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89" name="Freeform 583"/>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0" name="Freeform 584"/>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1" name="Freeform 585"/>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2" name="Freeform 586"/>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3" name="Freeform 587"/>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4" name="Freeform 588"/>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5" name="Freeform 589"/>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6" name="Freeform 590"/>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7" name="Freeform 591"/>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8" name="Freeform 592"/>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199" name="Freeform 593"/>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0" name="Freeform 594"/>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1" name="Freeform 595"/>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2" name="Freeform 596"/>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3" name="Freeform 597"/>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4" name="Freeform 598"/>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5" name="Freeform 599"/>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6" name="Freeform 600"/>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7" name="Freeform 601"/>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8" name="Freeform 602"/>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09" name="Freeform 604"/>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0" name="Freeform 605"/>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1" name="Freeform 606"/>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2" name="Freeform 607"/>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3" name="Freeform 608"/>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4" name="Freeform 609"/>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5" name="Freeform 610"/>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6" name="Freeform 611"/>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7" name="Freeform 612"/>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8" name="Rectangle 613"/>
            <p:cNvSpPr>
              <a:spLocks noChangeArrowheads="1"/>
            </p:cNvSpPr>
            <p:nvPr/>
          </p:nvSpPr>
          <p:spPr bwMode="auto">
            <a:xfrm>
              <a:off x="12451788" y="5197675"/>
              <a:ext cx="3187" cy="3188"/>
            </a:xfrm>
            <a:prstGeom prst="rect">
              <a:avLst/>
            </a:pr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19" name="Freeform 614"/>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0" name="Freeform 615"/>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1" name="Freeform 616"/>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2" name="Freeform 617"/>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3" name="Freeform 618"/>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4" name="Freeform 619"/>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5" name="Freeform 620"/>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6" name="Freeform 621"/>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7" name="Freeform 622"/>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8" name="Freeform 623"/>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29" name="Freeform 624"/>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0" name="Freeform 625"/>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1" name="Freeform 626"/>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2" name="Freeform 627"/>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3" name="Freeform 628"/>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grpFill/>
            <a:ln w="9525"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4" name="Freeform 629"/>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5" name="Freeform 630"/>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6" name="Freeform 631"/>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7" name="Freeform 632"/>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8" name="Freeform 633"/>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39" name="Freeform 634"/>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0" name="Freeform 635"/>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1" name="Freeform 636"/>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2" name="Freeform 637"/>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3" name="Freeform 638"/>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4" name="Freeform 639"/>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5" name="Freeform 640"/>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6" name="Freeform 641"/>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grpFill/>
            <a:ln w="9525"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7" name="Freeform 642"/>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8" name="Freeform 643"/>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49" name="Freeform 644"/>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0" name="Freeform 645"/>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1" name="Freeform 646"/>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2" name="Freeform 647"/>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3" name="Freeform 648"/>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4" name="Freeform 649"/>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9525"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5" name="Freeform 650"/>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6" name="Freeform 651"/>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7" name="Freeform 652"/>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8" name="Freeform 653"/>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59" name="Freeform 654"/>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0" name="Freeform 655"/>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1" name="Freeform 656"/>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2" name="Freeform 657"/>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3" name="Freeform 658"/>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4" name="Freeform 659"/>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5" name="Freeform 660"/>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6" name="Freeform 661"/>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7" name="Freeform 662"/>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8" name="Freeform 663"/>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69" name="Freeform 664"/>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0" name="Freeform 665"/>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1" name="Freeform 666"/>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2" name="Freeform 667"/>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3" name="Freeform 668"/>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4" name="Freeform 669"/>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5" name="Freeform 670"/>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6" name="Freeform 671"/>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7" name="Freeform 672"/>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8" name="Freeform 673"/>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79" name="Freeform 674"/>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0" name="Freeform 675"/>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1" name="Freeform 676"/>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2" name="Freeform 677"/>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3" name="Freeform 678"/>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4" name="Freeform 679"/>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5" name="Freeform 680"/>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6" name="Freeform 681"/>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7" name="Freeform 682"/>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8" name="Freeform 683"/>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9525"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89" name="Freeform 684"/>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0" name="Freeform 685"/>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1" name="Freeform 686"/>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2" name="Freeform 687"/>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3" name="Freeform 688"/>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4" name="Freeform 689"/>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5" name="Freeform 690"/>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6" name="Freeform 691"/>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7" name="Freeform 692"/>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8" name="Freeform 693"/>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299" name="Freeform 694"/>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0" name="Freeform 695"/>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1" name="Freeform 696"/>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2" name="Freeform 697"/>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3" name="Freeform 698"/>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4" name="Freeform 699"/>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5" name="Freeform 700"/>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6" name="Freeform 701"/>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7" name="Freeform 702"/>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8" name="Freeform 703"/>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09" name="Freeform 704"/>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0" name="Freeform 705"/>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1" name="Freeform 706"/>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2" name="Freeform 707"/>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3" name="Freeform 708"/>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4" name="Freeform 709"/>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5" name="Freeform 710"/>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6" name="Freeform 711"/>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7" name="Freeform 712"/>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8" name="Freeform 713"/>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19" name="Freeform 714"/>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0" name="Freeform 715"/>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grpFill/>
            <a:ln w="9525"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1" name="Freeform 716"/>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2" name="Freeform 717"/>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3" name="Freeform 718"/>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4" name="Freeform 719"/>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5" name="Freeform 720"/>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6" name="Freeform 721"/>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7" name="Freeform 722"/>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8" name="Freeform 723"/>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29" name="Freeform 724"/>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0" name="Freeform 725"/>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1" name="Freeform 726"/>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2" name="Freeform 727"/>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3" name="Freeform 728"/>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4" name="Freeform 729"/>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5" name="Freeform 730"/>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6" name="Freeform 731"/>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7" name="Freeform 732"/>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8" name="Freeform 733"/>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39" name="Freeform 734"/>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0" name="Freeform 735"/>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1" name="Freeform 736"/>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2" name="Freeform 737"/>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3" name="Freeform 738"/>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grpFill/>
            <a:ln w="9525"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4" name="Freeform 739"/>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5" name="Freeform 740"/>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6" name="Freeform 741"/>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7" name="Freeform 742"/>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8" name="Freeform 743"/>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49" name="Freeform 744"/>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0" name="Freeform 745"/>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1" name="Freeform 746"/>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2" name="Freeform 747"/>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3" name="Freeform 748"/>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4" name="Freeform 749"/>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5" name="Freeform 750"/>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6" name="Freeform 751"/>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7" name="Freeform 752"/>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8" name="Freeform 753"/>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59" name="Freeform 754"/>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0" name="Freeform 755"/>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1" name="Freeform 756"/>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2" name="Freeform 757"/>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3" name="Freeform 758"/>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4" name="Freeform 759"/>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5" name="Freeform 760"/>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6" name="Freeform 761"/>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7" name="Freeform 762"/>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8" name="Freeform 763"/>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69" name="Freeform 764"/>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0" name="Freeform 765"/>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1" name="Freeform 766"/>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2" name="Freeform 767"/>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3" name="Freeform 768"/>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4" name="Freeform 769"/>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5" name="Freeform 770"/>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6" name="Freeform 771"/>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7" name="Freeform 772"/>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8" name="Freeform 773"/>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79" name="Freeform 774"/>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0" name="Freeform 775"/>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1" name="Freeform 776"/>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2" name="Freeform 777"/>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3" name="Freeform 778"/>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4" name="Freeform 779"/>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5" name="Freeform 780"/>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6" name="Freeform 782"/>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7" name="Freeform 783"/>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8" name="Freeform 784"/>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89" name="Freeform 785"/>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0" name="Freeform 786"/>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1" name="Freeform 787"/>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2" name="Freeform 788"/>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3" name="Freeform 789"/>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4" name="Freeform 790"/>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5" name="Freeform 791"/>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6" name="Freeform 792"/>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7" name="Freeform 793"/>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8" name="Freeform 794"/>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399" name="Freeform 795"/>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00" name="Freeform 796"/>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sp>
          <p:nvSpPr>
            <p:cNvPr id="401" name="Freeform 797"/>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4763" cap="flat">
              <a:solidFill>
                <a:schemeClr val="bg1"/>
              </a:solidFill>
              <a:prstDash val="solid"/>
              <a:round/>
              <a:headEnd/>
              <a:tailEnd/>
            </a:ln>
          </p:spPr>
          <p:txBody>
            <a:bodyPr vert="horz" wrap="square" lIns="68598" tIns="34299" rIns="68598" bIns="34299" numCol="1" anchor="t" anchorCtr="0" compatLnSpc="1">
              <a:prstTxWarp prst="textNoShape">
                <a:avLst/>
              </a:prstTxWarp>
            </a:bodyPr>
            <a:lstStyle/>
            <a:p>
              <a:endParaRPr lang="id-ID" sz="2701">
                <a:latin typeface="Roboto Light"/>
              </a:endParaRPr>
            </a:p>
          </p:txBody>
        </p:sp>
      </p:grpSp>
      <p:sp>
        <p:nvSpPr>
          <p:cNvPr id="406" name="Oval 405"/>
          <p:cNvSpPr>
            <a:spLocks noChangeAspect="1"/>
          </p:cNvSpPr>
          <p:nvPr/>
        </p:nvSpPr>
        <p:spPr>
          <a:xfrm>
            <a:off x="7534472" y="4150318"/>
            <a:ext cx="448056" cy="448056"/>
          </a:xfrm>
          <a:prstGeom prst="ellipse">
            <a:avLst/>
          </a:prstGeom>
          <a:solidFill>
            <a:schemeClr val="accent4">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7" name="TextBox 406"/>
          <p:cNvSpPr txBox="1"/>
          <p:nvPr/>
        </p:nvSpPr>
        <p:spPr>
          <a:xfrm>
            <a:off x="7574113" y="4237503"/>
            <a:ext cx="368774" cy="307777"/>
          </a:xfrm>
          <a:prstGeom prst="rect">
            <a:avLst/>
          </a:prstGeom>
          <a:noFill/>
        </p:spPr>
        <p:txBody>
          <a:bodyPr wrap="square" lIns="0" tIns="0" rIns="0" bIns="0" rtlCol="0">
            <a:spAutoFit/>
          </a:bodyPr>
          <a:lstStyle/>
          <a:p>
            <a:pPr algn="ctr">
              <a:lnSpc>
                <a:spcPct val="80000"/>
              </a:lnSpc>
            </a:pPr>
            <a:r>
              <a:rPr lang="en-US" sz="1100" dirty="0" smtClean="0">
                <a:solidFill>
                  <a:schemeClr val="bg1"/>
                </a:solidFill>
                <a:latin typeface="InterFace" charset="0"/>
                <a:ea typeface="InterFace" charset="0"/>
                <a:cs typeface="InterFace" charset="0"/>
              </a:rPr>
              <a:t>AUS</a:t>
            </a:r>
            <a:br>
              <a:rPr lang="en-US" sz="1100" dirty="0" smtClean="0">
                <a:solidFill>
                  <a:schemeClr val="bg1"/>
                </a:solidFill>
                <a:latin typeface="InterFace" charset="0"/>
                <a:ea typeface="InterFace" charset="0"/>
                <a:cs typeface="InterFace" charset="0"/>
              </a:rPr>
            </a:br>
            <a:r>
              <a:rPr lang="en-US" sz="1400" b="1" dirty="0" smtClean="0">
                <a:solidFill>
                  <a:schemeClr val="bg1"/>
                </a:solidFill>
                <a:latin typeface="InterFace" charset="0"/>
                <a:ea typeface="InterFace" charset="0"/>
                <a:cs typeface="InterFace" charset="0"/>
              </a:rPr>
              <a:t>49</a:t>
            </a:r>
            <a:endParaRPr lang="en-US" sz="1400" b="1" dirty="0">
              <a:solidFill>
                <a:schemeClr val="bg1"/>
              </a:solidFill>
              <a:latin typeface="InterFace" charset="0"/>
              <a:ea typeface="InterFace" charset="0"/>
              <a:cs typeface="InterFace" charset="0"/>
            </a:endParaRPr>
          </a:p>
        </p:txBody>
      </p:sp>
      <p:sp>
        <p:nvSpPr>
          <p:cNvPr id="408" name="Oval 407"/>
          <p:cNvSpPr>
            <a:spLocks noChangeAspect="1"/>
          </p:cNvSpPr>
          <p:nvPr/>
        </p:nvSpPr>
        <p:spPr>
          <a:xfrm>
            <a:off x="1429477" y="1957611"/>
            <a:ext cx="457200" cy="457200"/>
          </a:xfrm>
          <a:prstGeom prst="ellipse">
            <a:avLst/>
          </a:prstGeom>
          <a:solidFill>
            <a:schemeClr val="accent4">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TextBox 408"/>
          <p:cNvSpPr txBox="1"/>
          <p:nvPr/>
        </p:nvSpPr>
        <p:spPr>
          <a:xfrm>
            <a:off x="1431148" y="2054662"/>
            <a:ext cx="449166" cy="307777"/>
          </a:xfrm>
          <a:prstGeom prst="rect">
            <a:avLst/>
          </a:prstGeom>
          <a:noFill/>
        </p:spPr>
        <p:txBody>
          <a:bodyPr wrap="square" lIns="0" tIns="0" rIns="0" bIns="0" rtlCol="0">
            <a:spAutoFit/>
          </a:bodyPr>
          <a:lstStyle/>
          <a:p>
            <a:pPr algn="ctr">
              <a:lnSpc>
                <a:spcPct val="80000"/>
              </a:lnSpc>
            </a:pPr>
            <a:r>
              <a:rPr lang="en-US" sz="1100" dirty="0" smtClean="0">
                <a:solidFill>
                  <a:schemeClr val="bg1"/>
                </a:solidFill>
                <a:latin typeface="InterFace" charset="0"/>
                <a:ea typeface="InterFace" charset="0"/>
                <a:cs typeface="InterFace" charset="0"/>
              </a:rPr>
              <a:t>CAN</a:t>
            </a:r>
            <a:br>
              <a:rPr lang="en-US" sz="1100" dirty="0" smtClean="0">
                <a:solidFill>
                  <a:schemeClr val="bg1"/>
                </a:solidFill>
                <a:latin typeface="InterFace" charset="0"/>
                <a:ea typeface="InterFace" charset="0"/>
                <a:cs typeface="InterFace" charset="0"/>
              </a:rPr>
            </a:br>
            <a:r>
              <a:rPr lang="en-US" sz="1400" b="1" dirty="0" smtClean="0">
                <a:solidFill>
                  <a:schemeClr val="bg1"/>
                </a:solidFill>
                <a:latin typeface="InterFace" charset="0"/>
                <a:ea typeface="InterFace" charset="0"/>
                <a:cs typeface="InterFace" charset="0"/>
              </a:rPr>
              <a:t>50</a:t>
            </a:r>
            <a:endParaRPr lang="en-US" sz="1400" b="1" dirty="0">
              <a:solidFill>
                <a:schemeClr val="bg1"/>
              </a:solidFill>
              <a:latin typeface="InterFace" charset="0"/>
              <a:ea typeface="InterFace" charset="0"/>
              <a:cs typeface="InterFace" charset="0"/>
            </a:endParaRPr>
          </a:p>
        </p:txBody>
      </p:sp>
      <p:sp>
        <p:nvSpPr>
          <p:cNvPr id="410" name="Oval 409"/>
          <p:cNvSpPr>
            <a:spLocks noChangeAspect="1"/>
          </p:cNvSpPr>
          <p:nvPr/>
        </p:nvSpPr>
        <p:spPr>
          <a:xfrm>
            <a:off x="3982891" y="2454322"/>
            <a:ext cx="557784" cy="557784"/>
          </a:xfrm>
          <a:prstGeom prst="ellipse">
            <a:avLst/>
          </a:prstGeom>
          <a:solidFill>
            <a:schemeClr val="accent4">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a:spLocks noChangeAspect="1"/>
          </p:cNvSpPr>
          <p:nvPr/>
        </p:nvSpPr>
        <p:spPr>
          <a:xfrm>
            <a:off x="4395760" y="2439102"/>
            <a:ext cx="804672" cy="804672"/>
          </a:xfrm>
          <a:prstGeom prst="ellipse">
            <a:avLst/>
          </a:prstGeom>
          <a:solidFill>
            <a:schemeClr val="accent4">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3" name="TextBox 412"/>
          <p:cNvSpPr txBox="1"/>
          <p:nvPr/>
        </p:nvSpPr>
        <p:spPr>
          <a:xfrm>
            <a:off x="4077396" y="2603917"/>
            <a:ext cx="368774" cy="307777"/>
          </a:xfrm>
          <a:prstGeom prst="rect">
            <a:avLst/>
          </a:prstGeom>
          <a:noFill/>
        </p:spPr>
        <p:txBody>
          <a:bodyPr wrap="square" lIns="0" tIns="0" rIns="0" bIns="0" rtlCol="0">
            <a:spAutoFit/>
          </a:bodyPr>
          <a:lstStyle/>
          <a:p>
            <a:pPr algn="ctr">
              <a:lnSpc>
                <a:spcPct val="80000"/>
              </a:lnSpc>
            </a:pPr>
            <a:r>
              <a:rPr lang="en-US" sz="1100" dirty="0" smtClean="0">
                <a:solidFill>
                  <a:schemeClr val="bg1"/>
                </a:solidFill>
                <a:latin typeface="InterFace" charset="0"/>
                <a:ea typeface="InterFace" charset="0"/>
                <a:cs typeface="InterFace" charset="0"/>
              </a:rPr>
              <a:t>FRA</a:t>
            </a:r>
            <a:br>
              <a:rPr lang="en-US" sz="1100" dirty="0" smtClean="0">
                <a:solidFill>
                  <a:schemeClr val="bg1"/>
                </a:solidFill>
                <a:latin typeface="InterFace" charset="0"/>
                <a:ea typeface="InterFace" charset="0"/>
                <a:cs typeface="InterFace" charset="0"/>
              </a:rPr>
            </a:br>
            <a:r>
              <a:rPr lang="en-US" sz="1400" b="1" dirty="0" smtClean="0">
                <a:solidFill>
                  <a:schemeClr val="bg1"/>
                </a:solidFill>
                <a:latin typeface="InterFace" charset="0"/>
                <a:ea typeface="InterFace" charset="0"/>
                <a:cs typeface="InterFace" charset="0"/>
              </a:rPr>
              <a:t>61</a:t>
            </a:r>
            <a:endParaRPr lang="en-US" sz="1400" b="1" dirty="0">
              <a:solidFill>
                <a:schemeClr val="bg1"/>
              </a:solidFill>
              <a:latin typeface="InterFace" charset="0"/>
              <a:ea typeface="InterFace" charset="0"/>
              <a:cs typeface="InterFace" charset="0"/>
            </a:endParaRPr>
          </a:p>
        </p:txBody>
      </p:sp>
      <p:sp>
        <p:nvSpPr>
          <p:cNvPr id="415" name="TextBox 414"/>
          <p:cNvSpPr txBox="1"/>
          <p:nvPr/>
        </p:nvSpPr>
        <p:spPr>
          <a:xfrm>
            <a:off x="4613709" y="2705032"/>
            <a:ext cx="368774" cy="307777"/>
          </a:xfrm>
          <a:prstGeom prst="rect">
            <a:avLst/>
          </a:prstGeom>
          <a:noFill/>
        </p:spPr>
        <p:txBody>
          <a:bodyPr wrap="square" lIns="0" tIns="0" rIns="0" bIns="0" rtlCol="0">
            <a:spAutoFit/>
          </a:bodyPr>
          <a:lstStyle/>
          <a:p>
            <a:pPr algn="ctr">
              <a:lnSpc>
                <a:spcPct val="80000"/>
              </a:lnSpc>
            </a:pPr>
            <a:r>
              <a:rPr lang="en-US" sz="1100" dirty="0" smtClean="0">
                <a:solidFill>
                  <a:schemeClr val="bg1"/>
                </a:solidFill>
                <a:latin typeface="InterFace" charset="0"/>
                <a:ea typeface="InterFace" charset="0"/>
                <a:cs typeface="InterFace" charset="0"/>
              </a:rPr>
              <a:t>SWIZ</a:t>
            </a:r>
            <a:br>
              <a:rPr lang="en-US" sz="1100" dirty="0" smtClean="0">
                <a:solidFill>
                  <a:schemeClr val="bg1"/>
                </a:solidFill>
                <a:latin typeface="InterFace" charset="0"/>
                <a:ea typeface="InterFace" charset="0"/>
                <a:cs typeface="InterFace" charset="0"/>
              </a:rPr>
            </a:br>
            <a:r>
              <a:rPr lang="en-US" sz="1400" b="1" dirty="0" smtClean="0">
                <a:solidFill>
                  <a:schemeClr val="bg1"/>
                </a:solidFill>
                <a:latin typeface="InterFace" charset="0"/>
                <a:ea typeface="InterFace" charset="0"/>
                <a:cs typeface="InterFace" charset="0"/>
              </a:rPr>
              <a:t>88</a:t>
            </a:r>
            <a:endParaRPr lang="en-US" sz="1400" b="1" dirty="0">
              <a:solidFill>
                <a:schemeClr val="bg1"/>
              </a:solidFill>
              <a:latin typeface="InterFace" charset="0"/>
              <a:ea typeface="InterFace" charset="0"/>
              <a:cs typeface="InterFace" charset="0"/>
            </a:endParaRPr>
          </a:p>
        </p:txBody>
      </p:sp>
      <p:sp>
        <p:nvSpPr>
          <p:cNvPr id="416" name="Oval 415"/>
          <p:cNvSpPr>
            <a:spLocks noChangeAspect="1"/>
          </p:cNvSpPr>
          <p:nvPr/>
        </p:nvSpPr>
        <p:spPr>
          <a:xfrm>
            <a:off x="3921540" y="2007063"/>
            <a:ext cx="420624" cy="420624"/>
          </a:xfrm>
          <a:prstGeom prst="ellipse">
            <a:avLst/>
          </a:prstGeom>
          <a:solidFill>
            <a:schemeClr val="accent4">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Oval 416"/>
          <p:cNvSpPr>
            <a:spLocks noChangeAspect="1"/>
          </p:cNvSpPr>
          <p:nvPr/>
        </p:nvSpPr>
        <p:spPr>
          <a:xfrm>
            <a:off x="1543956" y="2382867"/>
            <a:ext cx="914400" cy="914400"/>
          </a:xfrm>
          <a:prstGeom prst="ellipse">
            <a:avLst/>
          </a:prstGeom>
          <a:solidFill>
            <a:schemeClr val="accent4">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TextBox 417"/>
          <p:cNvSpPr txBox="1"/>
          <p:nvPr/>
        </p:nvSpPr>
        <p:spPr>
          <a:xfrm>
            <a:off x="1816769" y="2686179"/>
            <a:ext cx="368774" cy="307777"/>
          </a:xfrm>
          <a:prstGeom prst="rect">
            <a:avLst/>
          </a:prstGeom>
          <a:noFill/>
        </p:spPr>
        <p:txBody>
          <a:bodyPr wrap="square" lIns="0" tIns="0" rIns="0" bIns="0" rtlCol="0">
            <a:spAutoFit/>
          </a:bodyPr>
          <a:lstStyle/>
          <a:p>
            <a:pPr algn="ctr">
              <a:lnSpc>
                <a:spcPct val="80000"/>
              </a:lnSpc>
            </a:pPr>
            <a:r>
              <a:rPr lang="en-US" sz="1100" dirty="0" smtClean="0">
                <a:solidFill>
                  <a:schemeClr val="bg1"/>
                </a:solidFill>
                <a:latin typeface="InterFace" charset="0"/>
                <a:ea typeface="InterFace" charset="0"/>
                <a:cs typeface="InterFace" charset="0"/>
              </a:rPr>
              <a:t>US</a:t>
            </a:r>
            <a:br>
              <a:rPr lang="en-US" sz="1100" dirty="0" smtClean="0">
                <a:solidFill>
                  <a:schemeClr val="bg1"/>
                </a:solidFill>
                <a:latin typeface="InterFace" charset="0"/>
                <a:ea typeface="InterFace" charset="0"/>
                <a:cs typeface="InterFace" charset="0"/>
              </a:rPr>
            </a:br>
            <a:r>
              <a:rPr lang="en-US" sz="1400" b="1" dirty="0" smtClean="0">
                <a:solidFill>
                  <a:schemeClr val="bg1"/>
                </a:solidFill>
                <a:latin typeface="InterFace" charset="0"/>
                <a:ea typeface="InterFace" charset="0"/>
                <a:cs typeface="InterFace" charset="0"/>
              </a:rPr>
              <a:t>100</a:t>
            </a:r>
            <a:endParaRPr lang="en-US" sz="1400" b="1" dirty="0">
              <a:solidFill>
                <a:schemeClr val="bg1"/>
              </a:solidFill>
              <a:latin typeface="InterFace" charset="0"/>
              <a:ea typeface="InterFace" charset="0"/>
              <a:cs typeface="InterFace" charset="0"/>
            </a:endParaRPr>
          </a:p>
        </p:txBody>
      </p:sp>
      <p:sp>
        <p:nvSpPr>
          <p:cNvPr id="419" name="TextBox 418"/>
          <p:cNvSpPr txBox="1"/>
          <p:nvPr/>
        </p:nvSpPr>
        <p:spPr>
          <a:xfrm>
            <a:off x="3947465" y="2068795"/>
            <a:ext cx="368774" cy="307777"/>
          </a:xfrm>
          <a:prstGeom prst="rect">
            <a:avLst/>
          </a:prstGeom>
          <a:noFill/>
        </p:spPr>
        <p:txBody>
          <a:bodyPr wrap="square" lIns="0" tIns="0" rIns="0" bIns="0" rtlCol="0">
            <a:spAutoFit/>
          </a:bodyPr>
          <a:lstStyle/>
          <a:p>
            <a:pPr algn="ctr">
              <a:lnSpc>
                <a:spcPct val="80000"/>
              </a:lnSpc>
            </a:pPr>
            <a:r>
              <a:rPr lang="en-US" sz="1100" dirty="0" smtClean="0">
                <a:solidFill>
                  <a:schemeClr val="bg1"/>
                </a:solidFill>
                <a:latin typeface="InterFace" charset="0"/>
                <a:ea typeface="InterFace" charset="0"/>
                <a:cs typeface="InterFace" charset="0"/>
              </a:rPr>
              <a:t>UK</a:t>
            </a:r>
            <a:br>
              <a:rPr lang="en-US" sz="1100" dirty="0" smtClean="0">
                <a:solidFill>
                  <a:schemeClr val="bg1"/>
                </a:solidFill>
                <a:latin typeface="InterFace" charset="0"/>
                <a:ea typeface="InterFace" charset="0"/>
                <a:cs typeface="InterFace" charset="0"/>
              </a:rPr>
            </a:br>
            <a:r>
              <a:rPr lang="en-US" sz="1400" b="1" dirty="0" smtClean="0">
                <a:solidFill>
                  <a:schemeClr val="bg1"/>
                </a:solidFill>
                <a:latin typeface="InterFace" charset="0"/>
                <a:ea typeface="InterFace" charset="0"/>
                <a:cs typeface="InterFace" charset="0"/>
              </a:rPr>
              <a:t>46</a:t>
            </a:r>
            <a:endParaRPr lang="en-US" sz="1400" b="1" dirty="0">
              <a:solidFill>
                <a:schemeClr val="bg1"/>
              </a:solidFill>
              <a:latin typeface="InterFace" charset="0"/>
              <a:ea typeface="InterFace" charset="0"/>
              <a:cs typeface="InterFace" charset="0"/>
            </a:endParaRPr>
          </a:p>
        </p:txBody>
      </p:sp>
      <p:sp>
        <p:nvSpPr>
          <p:cNvPr id="420" name="Title 1"/>
          <p:cNvSpPr>
            <a:spLocks noGrp="1"/>
          </p:cNvSpPr>
          <p:nvPr>
            <p:ph type="ctrTitle"/>
          </p:nvPr>
        </p:nvSpPr>
        <p:spPr>
          <a:xfrm>
            <a:off x="73152" y="301752"/>
            <a:ext cx="8988552" cy="457200"/>
          </a:xfrm>
        </p:spPr>
        <p:txBody>
          <a:bodyPr>
            <a:normAutofit/>
          </a:bodyPr>
          <a:lstStyle/>
          <a:p>
            <a:pPr>
              <a:lnSpc>
                <a:spcPct val="110000"/>
              </a:lnSpc>
            </a:pPr>
            <a:r>
              <a:rPr lang="en-US" sz="2000" b="0" dirty="0">
                <a:latin typeface="Berlingske Serif Text" charset="0"/>
                <a:ea typeface="Berlingske Serif Text" charset="0"/>
                <a:cs typeface="Berlingske Serif Text" charset="0"/>
              </a:rPr>
              <a:t>Retail Price Index for Pharmaceuticals, 2010</a:t>
            </a:r>
          </a:p>
        </p:txBody>
      </p:sp>
      <p:sp>
        <p:nvSpPr>
          <p:cNvPr id="411" name="Oval 410"/>
          <p:cNvSpPr>
            <a:spLocks noChangeAspect="1"/>
          </p:cNvSpPr>
          <p:nvPr/>
        </p:nvSpPr>
        <p:spPr>
          <a:xfrm>
            <a:off x="4290604" y="1725943"/>
            <a:ext cx="868680" cy="868680"/>
          </a:xfrm>
          <a:prstGeom prst="ellipse">
            <a:avLst/>
          </a:prstGeom>
          <a:solidFill>
            <a:schemeClr val="accent4">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4" name="TextBox 413"/>
          <p:cNvSpPr txBox="1"/>
          <p:nvPr/>
        </p:nvSpPr>
        <p:spPr>
          <a:xfrm>
            <a:off x="4516545" y="2017595"/>
            <a:ext cx="368774" cy="307777"/>
          </a:xfrm>
          <a:prstGeom prst="rect">
            <a:avLst/>
          </a:prstGeom>
          <a:noFill/>
        </p:spPr>
        <p:txBody>
          <a:bodyPr wrap="square" lIns="0" tIns="0" rIns="0" bIns="0" rtlCol="0">
            <a:spAutoFit/>
          </a:bodyPr>
          <a:lstStyle/>
          <a:p>
            <a:pPr algn="ctr">
              <a:lnSpc>
                <a:spcPct val="80000"/>
              </a:lnSpc>
            </a:pPr>
            <a:r>
              <a:rPr lang="en-US" sz="1100" dirty="0" smtClean="0">
                <a:solidFill>
                  <a:schemeClr val="bg1"/>
                </a:solidFill>
                <a:latin typeface="InterFace" charset="0"/>
                <a:ea typeface="InterFace" charset="0"/>
                <a:cs typeface="InterFace" charset="0"/>
              </a:rPr>
              <a:t>GER</a:t>
            </a:r>
            <a:br>
              <a:rPr lang="en-US" sz="1100" dirty="0" smtClean="0">
                <a:solidFill>
                  <a:schemeClr val="bg1"/>
                </a:solidFill>
                <a:latin typeface="InterFace" charset="0"/>
                <a:ea typeface="InterFace" charset="0"/>
                <a:cs typeface="InterFace" charset="0"/>
              </a:rPr>
            </a:br>
            <a:r>
              <a:rPr lang="en-US" sz="1400" b="1" dirty="0" smtClean="0">
                <a:solidFill>
                  <a:schemeClr val="bg1"/>
                </a:solidFill>
                <a:latin typeface="InterFace" charset="0"/>
                <a:ea typeface="InterFace" charset="0"/>
                <a:cs typeface="InterFace" charset="0"/>
              </a:rPr>
              <a:t>95</a:t>
            </a:r>
            <a:endParaRPr lang="en-US" sz="1400" b="1" dirty="0">
              <a:solidFill>
                <a:schemeClr val="bg1"/>
              </a:solidFill>
              <a:latin typeface="InterFace" charset="0"/>
              <a:ea typeface="InterFace" charset="0"/>
              <a:cs typeface="InterFace" charset="0"/>
            </a:endParaRPr>
          </a:p>
        </p:txBody>
      </p:sp>
    </p:spTree>
    <p:extLst>
      <p:ext uri="{BB962C8B-B14F-4D97-AF65-F5344CB8AC3E}">
        <p14:creationId xmlns:p14="http://schemas.microsoft.com/office/powerpoint/2010/main" val="61495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 y="301752"/>
            <a:ext cx="8988552" cy="457200"/>
          </a:xfrm>
        </p:spPr>
        <p:txBody>
          <a:bodyPr>
            <a:noAutofit/>
          </a:bodyPr>
          <a:lstStyle/>
          <a:p>
            <a:pPr>
              <a:lnSpc>
                <a:spcPct val="110000"/>
              </a:lnSpc>
            </a:pPr>
            <a:r>
              <a:rPr lang="en-US" sz="2000" b="0" dirty="0">
                <a:latin typeface="Berlingske Serif Text" charset="0"/>
                <a:ea typeface="Berlingske Serif Text" charset="0"/>
                <a:cs typeface="Berlingske Serif Text" charset="0"/>
              </a:rPr>
              <a:t>Monthly Price of Six Top-Selling </a:t>
            </a:r>
            <a:r>
              <a:rPr lang="en-US" sz="2000" b="0" dirty="0" smtClean="0">
                <a:latin typeface="Berlingske Serif Text" charset="0"/>
                <a:ea typeface="Berlingske Serif Text" charset="0"/>
                <a:cs typeface="Berlingske Serif Text" charset="0"/>
              </a:rPr>
              <a:t>Prescription Drugs</a:t>
            </a:r>
            <a:endParaRPr lang="en-US" sz="2000" b="0" dirty="0">
              <a:latin typeface="Berlingske Serif Text" charset="0"/>
              <a:ea typeface="Berlingske Serif Text" charset="0"/>
              <a:cs typeface="Berlingske Serif Text" charset="0"/>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87879852"/>
              </p:ext>
            </p:extLst>
          </p:nvPr>
        </p:nvGraphicFramePr>
        <p:xfrm>
          <a:off x="91493" y="1242353"/>
          <a:ext cx="2776538" cy="21320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1483803919"/>
              </p:ext>
            </p:extLst>
          </p:nvPr>
        </p:nvGraphicFramePr>
        <p:xfrm>
          <a:off x="3177572" y="1242353"/>
          <a:ext cx="2775857" cy="21317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5"/>
          <p:cNvGraphicFramePr>
            <a:graphicFrameLocks/>
          </p:cNvGraphicFramePr>
          <p:nvPr>
            <p:extLst>
              <p:ext uri="{D42A27DB-BD31-4B8C-83A1-F6EECF244321}">
                <p14:modId xmlns:p14="http://schemas.microsoft.com/office/powerpoint/2010/main" val="1712357669"/>
              </p:ext>
            </p:extLst>
          </p:nvPr>
        </p:nvGraphicFramePr>
        <p:xfrm>
          <a:off x="6253721" y="1226158"/>
          <a:ext cx="2775857" cy="21317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1166989436"/>
              </p:ext>
            </p:extLst>
          </p:nvPr>
        </p:nvGraphicFramePr>
        <p:xfrm>
          <a:off x="91493" y="3617526"/>
          <a:ext cx="2775857" cy="213178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ontent Placeholder 5"/>
          <p:cNvGraphicFramePr>
            <a:graphicFrameLocks/>
          </p:cNvGraphicFramePr>
          <p:nvPr>
            <p:extLst>
              <p:ext uri="{D42A27DB-BD31-4B8C-83A1-F6EECF244321}">
                <p14:modId xmlns:p14="http://schemas.microsoft.com/office/powerpoint/2010/main" val="623302801"/>
              </p:ext>
            </p:extLst>
          </p:nvPr>
        </p:nvGraphicFramePr>
        <p:xfrm>
          <a:off x="3177572" y="3633722"/>
          <a:ext cx="2775857" cy="213178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424946341"/>
              </p:ext>
            </p:extLst>
          </p:nvPr>
        </p:nvGraphicFramePr>
        <p:xfrm>
          <a:off x="6253721" y="3617526"/>
          <a:ext cx="2775857" cy="2131787"/>
        </p:xfrm>
        <a:graphic>
          <a:graphicData uri="http://schemas.openxmlformats.org/drawingml/2006/chart">
            <c:chart xmlns:c="http://schemas.openxmlformats.org/drawingml/2006/chart" xmlns:r="http://schemas.openxmlformats.org/officeDocument/2006/relationships" r:id="rId7"/>
          </a:graphicData>
        </a:graphic>
      </p:graphicFrame>
      <p:sp>
        <p:nvSpPr>
          <p:cNvPr id="12" name="Rectangle 11"/>
          <p:cNvSpPr/>
          <p:nvPr/>
        </p:nvSpPr>
        <p:spPr>
          <a:xfrm>
            <a:off x="3736811" y="873637"/>
            <a:ext cx="137160" cy="13716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InterFace" charset="0"/>
              <a:ea typeface="InterFace" charset="0"/>
              <a:cs typeface="InterFace" charset="0"/>
            </a:endParaRPr>
          </a:p>
        </p:txBody>
      </p:sp>
      <p:sp>
        <p:nvSpPr>
          <p:cNvPr id="15" name="TextBox 14"/>
          <p:cNvSpPr txBox="1"/>
          <p:nvPr/>
        </p:nvSpPr>
        <p:spPr>
          <a:xfrm>
            <a:off x="3892465" y="804828"/>
            <a:ext cx="1556381" cy="276999"/>
          </a:xfrm>
          <a:prstGeom prst="rect">
            <a:avLst/>
          </a:prstGeom>
          <a:noFill/>
        </p:spPr>
        <p:txBody>
          <a:bodyPr wrap="square" rtlCol="0">
            <a:spAutoFit/>
          </a:bodyPr>
          <a:lstStyle/>
          <a:p>
            <a:r>
              <a:rPr lang="en-US" sz="1200" dirty="0">
                <a:latin typeface="InterFace" charset="0"/>
                <a:ea typeface="InterFace" charset="0"/>
                <a:cs typeface="InterFace" charset="0"/>
              </a:rPr>
              <a:t>Average U.S. </a:t>
            </a:r>
            <a:r>
              <a:rPr lang="en-US" sz="1200" dirty="0" smtClean="0">
                <a:latin typeface="InterFace" charset="0"/>
                <a:ea typeface="InterFace" charset="0"/>
                <a:cs typeface="InterFace" charset="0"/>
              </a:rPr>
              <a:t>discount</a:t>
            </a:r>
            <a:endParaRPr lang="en-US" sz="1200" dirty="0">
              <a:latin typeface="InterFace" charset="0"/>
              <a:ea typeface="InterFace" charset="0"/>
              <a:cs typeface="InterFace" charset="0"/>
            </a:endParaRPr>
          </a:p>
        </p:txBody>
      </p:sp>
      <p:sp>
        <p:nvSpPr>
          <p:cNvPr id="16"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chemeClr val="tx1"/>
                </a:solidFill>
                <a:latin typeface="InterFace" charset="0"/>
                <a:ea typeface="InterFace" charset="0"/>
                <a:cs typeface="InterFace" charset="0"/>
              </a:rPr>
              <a:t>Exhibit 5</a:t>
            </a:r>
          </a:p>
        </p:txBody>
      </p:sp>
      <p:sp>
        <p:nvSpPr>
          <p:cNvPr id="17" name="Text Placeholder 4"/>
          <p:cNvSpPr>
            <a:spLocks noGrp="1"/>
          </p:cNvSpPr>
          <p:nvPr>
            <p:ph type="body" sz="quarter" idx="4294967295"/>
          </p:nvPr>
        </p:nvSpPr>
        <p:spPr>
          <a:xfrm>
            <a:off x="73152" y="6007695"/>
            <a:ext cx="8988552" cy="168486"/>
          </a:xfrm>
        </p:spPr>
        <p:txBody>
          <a:bodyPr anchor="b" anchorCtr="0">
            <a:noAutofit/>
          </a:bodyPr>
          <a:lstStyle/>
          <a:p>
            <a:pPr marL="0" indent="0" fontAlgn="b">
              <a:buNone/>
            </a:pPr>
            <a:r>
              <a:rPr lang="en-US" sz="900" dirty="0" smtClean="0">
                <a:latin typeface="InterFace" charset="0"/>
                <a:ea typeface="InterFace" charset="0"/>
                <a:cs typeface="InterFace" charset="0"/>
              </a:rPr>
              <a:t>Note: Data not available for the Netherlands, Norway, or Sweden, nor for Australia in the case of </a:t>
            </a:r>
            <a:r>
              <a:rPr lang="en-US" sz="900" dirty="0" err="1" smtClean="0">
                <a:latin typeface="InterFace" charset="0"/>
                <a:ea typeface="InterFace" charset="0"/>
                <a:cs typeface="InterFace" charset="0"/>
              </a:rPr>
              <a:t>Sovaldi</a:t>
            </a:r>
            <a:r>
              <a:rPr lang="en-US" sz="900" dirty="0" smtClean="0">
                <a:latin typeface="InterFace" charset="0"/>
                <a:ea typeface="InterFace" charset="0"/>
                <a:cs typeface="InterFace" charset="0"/>
              </a:rPr>
              <a:t>.</a:t>
            </a:r>
          </a:p>
          <a:p>
            <a:pPr marL="0" indent="0" fontAlgn="b">
              <a:buNone/>
            </a:pPr>
            <a:r>
              <a:rPr lang="en-US" sz="900" dirty="0" smtClean="0">
                <a:latin typeface="InterFace" charset="0"/>
                <a:ea typeface="InterFace" charset="0"/>
                <a:cs typeface="InterFace" charset="0"/>
              </a:rPr>
              <a:t>Data: R. </a:t>
            </a:r>
            <a:r>
              <a:rPr lang="en-US" sz="900" dirty="0" err="1" smtClean="0">
                <a:latin typeface="InterFace" charset="0"/>
                <a:ea typeface="InterFace" charset="0"/>
                <a:cs typeface="InterFace" charset="0"/>
              </a:rPr>
              <a:t>Langreth</a:t>
            </a:r>
            <a:r>
              <a:rPr lang="en-US" sz="900" dirty="0" smtClean="0">
                <a:latin typeface="InterFace" charset="0"/>
                <a:ea typeface="InterFace" charset="0"/>
                <a:cs typeface="InterFace" charset="0"/>
              </a:rPr>
              <a:t>, B. </a:t>
            </a:r>
            <a:r>
              <a:rPr lang="en-US" sz="900" dirty="0" err="1" smtClean="0">
                <a:latin typeface="InterFace" charset="0"/>
                <a:ea typeface="InterFace" charset="0"/>
                <a:cs typeface="InterFace" charset="0"/>
              </a:rPr>
              <a:t>Migliozzi</a:t>
            </a:r>
            <a:r>
              <a:rPr lang="en-US" sz="900" dirty="0" smtClean="0">
                <a:latin typeface="InterFace" charset="0"/>
                <a:ea typeface="InterFace" charset="0"/>
                <a:cs typeface="InterFace" charset="0"/>
              </a:rPr>
              <a:t>, and K. </a:t>
            </a:r>
            <a:r>
              <a:rPr lang="en-US" sz="900" dirty="0" err="1" smtClean="0">
                <a:latin typeface="InterFace" charset="0"/>
                <a:ea typeface="InterFace" charset="0"/>
                <a:cs typeface="InterFace" charset="0"/>
              </a:rPr>
              <a:t>Gokhale</a:t>
            </a:r>
            <a:r>
              <a:rPr lang="en-US" sz="900" dirty="0">
                <a:latin typeface="InterFace" charset="0"/>
                <a:ea typeface="InterFace" charset="0"/>
                <a:cs typeface="InterFace" charset="0"/>
              </a:rPr>
              <a:t>, </a:t>
            </a:r>
            <a:r>
              <a:rPr lang="en-US" sz="900" i="1" dirty="0">
                <a:latin typeface="InterFace" charset="0"/>
                <a:ea typeface="InterFace" charset="0"/>
                <a:cs typeface="InterFace" charset="0"/>
              </a:rPr>
              <a:t>The U.S. Pays a Lot More for Top Drugs Than Other </a:t>
            </a:r>
            <a:r>
              <a:rPr lang="en-US" sz="900" i="1" dirty="0" smtClean="0">
                <a:latin typeface="InterFace" charset="0"/>
                <a:ea typeface="InterFace" charset="0"/>
                <a:cs typeface="InterFace" charset="0"/>
              </a:rPr>
              <a:t>Countries</a:t>
            </a:r>
            <a:r>
              <a:rPr lang="en-US" sz="900" dirty="0" smtClean="0">
                <a:latin typeface="InterFace" charset="0"/>
                <a:ea typeface="InterFace" charset="0"/>
                <a:cs typeface="InterFace" charset="0"/>
              </a:rPr>
              <a:t> (Bloomberg, Dec. 18, 2015).</a:t>
            </a:r>
            <a:endParaRPr lang="en-US" sz="900" dirty="0">
              <a:latin typeface="InterFace" charset="0"/>
              <a:ea typeface="InterFace" charset="0"/>
              <a:cs typeface="InterFace" charset="0"/>
            </a:endParaRPr>
          </a:p>
        </p:txBody>
      </p:sp>
    </p:spTree>
    <p:extLst>
      <p:ext uri="{BB962C8B-B14F-4D97-AF65-F5344CB8AC3E}">
        <p14:creationId xmlns:p14="http://schemas.microsoft.com/office/powerpoint/2010/main" val="3554019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type="chart" sz="quarter" idx="19"/>
            <p:extLst>
              <p:ext uri="{D42A27DB-BD31-4B8C-83A1-F6EECF244321}">
                <p14:modId xmlns:p14="http://schemas.microsoft.com/office/powerpoint/2010/main" val="765397649"/>
              </p:ext>
            </p:extLst>
          </p:nvPr>
        </p:nvGraphicFramePr>
        <p:xfrm>
          <a:off x="136733" y="1247687"/>
          <a:ext cx="8924971" cy="450700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4294967295"/>
          </p:nvPr>
        </p:nvSpPr>
        <p:spPr>
          <a:xfrm>
            <a:off x="73152" y="6016154"/>
            <a:ext cx="8988552" cy="164592"/>
          </a:xfrm>
        </p:spPr>
        <p:txBody>
          <a:bodyPr anchor="b" anchorCtr="0">
            <a:normAutofit/>
          </a:bodyPr>
          <a:lstStyle/>
          <a:p>
            <a:pPr marL="0" indent="0">
              <a:buNone/>
            </a:pPr>
            <a:r>
              <a:rPr lang="en-US" sz="900" dirty="0" smtClean="0">
                <a:latin typeface="InterFace" charset="0"/>
                <a:ea typeface="InterFace" charset="0"/>
                <a:cs typeface="InterFace" charset="0"/>
              </a:rPr>
              <a:t>Data: </a:t>
            </a:r>
            <a:r>
              <a:rPr lang="en-US" sz="900" dirty="0">
                <a:latin typeface="InterFace" charset="0"/>
                <a:ea typeface="InterFace" charset="0"/>
                <a:cs typeface="InterFace" charset="0"/>
              </a:rPr>
              <a:t>2016 Commonwealth Fund International Health Policy Survey of Adults in 11 Countries.</a:t>
            </a:r>
          </a:p>
        </p:txBody>
      </p:sp>
      <p:sp>
        <p:nvSpPr>
          <p:cNvPr id="2" name="Title 1"/>
          <p:cNvSpPr>
            <a:spLocks noGrp="1"/>
          </p:cNvSpPr>
          <p:nvPr>
            <p:ph type="ctrTitle"/>
          </p:nvPr>
        </p:nvSpPr>
        <p:spPr>
          <a:xfrm>
            <a:off x="73152" y="301752"/>
            <a:ext cx="8988552" cy="457200"/>
          </a:xfrm>
        </p:spPr>
        <p:txBody>
          <a:bodyPr>
            <a:normAutofit/>
          </a:bodyPr>
          <a:lstStyle/>
          <a:p>
            <a:pPr>
              <a:lnSpc>
                <a:spcPct val="110000"/>
              </a:lnSpc>
            </a:pPr>
            <a:r>
              <a:rPr lang="en-US" sz="2000" b="0" dirty="0">
                <a:latin typeface="Berlingske Serif Text" charset="0"/>
                <a:ea typeface="Berlingske Serif Text" charset="0"/>
                <a:cs typeface="Berlingske Serif Text" charset="0"/>
              </a:rPr>
              <a:t>Adults Who Cited Cost </a:t>
            </a:r>
            <a:r>
              <a:rPr lang="en-US" sz="2000" b="0" dirty="0" smtClean="0">
                <a:latin typeface="Berlingske Serif Text" charset="0"/>
                <a:ea typeface="Berlingske Serif Text" charset="0"/>
                <a:cs typeface="Berlingske Serif Text" charset="0"/>
              </a:rPr>
              <a:t>as a Reason for </a:t>
            </a:r>
            <a:r>
              <a:rPr lang="en-US" sz="2000" b="0" dirty="0">
                <a:latin typeface="Berlingske Serif Text" charset="0"/>
                <a:ea typeface="Berlingske Serif Text" charset="0"/>
                <a:cs typeface="Berlingske Serif Text" charset="0"/>
              </a:rPr>
              <a:t>Skipping Prescriptions or Doses, 2016</a:t>
            </a:r>
          </a:p>
        </p:txBody>
      </p:sp>
      <p:sp>
        <p:nvSpPr>
          <p:cNvPr id="6"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chemeClr val="tx1"/>
                </a:solidFill>
                <a:latin typeface="InterFace" charset="0"/>
                <a:ea typeface="InterFace" charset="0"/>
                <a:cs typeface="InterFace" charset="0"/>
              </a:rPr>
              <a:t>Exhibit 6</a:t>
            </a:r>
          </a:p>
        </p:txBody>
      </p:sp>
      <p:sp>
        <p:nvSpPr>
          <p:cNvPr id="7" name="TextBox 6"/>
          <p:cNvSpPr txBox="1"/>
          <p:nvPr/>
        </p:nvSpPr>
        <p:spPr>
          <a:xfrm>
            <a:off x="64008" y="832104"/>
            <a:ext cx="681597" cy="276999"/>
          </a:xfrm>
          <a:prstGeom prst="rect">
            <a:avLst/>
          </a:prstGeom>
          <a:noFill/>
        </p:spPr>
        <p:txBody>
          <a:bodyPr wrap="none" rtlCol="0">
            <a:spAutoFit/>
          </a:bodyPr>
          <a:lstStyle/>
          <a:p>
            <a:r>
              <a:rPr lang="en-US" sz="1200" dirty="0" smtClean="0">
                <a:solidFill>
                  <a:srgbClr val="4C515A"/>
                </a:solidFill>
                <a:latin typeface="InterFace" charset="0"/>
                <a:ea typeface="InterFace" charset="0"/>
                <a:cs typeface="InterFace" charset="0"/>
              </a:rPr>
              <a:t>Percent</a:t>
            </a:r>
            <a:endParaRPr lang="en-US" sz="1200" dirty="0">
              <a:solidFill>
                <a:srgbClr val="4C515A"/>
              </a:solidFill>
              <a:latin typeface="InterFace" charset="0"/>
              <a:ea typeface="InterFace" charset="0"/>
              <a:cs typeface="InterFace" charset="0"/>
            </a:endParaRPr>
          </a:p>
        </p:txBody>
      </p:sp>
    </p:spTree>
    <p:extLst>
      <p:ext uri="{BB962C8B-B14F-4D97-AF65-F5344CB8AC3E}">
        <p14:creationId xmlns:p14="http://schemas.microsoft.com/office/powerpoint/2010/main" val="353138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type="chart" sz="quarter" idx="19"/>
            <p:extLst>
              <p:ext uri="{D42A27DB-BD31-4B8C-83A1-F6EECF244321}">
                <p14:modId xmlns:p14="http://schemas.microsoft.com/office/powerpoint/2010/main" val="893869130"/>
              </p:ext>
            </p:extLst>
          </p:nvPr>
        </p:nvGraphicFramePr>
        <p:xfrm>
          <a:off x="85455" y="1246491"/>
          <a:ext cx="8993341" cy="437664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4294967295"/>
          </p:nvPr>
        </p:nvSpPr>
        <p:spPr>
          <a:xfrm>
            <a:off x="73152" y="5726536"/>
            <a:ext cx="8988552" cy="457200"/>
          </a:xfrm>
        </p:spPr>
        <p:txBody>
          <a:bodyPr anchor="b" anchorCtr="0">
            <a:noAutofit/>
          </a:bodyPr>
          <a:lstStyle/>
          <a:p>
            <a:pPr marL="0" indent="0">
              <a:buNone/>
            </a:pPr>
            <a:r>
              <a:rPr lang="en-US" sz="900" dirty="0" smtClean="0">
                <a:latin typeface="InterFace" charset="0"/>
                <a:ea typeface="InterFace" charset="0"/>
                <a:cs typeface="InterFace" charset="0"/>
              </a:rPr>
              <a:t>Data: </a:t>
            </a:r>
            <a:r>
              <a:rPr lang="en-US" sz="900" dirty="0">
                <a:latin typeface="InterFace" charset="0"/>
                <a:ea typeface="InterFace" charset="0"/>
                <a:cs typeface="InterFace" charset="0"/>
              </a:rPr>
              <a:t>2016 Commonwealth Fund International Health Policy Survey of Adults in 11 Countries</a:t>
            </a:r>
            <a:r>
              <a:rPr lang="en-US" sz="900" dirty="0" smtClean="0">
                <a:latin typeface="InterFace" charset="0"/>
                <a:ea typeface="InterFace" charset="0"/>
                <a:cs typeface="InterFace" charset="0"/>
              </a:rPr>
              <a:t>.</a:t>
            </a:r>
            <a:endParaRPr lang="en-US" sz="900" dirty="0">
              <a:latin typeface="InterFace" charset="0"/>
              <a:ea typeface="InterFace" charset="0"/>
              <a:cs typeface="InterFace" charset="0"/>
            </a:endParaRPr>
          </a:p>
        </p:txBody>
      </p:sp>
      <p:sp>
        <p:nvSpPr>
          <p:cNvPr id="2" name="Title 1"/>
          <p:cNvSpPr>
            <a:spLocks noGrp="1"/>
          </p:cNvSpPr>
          <p:nvPr>
            <p:ph type="ctrTitle"/>
          </p:nvPr>
        </p:nvSpPr>
        <p:spPr>
          <a:xfrm>
            <a:off x="73152" y="301752"/>
            <a:ext cx="8988552" cy="457200"/>
          </a:xfrm>
        </p:spPr>
        <p:txBody>
          <a:bodyPr>
            <a:noAutofit/>
          </a:bodyPr>
          <a:lstStyle/>
          <a:p>
            <a:pPr>
              <a:lnSpc>
                <a:spcPct val="110000"/>
              </a:lnSpc>
            </a:pPr>
            <a:r>
              <a:rPr lang="en-US" sz="2000" b="0" dirty="0" smtClean="0">
                <a:latin typeface="Berlingske Serif Text" charset="0"/>
                <a:ea typeface="Berlingske Serif Text" charset="0"/>
                <a:cs typeface="Berlingske Serif Text" charset="0"/>
              </a:rPr>
              <a:t>Adults </a:t>
            </a:r>
            <a:r>
              <a:rPr lang="en-US" sz="2000" b="0" dirty="0">
                <a:latin typeface="Berlingske Serif Text" charset="0"/>
                <a:ea typeface="Berlingske Serif Text" charset="0"/>
                <a:cs typeface="Berlingske Serif Text" charset="0"/>
              </a:rPr>
              <a:t>Who Cited Cost </a:t>
            </a:r>
            <a:r>
              <a:rPr lang="en-US" sz="2000" b="0" dirty="0" smtClean="0">
                <a:latin typeface="Berlingske Serif Text" charset="0"/>
                <a:ea typeface="Berlingske Serif Text" charset="0"/>
                <a:cs typeface="Berlingske Serif Text" charset="0"/>
              </a:rPr>
              <a:t>as a Reason for Skipping </a:t>
            </a:r>
            <a:r>
              <a:rPr lang="en-US" sz="2000" b="0" dirty="0">
                <a:latin typeface="Berlingske Serif Text" charset="0"/>
                <a:ea typeface="Berlingske Serif Text" charset="0"/>
                <a:cs typeface="Berlingske Serif Text" charset="0"/>
              </a:rPr>
              <a:t>Prescriptions or </a:t>
            </a:r>
            <a:r>
              <a:rPr lang="en-US" sz="2000" b="0" dirty="0" smtClean="0">
                <a:latin typeface="Berlingske Serif Text" charset="0"/>
                <a:ea typeface="Berlingske Serif Text" charset="0"/>
                <a:cs typeface="Berlingske Serif Text" charset="0"/>
              </a:rPr>
              <a:t>Doses, </a:t>
            </a:r>
            <a:br>
              <a:rPr lang="en-US" sz="2000" b="0" dirty="0" smtClean="0">
                <a:latin typeface="Berlingske Serif Text" charset="0"/>
                <a:ea typeface="Berlingske Serif Text" charset="0"/>
                <a:cs typeface="Berlingske Serif Text" charset="0"/>
              </a:rPr>
            </a:br>
            <a:r>
              <a:rPr lang="en-US" sz="2000" b="0" dirty="0" smtClean="0">
                <a:latin typeface="Berlingske Serif Text" charset="0"/>
                <a:ea typeface="Berlingske Serif Text" charset="0"/>
                <a:cs typeface="Berlingske Serif Text" charset="0"/>
              </a:rPr>
              <a:t>by </a:t>
            </a:r>
            <a:r>
              <a:rPr lang="en-US" sz="2000" b="0" dirty="0">
                <a:latin typeface="Berlingske Serif Text" charset="0"/>
                <a:ea typeface="Berlingske Serif Text" charset="0"/>
                <a:cs typeface="Berlingske Serif Text" charset="0"/>
              </a:rPr>
              <a:t>Health Status, 2016</a:t>
            </a:r>
          </a:p>
        </p:txBody>
      </p:sp>
      <p:sp>
        <p:nvSpPr>
          <p:cNvPr id="7"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rgbClr val="4C515A"/>
                </a:solidFill>
                <a:latin typeface="InterFace" charset="0"/>
                <a:ea typeface="InterFace" charset="0"/>
                <a:cs typeface="InterFace" charset="0"/>
              </a:rPr>
              <a:t>Exhibit 7</a:t>
            </a:r>
          </a:p>
        </p:txBody>
      </p:sp>
      <p:sp>
        <p:nvSpPr>
          <p:cNvPr id="8" name="TextBox 7"/>
          <p:cNvSpPr txBox="1"/>
          <p:nvPr/>
        </p:nvSpPr>
        <p:spPr>
          <a:xfrm>
            <a:off x="68363" y="1230597"/>
            <a:ext cx="681597" cy="276999"/>
          </a:xfrm>
          <a:prstGeom prst="rect">
            <a:avLst/>
          </a:prstGeom>
          <a:noFill/>
        </p:spPr>
        <p:txBody>
          <a:bodyPr wrap="none" rtlCol="0">
            <a:spAutoFit/>
          </a:bodyPr>
          <a:lstStyle/>
          <a:p>
            <a:r>
              <a:rPr lang="en-US" sz="1200" dirty="0" smtClean="0">
                <a:solidFill>
                  <a:srgbClr val="4C515A"/>
                </a:solidFill>
                <a:latin typeface="InterFace" charset="0"/>
                <a:ea typeface="InterFace" charset="0"/>
                <a:cs typeface="InterFace" charset="0"/>
              </a:rPr>
              <a:t>Percent</a:t>
            </a:r>
            <a:endParaRPr lang="en-US" sz="1200" dirty="0">
              <a:solidFill>
                <a:srgbClr val="4C515A"/>
              </a:solidFill>
              <a:latin typeface="InterFace" charset="0"/>
              <a:ea typeface="InterFace" charset="0"/>
              <a:cs typeface="InterFace" charset="0"/>
            </a:endParaRPr>
          </a:p>
        </p:txBody>
      </p:sp>
    </p:spTree>
    <p:extLst>
      <p:ext uri="{BB962C8B-B14F-4D97-AF65-F5344CB8AC3E}">
        <p14:creationId xmlns:p14="http://schemas.microsoft.com/office/powerpoint/2010/main" val="163954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sz="quarter" idx="19"/>
            <p:extLst>
              <p:ext uri="{D42A27DB-BD31-4B8C-83A1-F6EECF244321}">
                <p14:modId xmlns:p14="http://schemas.microsoft.com/office/powerpoint/2010/main" val="419601612"/>
              </p:ext>
            </p:extLst>
          </p:nvPr>
        </p:nvGraphicFramePr>
        <p:xfrm>
          <a:off x="85455" y="1631845"/>
          <a:ext cx="8993341"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4294967295"/>
          </p:nvPr>
        </p:nvSpPr>
        <p:spPr>
          <a:xfrm>
            <a:off x="73151" y="5724144"/>
            <a:ext cx="8988552" cy="457200"/>
          </a:xfrm>
        </p:spPr>
        <p:txBody>
          <a:bodyPr anchor="b" anchorCtr="0">
            <a:noAutofit/>
          </a:bodyPr>
          <a:lstStyle/>
          <a:p>
            <a:pPr marL="0" indent="0">
              <a:buNone/>
            </a:pPr>
            <a:r>
              <a:rPr lang="en-US" sz="900" dirty="0" smtClean="0">
                <a:solidFill>
                  <a:srgbClr val="4C515A"/>
                </a:solidFill>
                <a:latin typeface="InterFace" charset="0"/>
                <a:ea typeface="InterFace" charset="0"/>
                <a:cs typeface="InterFace" charset="0"/>
              </a:rPr>
              <a:t>Note: Population </a:t>
            </a:r>
            <a:r>
              <a:rPr lang="en-US" sz="900" dirty="0">
                <a:solidFill>
                  <a:srgbClr val="4C515A"/>
                </a:solidFill>
                <a:latin typeface="InterFace" charset="0"/>
                <a:ea typeface="InterFace" charset="0"/>
                <a:cs typeface="InterFace" charset="0"/>
              </a:rPr>
              <a:t>limited to adults ages 19 to 64 and with household poverty status at 200% of federal poverty level or </a:t>
            </a:r>
            <a:r>
              <a:rPr lang="en-US" sz="900" dirty="0" smtClean="0">
                <a:solidFill>
                  <a:srgbClr val="4C515A"/>
                </a:solidFill>
                <a:latin typeface="InterFace" charset="0"/>
                <a:ea typeface="InterFace" charset="0"/>
                <a:cs typeface="InterFace" charset="0"/>
              </a:rPr>
              <a:t>lower.</a:t>
            </a:r>
          </a:p>
          <a:p>
            <a:pPr marL="0" indent="0">
              <a:buNone/>
            </a:pPr>
            <a:r>
              <a:rPr lang="en-US" sz="900" dirty="0" smtClean="0">
                <a:solidFill>
                  <a:srgbClr val="4C515A"/>
                </a:solidFill>
                <a:latin typeface="InterFace" charset="0"/>
                <a:ea typeface="InterFace" charset="0"/>
                <a:cs typeface="InterFace" charset="0"/>
              </a:rPr>
              <a:t>Data: </a:t>
            </a:r>
            <a:r>
              <a:rPr lang="en-US" sz="900" dirty="0">
                <a:solidFill>
                  <a:srgbClr val="4C515A"/>
                </a:solidFill>
                <a:latin typeface="InterFace" charset="0"/>
                <a:ea typeface="InterFace" charset="0"/>
                <a:cs typeface="InterFace" charset="0"/>
              </a:rPr>
              <a:t>The Commonwealth Fund Biennial Health </a:t>
            </a:r>
            <a:r>
              <a:rPr lang="en-US" sz="900">
                <a:solidFill>
                  <a:srgbClr val="4C515A"/>
                </a:solidFill>
                <a:latin typeface="InterFace" charset="0"/>
                <a:ea typeface="InterFace" charset="0"/>
                <a:cs typeface="InterFace" charset="0"/>
              </a:rPr>
              <a:t>Insurance </a:t>
            </a:r>
            <a:r>
              <a:rPr lang="en-US" sz="900" smtClean="0">
                <a:solidFill>
                  <a:srgbClr val="4C515A"/>
                </a:solidFill>
                <a:latin typeface="InterFace" charset="0"/>
                <a:ea typeface="InterFace" charset="0"/>
                <a:cs typeface="InterFace" charset="0"/>
              </a:rPr>
              <a:t>Surveys (2003, 2005, 2007, 2010, 2012, 2014, 2016).</a:t>
            </a:r>
            <a:endParaRPr lang="en-US" sz="900" dirty="0">
              <a:solidFill>
                <a:srgbClr val="4C515A"/>
              </a:solidFill>
              <a:latin typeface="InterFace" charset="0"/>
              <a:ea typeface="InterFace" charset="0"/>
              <a:cs typeface="InterFace" charset="0"/>
            </a:endParaRPr>
          </a:p>
        </p:txBody>
      </p:sp>
      <p:sp>
        <p:nvSpPr>
          <p:cNvPr id="5" name="Title 4"/>
          <p:cNvSpPr>
            <a:spLocks noGrp="1"/>
          </p:cNvSpPr>
          <p:nvPr>
            <p:ph type="ctrTitle"/>
          </p:nvPr>
        </p:nvSpPr>
        <p:spPr>
          <a:xfrm>
            <a:off x="73152" y="301752"/>
            <a:ext cx="8988552" cy="685800"/>
          </a:xfrm>
        </p:spPr>
        <p:txBody>
          <a:bodyPr>
            <a:normAutofit/>
          </a:bodyPr>
          <a:lstStyle/>
          <a:p>
            <a:pPr>
              <a:lnSpc>
                <a:spcPct val="110000"/>
              </a:lnSpc>
            </a:pPr>
            <a:r>
              <a:rPr lang="en-US" sz="2000" b="0" dirty="0">
                <a:latin typeface="Berlingske Serif Text" charset="0"/>
                <a:ea typeface="Berlingske Serif Text" charset="0"/>
                <a:cs typeface="Berlingske Serif Text" charset="0"/>
              </a:rPr>
              <a:t>Low-Income </a:t>
            </a:r>
            <a:r>
              <a:rPr lang="en-US" sz="2000" b="0" dirty="0" smtClean="0">
                <a:latin typeface="Berlingske Serif Text" charset="0"/>
                <a:ea typeface="Berlingske Serif Text" charset="0"/>
                <a:cs typeface="Berlingske Serif Text" charset="0"/>
              </a:rPr>
              <a:t>U.S. Adults </a:t>
            </a:r>
            <a:r>
              <a:rPr lang="en-US" sz="2000" b="0" dirty="0">
                <a:latin typeface="Berlingske Serif Text" charset="0"/>
                <a:ea typeface="Berlingske Serif Text" charset="0"/>
                <a:cs typeface="Berlingske Serif Text" charset="0"/>
              </a:rPr>
              <a:t>Who Cited Cost </a:t>
            </a:r>
            <a:r>
              <a:rPr lang="en-US" sz="2000" b="0" dirty="0" smtClean="0">
                <a:latin typeface="Berlingske Serif Text" charset="0"/>
                <a:ea typeface="Berlingske Serif Text" charset="0"/>
                <a:cs typeface="Berlingske Serif Text" charset="0"/>
              </a:rPr>
              <a:t>as a Reason for </a:t>
            </a:r>
            <a:r>
              <a:rPr lang="en-US" sz="2000" b="0" dirty="0">
                <a:latin typeface="Berlingske Serif Text" charset="0"/>
                <a:ea typeface="Berlingske Serif Text" charset="0"/>
                <a:cs typeface="Berlingske Serif Text" charset="0"/>
              </a:rPr>
              <a:t>Skipping Prescriptions or Doses, </a:t>
            </a:r>
            <a:r>
              <a:rPr lang="en-US" sz="2000" b="0" dirty="0" smtClean="0">
                <a:latin typeface="Berlingske Serif Text" charset="0"/>
                <a:ea typeface="Berlingske Serif Text" charset="0"/>
                <a:cs typeface="Berlingske Serif Text" charset="0"/>
              </a:rPr>
              <a:t>2003–2016</a:t>
            </a:r>
            <a:endParaRPr lang="en-US" sz="2000" b="0" dirty="0">
              <a:latin typeface="Berlingske Serif Text" charset="0"/>
              <a:ea typeface="Berlingske Serif Text" charset="0"/>
              <a:cs typeface="Berlingske Serif Text" charset="0"/>
            </a:endParaRPr>
          </a:p>
        </p:txBody>
      </p:sp>
      <p:sp>
        <p:nvSpPr>
          <p:cNvPr id="6" name="Text Placeholder 12"/>
          <p:cNvSpPr txBox="1">
            <a:spLocks/>
          </p:cNvSpPr>
          <p:nvPr/>
        </p:nvSpPr>
        <p:spPr>
          <a:xfrm>
            <a:off x="71500" y="8620"/>
            <a:ext cx="9001000" cy="224346"/>
          </a:xfrm>
          <a:prstGeom prst="rect">
            <a:avLst/>
          </a:prstGeom>
        </p:spPr>
        <p:txBody>
          <a:bodyPr vert="horz" lIns="0" tIns="0" rIns="0" bIns="0" rtlCol="0" anchor="b" anchorCtr="0">
            <a:normAutofit/>
          </a:bodyPr>
          <a:lstStyle>
            <a:lvl1pPr marL="0" indent="0" algn="l" defTabSz="914378" rtl="0" eaLnBrk="1" latinLnBrk="0" hangingPunct="1">
              <a:spcBef>
                <a:spcPct val="20000"/>
              </a:spcBef>
              <a:buClr>
                <a:schemeClr val="accent1"/>
              </a:buClr>
              <a:buFont typeface="Arial" panose="020B0604020202020204" pitchFamily="34" charset="0"/>
              <a:buNone/>
              <a:defRPr sz="900" kern="800" spc="0">
                <a:solidFill>
                  <a:srgbClr val="676E7B"/>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smtClean="0">
                <a:solidFill>
                  <a:srgbClr val="4C515A"/>
                </a:solidFill>
                <a:latin typeface="InterFace" charset="0"/>
                <a:ea typeface="InterFace" charset="0"/>
                <a:cs typeface="InterFace" charset="0"/>
              </a:rPr>
              <a:t>Exhibit 8</a:t>
            </a:r>
          </a:p>
        </p:txBody>
      </p:sp>
      <p:sp>
        <p:nvSpPr>
          <p:cNvPr id="7" name="TextBox 6"/>
          <p:cNvSpPr txBox="1"/>
          <p:nvPr/>
        </p:nvSpPr>
        <p:spPr>
          <a:xfrm>
            <a:off x="85455" y="1224867"/>
            <a:ext cx="681597" cy="276999"/>
          </a:xfrm>
          <a:prstGeom prst="rect">
            <a:avLst/>
          </a:prstGeom>
          <a:noFill/>
        </p:spPr>
        <p:txBody>
          <a:bodyPr wrap="none" rtlCol="0">
            <a:spAutoFit/>
          </a:bodyPr>
          <a:lstStyle/>
          <a:p>
            <a:r>
              <a:rPr lang="en-US" sz="1200" dirty="0" smtClean="0">
                <a:solidFill>
                  <a:srgbClr val="4C515A"/>
                </a:solidFill>
                <a:latin typeface="InterFace" charset="0"/>
                <a:ea typeface="InterFace" charset="0"/>
                <a:cs typeface="InterFace" charset="0"/>
              </a:rPr>
              <a:t>Percent</a:t>
            </a:r>
            <a:endParaRPr lang="en-US" sz="1200" dirty="0">
              <a:solidFill>
                <a:srgbClr val="4C515A"/>
              </a:solidFill>
              <a:latin typeface="InterFace" charset="0"/>
              <a:ea typeface="InterFace" charset="0"/>
              <a:cs typeface="InterFace" charset="0"/>
            </a:endParaRPr>
          </a:p>
        </p:txBody>
      </p:sp>
    </p:spTree>
    <p:extLst>
      <p:ext uri="{BB962C8B-B14F-4D97-AF65-F5344CB8AC3E}">
        <p14:creationId xmlns:p14="http://schemas.microsoft.com/office/powerpoint/2010/main" val="2954998857"/>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CMWF_Template_Apr2017</Template>
  <TotalTime>1461</TotalTime>
  <Words>684</Words>
  <Application>Microsoft Macintosh PowerPoint</Application>
  <PresentationFormat>On-screen Show (4:3)</PresentationFormat>
  <Paragraphs>64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Berlingske Serif Text</vt:lpstr>
      <vt:lpstr>Calibri</vt:lpstr>
      <vt:lpstr>Georgia</vt:lpstr>
      <vt:lpstr>InterFace</vt:lpstr>
      <vt:lpstr>Open Sans Light</vt:lpstr>
      <vt:lpstr>Roboto Light</vt:lpstr>
      <vt:lpstr>Trebuchet MS</vt:lpstr>
      <vt:lpstr>Arial</vt:lpstr>
      <vt:lpstr>1_Office Theme</vt:lpstr>
      <vt:lpstr>National Trends in Per Capita Pharmaceutical Spending, 1980–2015</vt:lpstr>
      <vt:lpstr>Retail Pharmaceutical Spending, 2015</vt:lpstr>
      <vt:lpstr>Share of Generics in Pharmaceutical Markets</vt:lpstr>
      <vt:lpstr>Retail Price Index for Pharmaceuticals, 2010</vt:lpstr>
      <vt:lpstr>Monthly Price of Six Top-Selling Prescription Drugs</vt:lpstr>
      <vt:lpstr>Adults Who Cited Cost as a Reason for Skipping Prescriptions or Doses, 2016</vt:lpstr>
      <vt:lpstr>Adults Who Cited Cost as a Reason for Skipping Prescriptions or Doses,  by Health Status, 2016</vt:lpstr>
      <vt:lpstr>Low-Income U.S. Adults Who Cited Cost as a Reason for Skipping Prescriptions or Doses, 2003–2016</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Sarnak</dc:creator>
  <cp:lastModifiedBy>Paul Frame</cp:lastModifiedBy>
  <cp:revision>354</cp:revision>
  <cp:lastPrinted>2017-10-05T16:09:51Z</cp:lastPrinted>
  <dcterms:created xsi:type="dcterms:W3CDTF">2017-05-08T17:21:23Z</dcterms:created>
  <dcterms:modified xsi:type="dcterms:W3CDTF">2017-10-05T16:25:59Z</dcterms:modified>
</cp:coreProperties>
</file>