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4.xml" ContentType="application/vnd.openxmlformats-officedocument.presentationml.notesSlide+xml"/>
  <Override PartName="/ppt/charts/chart6.xml" ContentType="application/vnd.openxmlformats-officedocument.drawingml.chart+xml"/>
  <Override PartName="/ppt/notesSlides/notesSlide5.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6.xml" ContentType="application/vnd.openxmlformats-officedocument.presentationml.notesSlide+xml"/>
  <Override PartName="/ppt/charts/chart9.xml" ContentType="application/vnd.openxmlformats-officedocument.drawingml.chart+xml"/>
  <Override PartName="/ppt/notesSlides/notesSlide7.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notesSlides/notesSlide8.xml" ContentType="application/vnd.openxmlformats-officedocument.presentationml.notesSlide+xml"/>
  <Override PartName="/ppt/charts/chart1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396" r:id="rId2"/>
    <p:sldId id="386" r:id="rId3"/>
    <p:sldId id="398" r:id="rId4"/>
    <p:sldId id="416" r:id="rId5"/>
    <p:sldId id="425" r:id="rId6"/>
    <p:sldId id="411" r:id="rId7"/>
    <p:sldId id="426" r:id="rId8"/>
    <p:sldId id="418" r:id="rId9"/>
    <p:sldId id="419" r:id="rId10"/>
    <p:sldId id="405" r:id="rId11"/>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4168"/>
    <a:srgbClr val="A9360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6" autoAdjust="0"/>
    <p:restoredTop sz="99772" autoAdjust="0"/>
  </p:normalViewPr>
  <p:slideViewPr>
    <p:cSldViewPr>
      <p:cViewPr varScale="1">
        <p:scale>
          <a:sx n="109" d="100"/>
          <a:sy n="109" d="100"/>
        </p:scale>
        <p:origin x="-1608"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11111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10101010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211111111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312121212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41313131313.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2222222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3333333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4444444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5555555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6666666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7777777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8888888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9999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490423538533888E-2"/>
          <c:y val="4.033228346456693E-2"/>
          <c:w val="0.92825985228221386"/>
          <c:h val="0.77904514435695538"/>
        </c:manualLayout>
      </c:layout>
      <c:barChart>
        <c:barDir val="col"/>
        <c:grouping val="clustered"/>
        <c:varyColors val="0"/>
        <c:ser>
          <c:idx val="0"/>
          <c:order val="0"/>
          <c:tx>
            <c:strRef>
              <c:f>Sheet1!$B$1</c:f>
              <c:strCache>
                <c:ptCount val="1"/>
                <c:pt idx="0">
                  <c:v>April-June 2014</c:v>
                </c:pt>
              </c:strCache>
            </c:strRef>
          </c:tx>
          <c:spPr>
            <a:solidFill>
              <a:schemeClr val="accent2"/>
            </a:solidFill>
            <a:ln>
              <a:solidFill>
                <a:schemeClr val="tx1"/>
              </a:solidFill>
            </a:ln>
          </c:spPr>
          <c:invertIfNegative val="0"/>
          <c:dPt>
            <c:idx val="0"/>
            <c:invertIfNegative val="0"/>
            <c:bubble3D val="0"/>
          </c:dPt>
          <c:dPt>
            <c:idx val="1"/>
            <c:invertIfNegative val="0"/>
            <c:bubble3D val="0"/>
            <c:explosion val="15"/>
          </c:dPt>
          <c:dPt>
            <c:idx val="2"/>
            <c:invertIfNegative val="0"/>
            <c:bubble3D val="0"/>
          </c:dPt>
          <c:dPt>
            <c:idx val="3"/>
            <c:invertIfNegative val="0"/>
            <c:bubble3D val="0"/>
          </c:dPt>
          <c:dPt>
            <c:idx val="4"/>
            <c:invertIfNegative val="0"/>
            <c:bubble3D val="0"/>
          </c:dPt>
          <c:dPt>
            <c:idx val="6"/>
            <c:invertIfNegative val="0"/>
            <c:bubble3D val="0"/>
          </c:dPt>
          <c:dPt>
            <c:idx val="7"/>
            <c:invertIfNegative val="0"/>
            <c:bubble3D val="0"/>
          </c:dPt>
          <c:dPt>
            <c:idx val="9"/>
            <c:invertIfNegative val="0"/>
            <c:bubble3D val="0"/>
          </c:dPt>
          <c:dPt>
            <c:idx val="10"/>
            <c:invertIfNegative val="0"/>
            <c:bubble3D val="0"/>
          </c:dPt>
          <c:dLbls>
            <c:dLblPos val="outEnd"/>
            <c:showLegendKey val="0"/>
            <c:showVal val="1"/>
            <c:showCatName val="0"/>
            <c:showSerName val="0"/>
            <c:showPercent val="0"/>
            <c:showBubbleSize val="0"/>
            <c:showLeaderLines val="0"/>
          </c:dLbls>
          <c:cat>
            <c:strRef>
              <c:f>Sheet1!$A$2:$A$13</c:f>
              <c:strCache>
                <c:ptCount val="12"/>
                <c:pt idx="0">
                  <c:v>Total</c:v>
                </c:pt>
                <c:pt idx="2">
                  <c:v>19–34</c:v>
                </c:pt>
                <c:pt idx="3">
                  <c:v>35–49</c:v>
                </c:pt>
                <c:pt idx="4">
                  <c:v>50–64</c:v>
                </c:pt>
                <c:pt idx="6">
                  <c:v>&lt;250% FPL</c:v>
                </c:pt>
                <c:pt idx="7">
                  <c:v>250% FPL or more</c:v>
                </c:pt>
                <c:pt idx="9">
                  <c:v>Non-Hispanic white</c:v>
                </c:pt>
                <c:pt idx="10">
                  <c:v>Black</c:v>
                </c:pt>
                <c:pt idx="11">
                  <c:v>Latino</c:v>
                </c:pt>
              </c:strCache>
            </c:strRef>
          </c:cat>
          <c:val>
            <c:numRef>
              <c:f>Sheet1!$B$2:$B$13</c:f>
              <c:numCache>
                <c:formatCode>General</c:formatCode>
                <c:ptCount val="12"/>
                <c:pt idx="0">
                  <c:v>22</c:v>
                </c:pt>
                <c:pt idx="2">
                  <c:v>22</c:v>
                </c:pt>
                <c:pt idx="3">
                  <c:v>21</c:v>
                </c:pt>
                <c:pt idx="4">
                  <c:v>23</c:v>
                </c:pt>
                <c:pt idx="6">
                  <c:v>27</c:v>
                </c:pt>
                <c:pt idx="7">
                  <c:v>17</c:v>
                </c:pt>
                <c:pt idx="9">
                  <c:v>22</c:v>
                </c:pt>
                <c:pt idx="10">
                  <c:v>26</c:v>
                </c:pt>
                <c:pt idx="11">
                  <c:v>19</c:v>
                </c:pt>
              </c:numCache>
            </c:numRef>
          </c:val>
        </c:ser>
        <c:ser>
          <c:idx val="1"/>
          <c:order val="1"/>
          <c:tx>
            <c:strRef>
              <c:f>Sheet1!$C$1</c:f>
              <c:strCache>
                <c:ptCount val="1"/>
                <c:pt idx="0">
                  <c:v>March-May 2015</c:v>
                </c:pt>
              </c:strCache>
            </c:strRef>
          </c:tx>
          <c:spPr>
            <a:solidFill>
              <a:schemeClr val="accent6"/>
            </a:solidFill>
            <a:ln>
              <a:solidFill>
                <a:schemeClr val="tx1"/>
              </a:solidFill>
            </a:ln>
          </c:spPr>
          <c:invertIfNegative val="0"/>
          <c:dLbls>
            <c:showLegendKey val="0"/>
            <c:showVal val="1"/>
            <c:showCatName val="0"/>
            <c:showSerName val="0"/>
            <c:showPercent val="0"/>
            <c:showBubbleSize val="0"/>
            <c:showLeaderLines val="0"/>
          </c:dLbls>
          <c:cat>
            <c:strRef>
              <c:f>Sheet1!$A$2:$A$13</c:f>
              <c:strCache>
                <c:ptCount val="12"/>
                <c:pt idx="0">
                  <c:v>Total</c:v>
                </c:pt>
                <c:pt idx="2">
                  <c:v>19–34</c:v>
                </c:pt>
                <c:pt idx="3">
                  <c:v>35–49</c:v>
                </c:pt>
                <c:pt idx="4">
                  <c:v>50–64</c:v>
                </c:pt>
                <c:pt idx="6">
                  <c:v>&lt;250% FPL</c:v>
                </c:pt>
                <c:pt idx="7">
                  <c:v>250% FPL or more</c:v>
                </c:pt>
                <c:pt idx="9">
                  <c:v>Non-Hispanic white</c:v>
                </c:pt>
                <c:pt idx="10">
                  <c:v>Black</c:v>
                </c:pt>
                <c:pt idx="11">
                  <c:v>Latino</c:v>
                </c:pt>
              </c:strCache>
            </c:strRef>
          </c:cat>
          <c:val>
            <c:numRef>
              <c:f>Sheet1!$C$2:$C$13</c:f>
              <c:numCache>
                <c:formatCode>General</c:formatCode>
                <c:ptCount val="12"/>
                <c:pt idx="0">
                  <c:v>25</c:v>
                </c:pt>
                <c:pt idx="2">
                  <c:v>29</c:v>
                </c:pt>
                <c:pt idx="3">
                  <c:v>23</c:v>
                </c:pt>
                <c:pt idx="4">
                  <c:v>22</c:v>
                </c:pt>
                <c:pt idx="6">
                  <c:v>31</c:v>
                </c:pt>
                <c:pt idx="7">
                  <c:v>18</c:v>
                </c:pt>
                <c:pt idx="9">
                  <c:v>24</c:v>
                </c:pt>
                <c:pt idx="10">
                  <c:v>28</c:v>
                </c:pt>
                <c:pt idx="11">
                  <c:v>27</c:v>
                </c:pt>
              </c:numCache>
            </c:numRef>
          </c:val>
        </c:ser>
        <c:dLbls>
          <c:showLegendKey val="0"/>
          <c:showVal val="0"/>
          <c:showCatName val="0"/>
          <c:showSerName val="0"/>
          <c:showPercent val="0"/>
          <c:showBubbleSize val="0"/>
        </c:dLbls>
        <c:gapWidth val="73"/>
        <c:axId val="106595456"/>
        <c:axId val="106380672"/>
      </c:barChart>
      <c:valAx>
        <c:axId val="106380672"/>
        <c:scaling>
          <c:orientation val="minMax"/>
          <c:max val="50"/>
        </c:scaling>
        <c:delete val="0"/>
        <c:axPos val="l"/>
        <c:numFmt formatCode="General" sourceLinked="1"/>
        <c:majorTickMark val="out"/>
        <c:minorTickMark val="none"/>
        <c:tickLblPos val="nextTo"/>
        <c:crossAx val="106595456"/>
        <c:crosses val="autoZero"/>
        <c:crossBetween val="between"/>
        <c:majorUnit val="10"/>
      </c:valAx>
      <c:catAx>
        <c:axId val="106595456"/>
        <c:scaling>
          <c:orientation val="minMax"/>
        </c:scaling>
        <c:delete val="0"/>
        <c:axPos val="b"/>
        <c:majorTickMark val="out"/>
        <c:minorTickMark val="none"/>
        <c:tickLblPos val="nextTo"/>
        <c:txPr>
          <a:bodyPr/>
          <a:lstStyle/>
          <a:p>
            <a:pPr>
              <a:defRPr sz="1100"/>
            </a:pPr>
            <a:endParaRPr lang="en-US"/>
          </a:p>
        </c:txPr>
        <c:crossAx val="106380672"/>
        <c:crosses val="autoZero"/>
        <c:auto val="1"/>
        <c:lblAlgn val="ctr"/>
        <c:lblOffset val="100"/>
        <c:noMultiLvlLbl val="0"/>
      </c:catAx>
    </c:plotArea>
    <c:legend>
      <c:legendPos val="t"/>
      <c:layout>
        <c:manualLayout>
          <c:xMode val="edge"/>
          <c:yMode val="edge"/>
          <c:x val="0.28006358911391777"/>
          <c:y val="0.02"/>
          <c:w val="0.45988976010312355"/>
          <c:h val="7.6396587926509191E-2"/>
        </c:manualLayout>
      </c:layout>
      <c:overlay val="0"/>
    </c:legend>
    <c:plotVisOnly val="1"/>
    <c:dispBlanksAs val="gap"/>
    <c:showDLblsOverMax val="0"/>
  </c:chart>
  <c:txPr>
    <a:bodyPr/>
    <a:lstStyle/>
    <a:p>
      <a:pPr>
        <a:defRPr sz="1600" b="1">
          <a:latin typeface="Cabin" panose="020B08030502020200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944166476635054E-2"/>
          <c:y val="5.6150718375098302E-2"/>
          <c:w val="0.91689135110240694"/>
          <c:h val="0.79646157590251121"/>
        </c:manualLayout>
      </c:layout>
      <c:barChart>
        <c:barDir val="col"/>
        <c:grouping val="clustered"/>
        <c:varyColors val="0"/>
        <c:ser>
          <c:idx val="2"/>
          <c:order val="0"/>
          <c:tx>
            <c:strRef>
              <c:f>Sheet1!$B$1</c:f>
              <c:strCache>
                <c:ptCount val="1"/>
                <c:pt idx="0">
                  <c:v>Obtained coverage</c:v>
                </c:pt>
              </c:strCache>
            </c:strRef>
          </c:tx>
          <c:spPr>
            <a:solidFill>
              <a:schemeClr val="accent2"/>
            </a:solidFill>
            <a:ln>
              <a:solidFill>
                <a:schemeClr val="tx1"/>
              </a:solidFill>
            </a:ln>
          </c:spPr>
          <c:invertIfNegative val="0"/>
          <c:dPt>
            <c:idx val="1"/>
            <c:invertIfNegative val="0"/>
            <c:bubble3D val="0"/>
          </c:dPt>
          <c:dPt>
            <c:idx val="2"/>
            <c:invertIfNegative val="0"/>
            <c:bubble3D val="0"/>
          </c:dPt>
          <c:dPt>
            <c:idx val="3"/>
            <c:invertIfNegative val="0"/>
            <c:bubble3D val="0"/>
          </c:dPt>
          <c:dPt>
            <c:idx val="5"/>
            <c:invertIfNegative val="0"/>
            <c:bubble3D val="0"/>
          </c:dPt>
          <c:dPt>
            <c:idx val="6"/>
            <c:invertIfNegative val="0"/>
            <c:bubble3D val="0"/>
          </c:dPt>
          <c:dPt>
            <c:idx val="7"/>
            <c:invertIfNegative val="0"/>
            <c:bubble3D val="0"/>
          </c:dPt>
          <c:dLbls>
            <c:dLblPos val="outEnd"/>
            <c:showLegendKey val="0"/>
            <c:showVal val="1"/>
            <c:showCatName val="0"/>
            <c:showSerName val="0"/>
            <c:showPercent val="0"/>
            <c:showBubbleSize val="0"/>
            <c:showLeaderLines val="0"/>
          </c:dLbls>
          <c:cat>
            <c:strRef>
              <c:f>Sheet1!$A$2:$A$3</c:f>
              <c:strCache>
                <c:ptCount val="2"/>
                <c:pt idx="0">
                  <c:v>Personal assistance</c:v>
                </c:pt>
                <c:pt idx="1">
                  <c:v>No personal assistance</c:v>
                </c:pt>
              </c:strCache>
            </c:strRef>
          </c:cat>
          <c:val>
            <c:numRef>
              <c:f>Sheet1!$B$2:$B$3</c:f>
              <c:numCache>
                <c:formatCode>General</c:formatCode>
                <c:ptCount val="2"/>
                <c:pt idx="0">
                  <c:v>78</c:v>
                </c:pt>
                <c:pt idx="1">
                  <c:v>56</c:v>
                </c:pt>
              </c:numCache>
            </c:numRef>
          </c:val>
        </c:ser>
        <c:ser>
          <c:idx val="0"/>
          <c:order val="1"/>
          <c:tx>
            <c:strRef>
              <c:f>Sheet1!$C$1</c:f>
              <c:strCache>
                <c:ptCount val="1"/>
                <c:pt idx="0">
                  <c:v>Did not obtain coverage</c:v>
                </c:pt>
              </c:strCache>
            </c:strRef>
          </c:tx>
          <c:spPr>
            <a:solidFill>
              <a:schemeClr val="accent6"/>
            </a:solidFill>
            <a:ln>
              <a:solidFill>
                <a:schemeClr val="accent1"/>
              </a:solidFill>
            </a:ln>
          </c:spPr>
          <c:invertIfNegative val="0"/>
          <c:dLbls>
            <c:showLegendKey val="0"/>
            <c:showVal val="1"/>
            <c:showCatName val="0"/>
            <c:showSerName val="0"/>
            <c:showPercent val="0"/>
            <c:showBubbleSize val="0"/>
            <c:showLeaderLines val="0"/>
          </c:dLbls>
          <c:cat>
            <c:strRef>
              <c:f>Sheet1!$A$2:$A$3</c:f>
              <c:strCache>
                <c:ptCount val="2"/>
                <c:pt idx="0">
                  <c:v>Personal assistance</c:v>
                </c:pt>
                <c:pt idx="1">
                  <c:v>No personal assistance</c:v>
                </c:pt>
              </c:strCache>
            </c:strRef>
          </c:cat>
          <c:val>
            <c:numRef>
              <c:f>Sheet1!$C$2:$C$3</c:f>
              <c:numCache>
                <c:formatCode>General</c:formatCode>
                <c:ptCount val="2"/>
                <c:pt idx="0">
                  <c:v>22</c:v>
                </c:pt>
                <c:pt idx="1">
                  <c:v>44</c:v>
                </c:pt>
              </c:numCache>
            </c:numRef>
          </c:val>
        </c:ser>
        <c:dLbls>
          <c:showLegendKey val="0"/>
          <c:showVal val="0"/>
          <c:showCatName val="0"/>
          <c:showSerName val="0"/>
          <c:showPercent val="0"/>
          <c:showBubbleSize val="0"/>
        </c:dLbls>
        <c:gapWidth val="150"/>
        <c:axId val="102849152"/>
        <c:axId val="102859136"/>
      </c:barChart>
      <c:catAx>
        <c:axId val="102849152"/>
        <c:scaling>
          <c:orientation val="minMax"/>
        </c:scaling>
        <c:delete val="0"/>
        <c:axPos val="b"/>
        <c:numFmt formatCode="General" sourceLinked="1"/>
        <c:majorTickMark val="out"/>
        <c:minorTickMark val="none"/>
        <c:tickLblPos val="nextTo"/>
        <c:crossAx val="102859136"/>
        <c:crosses val="autoZero"/>
        <c:auto val="1"/>
        <c:lblAlgn val="ctr"/>
        <c:lblOffset val="100"/>
        <c:noMultiLvlLbl val="0"/>
      </c:catAx>
      <c:valAx>
        <c:axId val="102859136"/>
        <c:scaling>
          <c:orientation val="minMax"/>
          <c:max val="100"/>
        </c:scaling>
        <c:delete val="0"/>
        <c:axPos val="l"/>
        <c:numFmt formatCode="General" sourceLinked="1"/>
        <c:majorTickMark val="out"/>
        <c:minorTickMark val="none"/>
        <c:tickLblPos val="nextTo"/>
        <c:crossAx val="102849152"/>
        <c:crosses val="autoZero"/>
        <c:crossBetween val="between"/>
        <c:majorUnit val="25"/>
      </c:valAx>
    </c:plotArea>
    <c:legend>
      <c:legendPos val="t"/>
      <c:layout>
        <c:manualLayout>
          <c:xMode val="edge"/>
          <c:yMode val="edge"/>
          <c:x val="0.29668596046448198"/>
          <c:y val="2.1931699162709893E-2"/>
          <c:w val="0.64796822671442045"/>
          <c:h val="9.2279495041334925E-2"/>
        </c:manualLayout>
      </c:layout>
      <c:overlay val="0"/>
    </c:legend>
    <c:plotVisOnly val="1"/>
    <c:dispBlanksAs val="gap"/>
    <c:showDLblsOverMax val="0"/>
  </c:chart>
  <c:txPr>
    <a:bodyPr/>
    <a:lstStyle/>
    <a:p>
      <a:pPr>
        <a:defRPr sz="1600" b="1">
          <a:latin typeface="Cabin" panose="020B08030502020200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Sheet1!$B$1</c:f>
              <c:strCache>
                <c:ptCount val="1"/>
                <c:pt idx="0">
                  <c:v>Somewhat difficult</c:v>
                </c:pt>
              </c:strCache>
            </c:strRef>
          </c:tx>
          <c:spPr>
            <a:solidFill>
              <a:schemeClr val="accent2"/>
            </a:solidFill>
            <a:ln>
              <a:solidFill>
                <a:schemeClr val="tx1"/>
              </a:solidFill>
            </a:ln>
          </c:spPr>
          <c:invertIfNegative val="0"/>
          <c:dLbls>
            <c:dLbl>
              <c:idx val="0"/>
              <c:layout/>
              <c:tx>
                <c:rich>
                  <a:bodyPr/>
                  <a:lstStyle/>
                  <a:p>
                    <a:r>
                      <a:rPr lang="en-US" smtClean="0"/>
                      <a:t>21</a:t>
                    </a:r>
                    <a:endParaRPr lang="en-US"/>
                  </a:p>
                </c:rich>
              </c:tx>
              <c:showLegendKey val="0"/>
              <c:showVal val="1"/>
              <c:showCatName val="0"/>
              <c:showSerName val="0"/>
              <c:showPercent val="0"/>
              <c:showBubbleSize val="0"/>
            </c:dLbl>
            <c:dLbl>
              <c:idx val="1"/>
              <c:layout/>
              <c:tx>
                <c:rich>
                  <a:bodyPr/>
                  <a:lstStyle/>
                  <a:p>
                    <a:r>
                      <a:rPr lang="en-US" smtClean="0"/>
                      <a:t>29</a:t>
                    </a:r>
                    <a:endParaRPr lang="en-US"/>
                  </a:p>
                </c:rich>
              </c:tx>
              <c:showLegendKey val="0"/>
              <c:showVal val="1"/>
              <c:showCatName val="0"/>
              <c:showSerName val="0"/>
              <c:showPercent val="0"/>
              <c:showBubbleSize val="0"/>
            </c:dLbl>
            <c:dLbl>
              <c:idx val="3"/>
              <c:layout/>
              <c:tx>
                <c:rich>
                  <a:bodyPr/>
                  <a:lstStyle/>
                  <a:p>
                    <a:r>
                      <a:rPr lang="en-US" smtClean="0"/>
                      <a:t>32</a:t>
                    </a:r>
                    <a:endParaRPr lang="en-US"/>
                  </a:p>
                </c:rich>
              </c:tx>
              <c:showLegendKey val="0"/>
              <c:showVal val="1"/>
              <c:showCatName val="0"/>
              <c:showSerName val="0"/>
              <c:showPercent val="0"/>
              <c:showBubbleSize val="0"/>
            </c:dLbl>
            <c:dLbl>
              <c:idx val="4"/>
              <c:layout/>
              <c:tx>
                <c:rich>
                  <a:bodyPr/>
                  <a:lstStyle/>
                  <a:p>
                    <a:r>
                      <a:rPr lang="en-US" smtClean="0"/>
                      <a:t>20</a:t>
                    </a:r>
                    <a:endParaRPr lang="en-US"/>
                  </a:p>
                </c:rich>
              </c:tx>
              <c:showLegendKey val="0"/>
              <c:showVal val="1"/>
              <c:showCatName val="0"/>
              <c:showSerName val="0"/>
              <c:showPercent val="0"/>
              <c:showBubbleSize val="0"/>
            </c:dLbl>
            <c:dLbl>
              <c:idx val="6"/>
              <c:layout/>
              <c:tx>
                <c:rich>
                  <a:bodyPr/>
                  <a:lstStyle/>
                  <a:p>
                    <a:r>
                      <a:rPr lang="en-US" smtClean="0"/>
                      <a:t>26</a:t>
                    </a:r>
                    <a:endParaRPr lang="en-US"/>
                  </a:p>
                </c:rich>
              </c:tx>
              <c:showLegendKey val="0"/>
              <c:showVal val="1"/>
              <c:showCatName val="0"/>
              <c:showSerName val="0"/>
              <c:showPercent val="0"/>
              <c:showBubbleSize val="0"/>
            </c:dLbl>
            <c:dLbl>
              <c:idx val="7"/>
              <c:layout/>
              <c:tx>
                <c:rich>
                  <a:bodyPr/>
                  <a:lstStyle/>
                  <a:p>
                    <a:r>
                      <a:rPr lang="en-US" smtClean="0"/>
                      <a:t>19</a:t>
                    </a:r>
                    <a:endParaRPr lang="en-US"/>
                  </a:p>
                </c:rich>
              </c:tx>
              <c:showLegendKey val="0"/>
              <c:showVal val="1"/>
              <c:showCatName val="0"/>
              <c:showSerName val="0"/>
              <c:showPercent val="0"/>
              <c:showBubbleSize val="0"/>
            </c:dLbl>
            <c:dLbl>
              <c:idx val="9"/>
              <c:layout/>
              <c:tx>
                <c:rich>
                  <a:bodyPr/>
                  <a:lstStyle/>
                  <a:p>
                    <a:r>
                      <a:rPr lang="en-US" smtClean="0"/>
                      <a:t>25</a:t>
                    </a:r>
                    <a:endParaRPr lang="en-US"/>
                  </a:p>
                </c:rich>
              </c:tx>
              <c:showLegendKey val="0"/>
              <c:showVal val="1"/>
              <c:showCatName val="0"/>
              <c:showSerName val="0"/>
              <c:showPercent val="0"/>
              <c:showBubbleSize val="0"/>
            </c:dLbl>
            <c:dLbl>
              <c:idx val="10"/>
              <c:layout/>
              <c:tx>
                <c:rich>
                  <a:bodyPr/>
                  <a:lstStyle/>
                  <a:p>
                    <a:r>
                      <a:rPr lang="en-US" smtClean="0"/>
                      <a:t>21</a:t>
                    </a:r>
                    <a:endParaRPr lang="en-US"/>
                  </a:p>
                </c:rich>
              </c:tx>
              <c:showLegendKey val="0"/>
              <c:showVal val="1"/>
              <c:showCatName val="0"/>
              <c:showSerName val="0"/>
              <c:showPercent val="0"/>
              <c:showBubbleSize val="0"/>
            </c:dLbl>
            <c:txPr>
              <a:bodyPr/>
              <a:lstStyle/>
              <a:p>
                <a:pPr>
                  <a:defRPr sz="1600"/>
                </a:pPr>
                <a:endParaRPr lang="en-US"/>
              </a:p>
            </c:txPr>
            <c:showLegendKey val="0"/>
            <c:showVal val="1"/>
            <c:showCatName val="0"/>
            <c:showSerName val="0"/>
            <c:showPercent val="0"/>
            <c:showBubbleSize val="0"/>
            <c:showLeaderLines val="0"/>
          </c:dLbls>
          <c:cat>
            <c:strRef>
              <c:f>Sheet1!$A$2:$A$12</c:f>
              <c:strCache>
                <c:ptCount val="11"/>
                <c:pt idx="0">
                  <c:v>Did not obtain coverage</c:v>
                </c:pt>
                <c:pt idx="1">
                  <c:v>Obtained coverage</c:v>
                </c:pt>
                <c:pt idx="3">
                  <c:v>Did not obtain coverage</c:v>
                </c:pt>
                <c:pt idx="4">
                  <c:v>Obtained coverage</c:v>
                </c:pt>
                <c:pt idx="6">
                  <c:v>Did not obtain coverage</c:v>
                </c:pt>
                <c:pt idx="7">
                  <c:v>Obtained coverage</c:v>
                </c:pt>
                <c:pt idx="9">
                  <c:v>Did not obtain coverage</c:v>
                </c:pt>
                <c:pt idx="10">
                  <c:v>Obtained coverage</c:v>
                </c:pt>
              </c:strCache>
            </c:strRef>
          </c:cat>
          <c:val>
            <c:numRef>
              <c:f>Sheet1!$B$2:$B$12</c:f>
              <c:numCache>
                <c:formatCode>0</c:formatCode>
                <c:ptCount val="11"/>
                <c:pt idx="0">
                  <c:v>-21.36</c:v>
                </c:pt>
                <c:pt idx="1">
                  <c:v>-29.360000000000003</c:v>
                </c:pt>
                <c:pt idx="3">
                  <c:v>-31.94</c:v>
                </c:pt>
                <c:pt idx="4">
                  <c:v>-20.05</c:v>
                </c:pt>
                <c:pt idx="6">
                  <c:v>-25.990000000000002</c:v>
                </c:pt>
                <c:pt idx="7">
                  <c:v>-19.21</c:v>
                </c:pt>
                <c:pt idx="9">
                  <c:v>-25.44</c:v>
                </c:pt>
                <c:pt idx="10">
                  <c:v>-21.38</c:v>
                </c:pt>
              </c:numCache>
            </c:numRef>
          </c:val>
        </c:ser>
        <c:ser>
          <c:idx val="1"/>
          <c:order val="1"/>
          <c:tx>
            <c:strRef>
              <c:f>Sheet1!$C$1</c:f>
              <c:strCache>
                <c:ptCount val="1"/>
                <c:pt idx="0">
                  <c:v>Very difficult or impossible</c:v>
                </c:pt>
              </c:strCache>
            </c:strRef>
          </c:tx>
          <c:spPr>
            <a:solidFill>
              <a:schemeClr val="accent1"/>
            </a:solidFill>
            <a:ln>
              <a:solidFill>
                <a:schemeClr val="tx1"/>
              </a:solidFill>
            </a:ln>
          </c:spPr>
          <c:invertIfNegative val="0"/>
          <c:dLbls>
            <c:dLbl>
              <c:idx val="0"/>
              <c:layout/>
              <c:tx>
                <c:rich>
                  <a:bodyPr/>
                  <a:lstStyle/>
                  <a:p>
                    <a:r>
                      <a:rPr lang="en-US" smtClean="0"/>
                      <a:t>34</a:t>
                    </a:r>
                    <a:endParaRPr lang="en-US"/>
                  </a:p>
                </c:rich>
              </c:tx>
              <c:showLegendKey val="0"/>
              <c:showVal val="1"/>
              <c:showCatName val="0"/>
              <c:showSerName val="0"/>
              <c:showPercent val="0"/>
              <c:showBubbleSize val="0"/>
            </c:dLbl>
            <c:dLbl>
              <c:idx val="1"/>
              <c:layout/>
              <c:tx>
                <c:rich>
                  <a:bodyPr/>
                  <a:lstStyle/>
                  <a:p>
                    <a:r>
                      <a:rPr lang="en-US" smtClean="0"/>
                      <a:t>17</a:t>
                    </a:r>
                    <a:endParaRPr lang="en-US"/>
                  </a:p>
                </c:rich>
              </c:tx>
              <c:showLegendKey val="0"/>
              <c:showVal val="1"/>
              <c:showCatName val="0"/>
              <c:showSerName val="0"/>
              <c:showPercent val="0"/>
              <c:showBubbleSize val="0"/>
            </c:dLbl>
            <c:dLbl>
              <c:idx val="3"/>
              <c:layout/>
              <c:tx>
                <c:rich>
                  <a:bodyPr/>
                  <a:lstStyle/>
                  <a:p>
                    <a:r>
                      <a:rPr lang="en-US" smtClean="0"/>
                      <a:t>28</a:t>
                    </a:r>
                    <a:endParaRPr lang="en-US"/>
                  </a:p>
                </c:rich>
              </c:tx>
              <c:showLegendKey val="0"/>
              <c:showVal val="1"/>
              <c:showCatName val="0"/>
              <c:showSerName val="0"/>
              <c:showPercent val="0"/>
              <c:showBubbleSize val="0"/>
            </c:dLbl>
            <c:dLbl>
              <c:idx val="4"/>
              <c:layout/>
              <c:tx>
                <c:rich>
                  <a:bodyPr/>
                  <a:lstStyle/>
                  <a:p>
                    <a:r>
                      <a:rPr lang="en-US" smtClean="0"/>
                      <a:t>17</a:t>
                    </a:r>
                    <a:endParaRPr lang="en-US"/>
                  </a:p>
                </c:rich>
              </c:tx>
              <c:showLegendKey val="0"/>
              <c:showVal val="1"/>
              <c:showCatName val="0"/>
              <c:showSerName val="0"/>
              <c:showPercent val="0"/>
              <c:showBubbleSize val="0"/>
            </c:dLbl>
            <c:dLbl>
              <c:idx val="6"/>
              <c:layout/>
              <c:tx>
                <c:rich>
                  <a:bodyPr/>
                  <a:lstStyle/>
                  <a:p>
                    <a:r>
                      <a:rPr lang="en-US" smtClean="0"/>
                      <a:t>27</a:t>
                    </a:r>
                    <a:endParaRPr lang="en-US"/>
                  </a:p>
                </c:rich>
              </c:tx>
              <c:showLegendKey val="0"/>
              <c:showVal val="1"/>
              <c:showCatName val="0"/>
              <c:showSerName val="0"/>
              <c:showPercent val="0"/>
              <c:showBubbleSize val="0"/>
            </c:dLbl>
            <c:dLbl>
              <c:idx val="7"/>
              <c:layout/>
              <c:tx>
                <c:rich>
                  <a:bodyPr/>
                  <a:lstStyle/>
                  <a:p>
                    <a:r>
                      <a:rPr lang="en-US" smtClean="0"/>
                      <a:t>11</a:t>
                    </a:r>
                    <a:endParaRPr lang="en-US"/>
                  </a:p>
                </c:rich>
              </c:tx>
              <c:showLegendKey val="0"/>
              <c:showVal val="1"/>
              <c:showCatName val="0"/>
              <c:showSerName val="0"/>
              <c:showPercent val="0"/>
              <c:showBubbleSize val="0"/>
            </c:dLbl>
            <c:dLbl>
              <c:idx val="9"/>
              <c:layout/>
              <c:tx>
                <c:rich>
                  <a:bodyPr/>
                  <a:lstStyle/>
                  <a:p>
                    <a:r>
                      <a:rPr lang="en-US" smtClean="0"/>
                      <a:t>25</a:t>
                    </a:r>
                    <a:endParaRPr lang="en-US"/>
                  </a:p>
                </c:rich>
              </c:tx>
              <c:showLegendKey val="0"/>
              <c:showVal val="1"/>
              <c:showCatName val="0"/>
              <c:showSerName val="0"/>
              <c:showPercent val="0"/>
              <c:showBubbleSize val="0"/>
            </c:dLbl>
            <c:dLbl>
              <c:idx val="10"/>
              <c:layout/>
              <c:tx>
                <c:rich>
                  <a:bodyPr/>
                  <a:lstStyle/>
                  <a:p>
                    <a:r>
                      <a:rPr lang="en-US" smtClean="0"/>
                      <a:t>8</a:t>
                    </a:r>
                    <a:endParaRPr lang="en-US"/>
                  </a:p>
                </c:rich>
              </c:tx>
              <c:showLegendKey val="0"/>
              <c:showVal val="1"/>
              <c:showCatName val="0"/>
              <c:showSerName val="0"/>
              <c:showPercent val="0"/>
              <c:showBubbleSize val="0"/>
            </c:dLbl>
            <c:txPr>
              <a:bodyPr/>
              <a:lstStyle/>
              <a:p>
                <a:pPr>
                  <a:defRPr sz="1600">
                    <a:solidFill>
                      <a:schemeClr val="bg1"/>
                    </a:solidFill>
                  </a:defRPr>
                </a:pPr>
                <a:endParaRPr lang="en-US"/>
              </a:p>
            </c:txPr>
            <c:showLegendKey val="0"/>
            <c:showVal val="1"/>
            <c:showCatName val="0"/>
            <c:showSerName val="0"/>
            <c:showPercent val="0"/>
            <c:showBubbleSize val="0"/>
            <c:showLeaderLines val="0"/>
          </c:dLbls>
          <c:cat>
            <c:strRef>
              <c:f>Sheet1!$A$2:$A$12</c:f>
              <c:strCache>
                <c:ptCount val="11"/>
                <c:pt idx="0">
                  <c:v>Did not obtain coverage</c:v>
                </c:pt>
                <c:pt idx="1">
                  <c:v>Obtained coverage</c:v>
                </c:pt>
                <c:pt idx="3">
                  <c:v>Did not obtain coverage</c:v>
                </c:pt>
                <c:pt idx="4">
                  <c:v>Obtained coverage</c:v>
                </c:pt>
                <c:pt idx="6">
                  <c:v>Did not obtain coverage</c:v>
                </c:pt>
                <c:pt idx="7">
                  <c:v>Obtained coverage</c:v>
                </c:pt>
                <c:pt idx="9">
                  <c:v>Did not obtain coverage</c:v>
                </c:pt>
                <c:pt idx="10">
                  <c:v>Obtained coverage</c:v>
                </c:pt>
              </c:strCache>
            </c:strRef>
          </c:cat>
          <c:val>
            <c:numRef>
              <c:f>Sheet1!$C$2:$C$12</c:f>
              <c:numCache>
                <c:formatCode>0</c:formatCode>
                <c:ptCount val="11"/>
                <c:pt idx="0">
                  <c:v>-34.46</c:v>
                </c:pt>
                <c:pt idx="1">
                  <c:v>-16.509999999999998</c:v>
                </c:pt>
                <c:pt idx="3">
                  <c:v>-28.07</c:v>
                </c:pt>
                <c:pt idx="4">
                  <c:v>-17.260000000000002</c:v>
                </c:pt>
                <c:pt idx="6">
                  <c:v>-27.04</c:v>
                </c:pt>
                <c:pt idx="7">
                  <c:v>-11.34</c:v>
                </c:pt>
                <c:pt idx="9">
                  <c:v>-24.63</c:v>
                </c:pt>
                <c:pt idx="10">
                  <c:v>-7.9900000000000011</c:v>
                </c:pt>
              </c:numCache>
            </c:numRef>
          </c:val>
        </c:ser>
        <c:ser>
          <c:idx val="2"/>
          <c:order val="2"/>
          <c:tx>
            <c:strRef>
              <c:f>Sheet1!$D$1</c:f>
              <c:strCache>
                <c:ptCount val="1"/>
                <c:pt idx="0">
                  <c:v>Somewhat easy</c:v>
                </c:pt>
              </c:strCache>
            </c:strRef>
          </c:tx>
          <c:spPr>
            <a:solidFill>
              <a:schemeClr val="accent3"/>
            </a:solidFill>
            <a:ln>
              <a:solidFill>
                <a:schemeClr val="tx1"/>
              </a:solidFill>
            </a:ln>
          </c:spPr>
          <c:invertIfNegative val="0"/>
          <c:dLbls>
            <c:txPr>
              <a:bodyPr/>
              <a:lstStyle/>
              <a:p>
                <a:pPr>
                  <a:defRPr sz="1600"/>
                </a:pPr>
                <a:endParaRPr lang="en-US"/>
              </a:p>
            </c:txPr>
            <c:showLegendKey val="0"/>
            <c:showVal val="1"/>
            <c:showCatName val="0"/>
            <c:showSerName val="0"/>
            <c:showPercent val="0"/>
            <c:showBubbleSize val="0"/>
            <c:showLeaderLines val="0"/>
          </c:dLbls>
          <c:cat>
            <c:strRef>
              <c:f>Sheet1!$A$2:$A$12</c:f>
              <c:strCache>
                <c:ptCount val="11"/>
                <c:pt idx="0">
                  <c:v>Did not obtain coverage</c:v>
                </c:pt>
                <c:pt idx="1">
                  <c:v>Obtained coverage</c:v>
                </c:pt>
                <c:pt idx="3">
                  <c:v>Did not obtain coverage</c:v>
                </c:pt>
                <c:pt idx="4">
                  <c:v>Obtained coverage</c:v>
                </c:pt>
                <c:pt idx="6">
                  <c:v>Did not obtain coverage</c:v>
                </c:pt>
                <c:pt idx="7">
                  <c:v>Obtained coverage</c:v>
                </c:pt>
                <c:pt idx="9">
                  <c:v>Did not obtain coverage</c:v>
                </c:pt>
                <c:pt idx="10">
                  <c:v>Obtained coverage</c:v>
                </c:pt>
              </c:strCache>
            </c:strRef>
          </c:cat>
          <c:val>
            <c:numRef>
              <c:f>Sheet1!$D$2:$D$12</c:f>
              <c:numCache>
                <c:formatCode>0</c:formatCode>
                <c:ptCount val="11"/>
                <c:pt idx="0">
                  <c:v>20.36</c:v>
                </c:pt>
                <c:pt idx="1">
                  <c:v>27.12</c:v>
                </c:pt>
                <c:pt idx="3">
                  <c:v>30.84</c:v>
                </c:pt>
                <c:pt idx="4">
                  <c:v>39.71</c:v>
                </c:pt>
                <c:pt idx="6">
                  <c:v>34.86</c:v>
                </c:pt>
                <c:pt idx="7">
                  <c:v>44.39</c:v>
                </c:pt>
                <c:pt idx="9">
                  <c:v>38.53</c:v>
                </c:pt>
                <c:pt idx="10">
                  <c:v>35.57</c:v>
                </c:pt>
              </c:numCache>
            </c:numRef>
          </c:val>
        </c:ser>
        <c:ser>
          <c:idx val="3"/>
          <c:order val="3"/>
          <c:tx>
            <c:strRef>
              <c:f>Sheet1!$E$1</c:f>
              <c:strCache>
                <c:ptCount val="1"/>
                <c:pt idx="0">
                  <c:v>Very easy</c:v>
                </c:pt>
              </c:strCache>
            </c:strRef>
          </c:tx>
          <c:spPr>
            <a:solidFill>
              <a:schemeClr val="accent6"/>
            </a:solidFill>
            <a:ln>
              <a:solidFill>
                <a:schemeClr val="tx1"/>
              </a:solidFill>
            </a:ln>
          </c:spPr>
          <c:invertIfNegative val="0"/>
          <c:dLbls>
            <c:txPr>
              <a:bodyPr/>
              <a:lstStyle/>
              <a:p>
                <a:pPr>
                  <a:defRPr sz="1600">
                    <a:solidFill>
                      <a:schemeClr val="bg1"/>
                    </a:solidFill>
                  </a:defRPr>
                </a:pPr>
                <a:endParaRPr lang="en-US"/>
              </a:p>
            </c:txPr>
            <c:showLegendKey val="0"/>
            <c:showVal val="1"/>
            <c:showCatName val="0"/>
            <c:showSerName val="0"/>
            <c:showPercent val="0"/>
            <c:showBubbleSize val="0"/>
            <c:showLeaderLines val="0"/>
          </c:dLbls>
          <c:cat>
            <c:strRef>
              <c:f>Sheet1!$A$2:$A$12</c:f>
              <c:strCache>
                <c:ptCount val="11"/>
                <c:pt idx="0">
                  <c:v>Did not obtain coverage</c:v>
                </c:pt>
                <c:pt idx="1">
                  <c:v>Obtained coverage</c:v>
                </c:pt>
                <c:pt idx="3">
                  <c:v>Did not obtain coverage</c:v>
                </c:pt>
                <c:pt idx="4">
                  <c:v>Obtained coverage</c:v>
                </c:pt>
                <c:pt idx="6">
                  <c:v>Did not obtain coverage</c:v>
                </c:pt>
                <c:pt idx="7">
                  <c:v>Obtained coverage</c:v>
                </c:pt>
                <c:pt idx="9">
                  <c:v>Did not obtain coverage</c:v>
                </c:pt>
                <c:pt idx="10">
                  <c:v>Obtained coverage</c:v>
                </c:pt>
              </c:strCache>
            </c:strRef>
          </c:cat>
          <c:val>
            <c:numRef>
              <c:f>Sheet1!$E$2:$E$12</c:f>
              <c:numCache>
                <c:formatCode>0</c:formatCode>
                <c:ptCount val="11"/>
                <c:pt idx="0">
                  <c:v>6.660000000000001</c:v>
                </c:pt>
                <c:pt idx="1">
                  <c:v>21.72</c:v>
                </c:pt>
                <c:pt idx="3">
                  <c:v>4.0599999999999996</c:v>
                </c:pt>
                <c:pt idx="4">
                  <c:v>18.920000000000002</c:v>
                </c:pt>
                <c:pt idx="6">
                  <c:v>7.2900000000000009</c:v>
                </c:pt>
                <c:pt idx="7">
                  <c:v>20.7</c:v>
                </c:pt>
                <c:pt idx="9">
                  <c:v>5.93</c:v>
                </c:pt>
                <c:pt idx="10">
                  <c:v>31.04</c:v>
                </c:pt>
              </c:numCache>
            </c:numRef>
          </c:val>
        </c:ser>
        <c:dLbls>
          <c:showLegendKey val="0"/>
          <c:showVal val="0"/>
          <c:showCatName val="0"/>
          <c:showSerName val="0"/>
          <c:showPercent val="0"/>
          <c:showBubbleSize val="0"/>
        </c:dLbls>
        <c:gapWidth val="22"/>
        <c:overlap val="100"/>
        <c:axId val="103380096"/>
        <c:axId val="103381632"/>
      </c:barChart>
      <c:catAx>
        <c:axId val="103380096"/>
        <c:scaling>
          <c:orientation val="minMax"/>
        </c:scaling>
        <c:delete val="0"/>
        <c:axPos val="l"/>
        <c:majorTickMark val="none"/>
        <c:minorTickMark val="none"/>
        <c:tickLblPos val="low"/>
        <c:spPr>
          <a:ln w="47625">
            <a:solidFill>
              <a:schemeClr val="tx1"/>
            </a:solidFill>
          </a:ln>
        </c:spPr>
        <c:crossAx val="103381632"/>
        <c:crosses val="autoZero"/>
        <c:auto val="1"/>
        <c:lblAlgn val="ctr"/>
        <c:lblOffset val="100"/>
        <c:noMultiLvlLbl val="0"/>
      </c:catAx>
      <c:valAx>
        <c:axId val="103381632"/>
        <c:scaling>
          <c:orientation val="minMax"/>
        </c:scaling>
        <c:delete val="0"/>
        <c:axPos val="b"/>
        <c:majorGridlines>
          <c:spPr>
            <a:ln>
              <a:noFill/>
            </a:ln>
          </c:spPr>
        </c:majorGridlines>
        <c:numFmt formatCode="0" sourceLinked="1"/>
        <c:majorTickMark val="none"/>
        <c:minorTickMark val="none"/>
        <c:tickLblPos val="none"/>
        <c:crossAx val="103380096"/>
        <c:crosses val="autoZero"/>
        <c:crossBetween val="between"/>
      </c:valAx>
    </c:plotArea>
    <c:plotVisOnly val="1"/>
    <c:dispBlanksAs val="gap"/>
    <c:showDLblsOverMax val="0"/>
  </c:chart>
  <c:txPr>
    <a:bodyPr/>
    <a:lstStyle/>
    <a:p>
      <a:pPr>
        <a:defRPr sz="1400" b="1">
          <a:latin typeface="Cabin" panose="020B0803050202020004"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Sheet1!$B$1</c:f>
              <c:strCache>
                <c:ptCount val="1"/>
                <c:pt idx="0">
                  <c:v>Somewhat difficult</c:v>
                </c:pt>
              </c:strCache>
            </c:strRef>
          </c:tx>
          <c:spPr>
            <a:solidFill>
              <a:schemeClr val="accent2"/>
            </a:solidFill>
            <a:ln>
              <a:solidFill>
                <a:schemeClr val="tx1"/>
              </a:solidFill>
            </a:ln>
          </c:spPr>
          <c:invertIfNegative val="0"/>
          <c:dLbls>
            <c:dLbl>
              <c:idx val="0"/>
              <c:tx>
                <c:rich>
                  <a:bodyPr/>
                  <a:lstStyle/>
                  <a:p>
                    <a:r>
                      <a:rPr lang="en-US" smtClean="0"/>
                      <a:t>19</a:t>
                    </a:r>
                    <a:endParaRPr lang="en-US"/>
                  </a:p>
                </c:rich>
              </c:tx>
              <c:showLegendKey val="0"/>
              <c:showVal val="1"/>
              <c:showCatName val="0"/>
              <c:showSerName val="0"/>
              <c:showPercent val="0"/>
              <c:showBubbleSize val="0"/>
            </c:dLbl>
            <c:dLbl>
              <c:idx val="1"/>
              <c:tx>
                <c:rich>
                  <a:bodyPr/>
                  <a:lstStyle/>
                  <a:p>
                    <a:r>
                      <a:rPr lang="en-US" smtClean="0"/>
                      <a:t>22</a:t>
                    </a:r>
                    <a:endParaRPr lang="en-US"/>
                  </a:p>
                </c:rich>
              </c:tx>
              <c:showLegendKey val="0"/>
              <c:showVal val="1"/>
              <c:showCatName val="0"/>
              <c:showSerName val="0"/>
              <c:showPercent val="0"/>
              <c:showBubbleSize val="0"/>
            </c:dLbl>
            <c:dLbl>
              <c:idx val="2"/>
              <c:tx>
                <c:rich>
                  <a:bodyPr/>
                  <a:lstStyle/>
                  <a:p>
                    <a:r>
                      <a:rPr lang="en-US" smtClean="0"/>
                      <a:t>22</a:t>
                    </a:r>
                    <a:endParaRPr lang="en-US"/>
                  </a:p>
                </c:rich>
              </c:tx>
              <c:showLegendKey val="0"/>
              <c:showVal val="1"/>
              <c:showCatName val="0"/>
              <c:showSerName val="0"/>
              <c:showPercent val="0"/>
              <c:showBubbleSize val="0"/>
            </c:dLbl>
            <c:dLbl>
              <c:idx val="4"/>
              <c:tx>
                <c:rich>
                  <a:bodyPr/>
                  <a:lstStyle/>
                  <a:p>
                    <a:r>
                      <a:rPr lang="en-US" smtClean="0"/>
                      <a:t>21</a:t>
                    </a:r>
                    <a:endParaRPr lang="en-US"/>
                  </a:p>
                </c:rich>
              </c:tx>
              <c:showLegendKey val="0"/>
              <c:showVal val="1"/>
              <c:showCatName val="0"/>
              <c:showSerName val="0"/>
              <c:showPercent val="0"/>
              <c:showBubbleSize val="0"/>
            </c:dLbl>
            <c:dLbl>
              <c:idx val="5"/>
              <c:tx>
                <c:rich>
                  <a:bodyPr/>
                  <a:lstStyle/>
                  <a:p>
                    <a:r>
                      <a:rPr lang="en-US" smtClean="0"/>
                      <a:t>26</a:t>
                    </a:r>
                    <a:endParaRPr lang="en-US"/>
                  </a:p>
                </c:rich>
              </c:tx>
              <c:showLegendKey val="0"/>
              <c:showVal val="1"/>
              <c:showCatName val="0"/>
              <c:showSerName val="0"/>
              <c:showPercent val="0"/>
              <c:showBubbleSize val="0"/>
            </c:dLbl>
            <c:dLbl>
              <c:idx val="6"/>
              <c:tx>
                <c:rich>
                  <a:bodyPr/>
                  <a:lstStyle/>
                  <a:p>
                    <a:r>
                      <a:rPr lang="en-US" smtClean="0"/>
                      <a:t>23</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Sheet1!$A$2:$A$8</c:f>
              <c:strCache>
                <c:ptCount val="7"/>
                <c:pt idx="0">
                  <c:v>Did not obtain coverage</c:v>
                </c:pt>
                <c:pt idx="1">
                  <c:v>Obtained coverage</c:v>
                </c:pt>
                <c:pt idx="2">
                  <c:v>All marketplace visitors</c:v>
                </c:pt>
                <c:pt idx="4">
                  <c:v>Did not obtain coverage</c:v>
                </c:pt>
                <c:pt idx="5">
                  <c:v>Obtained coverage</c:v>
                </c:pt>
                <c:pt idx="6">
                  <c:v>All marketplace visitors</c:v>
                </c:pt>
              </c:strCache>
            </c:strRef>
          </c:cat>
          <c:val>
            <c:numRef>
              <c:f>Sheet1!$B$2:$B$8</c:f>
              <c:numCache>
                <c:formatCode>0</c:formatCode>
                <c:ptCount val="7"/>
                <c:pt idx="0">
                  <c:v>-19.29</c:v>
                </c:pt>
                <c:pt idx="1">
                  <c:v>-22.14</c:v>
                </c:pt>
                <c:pt idx="2">
                  <c:v>-22.18</c:v>
                </c:pt>
                <c:pt idx="4">
                  <c:v>-21.310000000000002</c:v>
                </c:pt>
                <c:pt idx="5">
                  <c:v>-25.69</c:v>
                </c:pt>
                <c:pt idx="6">
                  <c:v>-23.28</c:v>
                </c:pt>
              </c:numCache>
            </c:numRef>
          </c:val>
        </c:ser>
        <c:ser>
          <c:idx val="1"/>
          <c:order val="1"/>
          <c:tx>
            <c:strRef>
              <c:f>Sheet1!$C$1</c:f>
              <c:strCache>
                <c:ptCount val="1"/>
                <c:pt idx="0">
                  <c:v>Very difficult or impossible</c:v>
                </c:pt>
              </c:strCache>
            </c:strRef>
          </c:tx>
          <c:spPr>
            <a:solidFill>
              <a:schemeClr val="accent1"/>
            </a:solidFill>
            <a:ln>
              <a:solidFill>
                <a:schemeClr val="tx1"/>
              </a:solidFill>
            </a:ln>
          </c:spPr>
          <c:invertIfNegative val="0"/>
          <c:dLbls>
            <c:dLbl>
              <c:idx val="0"/>
              <c:tx>
                <c:rich>
                  <a:bodyPr/>
                  <a:lstStyle/>
                  <a:p>
                    <a:r>
                      <a:rPr lang="en-US" smtClean="0"/>
                      <a:t>41</a:t>
                    </a:r>
                    <a:endParaRPr lang="en-US"/>
                  </a:p>
                </c:rich>
              </c:tx>
              <c:showLegendKey val="0"/>
              <c:showVal val="1"/>
              <c:showCatName val="0"/>
              <c:showSerName val="0"/>
              <c:showPercent val="0"/>
              <c:showBubbleSize val="0"/>
            </c:dLbl>
            <c:dLbl>
              <c:idx val="1"/>
              <c:tx>
                <c:rich>
                  <a:bodyPr/>
                  <a:lstStyle/>
                  <a:p>
                    <a:r>
                      <a:rPr lang="en-US" smtClean="0"/>
                      <a:t>13</a:t>
                    </a:r>
                    <a:endParaRPr lang="en-US"/>
                  </a:p>
                </c:rich>
              </c:tx>
              <c:showLegendKey val="0"/>
              <c:showVal val="1"/>
              <c:showCatName val="0"/>
              <c:showSerName val="0"/>
              <c:showPercent val="0"/>
              <c:showBubbleSize val="0"/>
            </c:dLbl>
            <c:dLbl>
              <c:idx val="2"/>
              <c:tx>
                <c:rich>
                  <a:bodyPr/>
                  <a:lstStyle/>
                  <a:p>
                    <a:r>
                      <a:rPr lang="en-US" smtClean="0"/>
                      <a:t>24</a:t>
                    </a:r>
                    <a:endParaRPr lang="en-US"/>
                  </a:p>
                </c:rich>
              </c:tx>
              <c:showLegendKey val="0"/>
              <c:showVal val="1"/>
              <c:showCatName val="0"/>
              <c:showSerName val="0"/>
              <c:showPercent val="0"/>
              <c:showBubbleSize val="0"/>
            </c:dLbl>
            <c:dLbl>
              <c:idx val="4"/>
              <c:tx>
                <c:rich>
                  <a:bodyPr/>
                  <a:lstStyle/>
                  <a:p>
                    <a:r>
                      <a:rPr lang="en-US" smtClean="0"/>
                      <a:t>59</a:t>
                    </a:r>
                    <a:endParaRPr lang="en-US"/>
                  </a:p>
                </c:rich>
              </c:tx>
              <c:showLegendKey val="0"/>
              <c:showVal val="1"/>
              <c:showCatName val="0"/>
              <c:showSerName val="0"/>
              <c:showPercent val="0"/>
              <c:showBubbleSize val="0"/>
            </c:dLbl>
            <c:dLbl>
              <c:idx val="5"/>
              <c:tx>
                <c:rich>
                  <a:bodyPr/>
                  <a:lstStyle/>
                  <a:p>
                    <a:r>
                      <a:rPr lang="en-US" smtClean="0"/>
                      <a:t>15</a:t>
                    </a:r>
                    <a:endParaRPr lang="en-US"/>
                  </a:p>
                </c:rich>
              </c:tx>
              <c:showLegendKey val="0"/>
              <c:showVal val="1"/>
              <c:showCatName val="0"/>
              <c:showSerName val="0"/>
              <c:showPercent val="0"/>
              <c:showBubbleSize val="0"/>
            </c:dLbl>
            <c:dLbl>
              <c:idx val="6"/>
              <c:tx>
                <c:rich>
                  <a:bodyPr/>
                  <a:lstStyle/>
                  <a:p>
                    <a:r>
                      <a:rPr lang="en-US" smtClean="0"/>
                      <a:t>33</a:t>
                    </a:r>
                    <a:endParaRPr lang="en-US"/>
                  </a:p>
                </c:rich>
              </c:tx>
              <c:showLegendKey val="0"/>
              <c:showVal val="1"/>
              <c:showCatName val="0"/>
              <c:showSerName val="0"/>
              <c:showPercent val="0"/>
              <c:showBubbleSize val="0"/>
            </c:dLbl>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Sheet1!$A$2:$A$8</c:f>
              <c:strCache>
                <c:ptCount val="7"/>
                <c:pt idx="0">
                  <c:v>Did not obtain coverage</c:v>
                </c:pt>
                <c:pt idx="1">
                  <c:v>Obtained coverage</c:v>
                </c:pt>
                <c:pt idx="2">
                  <c:v>All marketplace visitors</c:v>
                </c:pt>
                <c:pt idx="4">
                  <c:v>Did not obtain coverage</c:v>
                </c:pt>
                <c:pt idx="5">
                  <c:v>Obtained coverage</c:v>
                </c:pt>
                <c:pt idx="6">
                  <c:v>All marketplace visitors</c:v>
                </c:pt>
              </c:strCache>
            </c:strRef>
          </c:cat>
          <c:val>
            <c:numRef>
              <c:f>Sheet1!$C$2:$C$8</c:f>
              <c:numCache>
                <c:formatCode>0</c:formatCode>
                <c:ptCount val="7"/>
                <c:pt idx="0">
                  <c:v>-40.770000000000003</c:v>
                </c:pt>
                <c:pt idx="1">
                  <c:v>-13.200000000000001</c:v>
                </c:pt>
                <c:pt idx="2">
                  <c:v>-23.810000000000002</c:v>
                </c:pt>
                <c:pt idx="4">
                  <c:v>-58.62</c:v>
                </c:pt>
                <c:pt idx="5">
                  <c:v>-15.180000000000001</c:v>
                </c:pt>
                <c:pt idx="6">
                  <c:v>-32.729999999999997</c:v>
                </c:pt>
              </c:numCache>
            </c:numRef>
          </c:val>
        </c:ser>
        <c:ser>
          <c:idx val="2"/>
          <c:order val="2"/>
          <c:tx>
            <c:strRef>
              <c:f>Sheet1!$D$1</c:f>
              <c:strCache>
                <c:ptCount val="1"/>
                <c:pt idx="0">
                  <c:v>Somewhat easy</c:v>
                </c:pt>
              </c:strCache>
            </c:strRef>
          </c:tx>
          <c:spPr>
            <a:solidFill>
              <a:schemeClr val="accent3"/>
            </a:solidFill>
            <a:ln>
              <a:solidFill>
                <a:schemeClr val="tx1"/>
              </a:solidFill>
            </a:ln>
          </c:spPr>
          <c:invertIfNegative val="0"/>
          <c:dLbls>
            <c:showLegendKey val="0"/>
            <c:showVal val="1"/>
            <c:showCatName val="0"/>
            <c:showSerName val="0"/>
            <c:showPercent val="0"/>
            <c:showBubbleSize val="0"/>
            <c:showLeaderLines val="0"/>
          </c:dLbls>
          <c:cat>
            <c:strRef>
              <c:f>Sheet1!$A$2:$A$8</c:f>
              <c:strCache>
                <c:ptCount val="7"/>
                <c:pt idx="0">
                  <c:v>Did not obtain coverage</c:v>
                </c:pt>
                <c:pt idx="1">
                  <c:v>Obtained coverage</c:v>
                </c:pt>
                <c:pt idx="2">
                  <c:v>All marketplace visitors</c:v>
                </c:pt>
                <c:pt idx="4">
                  <c:v>Did not obtain coverage</c:v>
                </c:pt>
                <c:pt idx="5">
                  <c:v>Obtained coverage</c:v>
                </c:pt>
                <c:pt idx="6">
                  <c:v>All marketplace visitors</c:v>
                </c:pt>
              </c:strCache>
            </c:strRef>
          </c:cat>
          <c:val>
            <c:numRef>
              <c:f>Sheet1!$D$2:$D$8</c:f>
              <c:numCache>
                <c:formatCode>0</c:formatCode>
                <c:ptCount val="7"/>
                <c:pt idx="0">
                  <c:v>29.74</c:v>
                </c:pt>
                <c:pt idx="1">
                  <c:v>41.48</c:v>
                </c:pt>
                <c:pt idx="2">
                  <c:v>34.270000000000003</c:v>
                </c:pt>
                <c:pt idx="4">
                  <c:v>7.93</c:v>
                </c:pt>
                <c:pt idx="5">
                  <c:v>30.3</c:v>
                </c:pt>
                <c:pt idx="6">
                  <c:v>22.62</c:v>
                </c:pt>
              </c:numCache>
            </c:numRef>
          </c:val>
        </c:ser>
        <c:ser>
          <c:idx val="3"/>
          <c:order val="3"/>
          <c:tx>
            <c:strRef>
              <c:f>Sheet1!$E$1</c:f>
              <c:strCache>
                <c:ptCount val="1"/>
                <c:pt idx="0">
                  <c:v>Very easy</c:v>
                </c:pt>
              </c:strCache>
            </c:strRef>
          </c:tx>
          <c:spPr>
            <a:solidFill>
              <a:schemeClr val="accent6"/>
            </a:solidFill>
            <a:ln>
              <a:solidFill>
                <a:schemeClr val="tx1"/>
              </a:solidFill>
            </a:ln>
          </c:spPr>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Sheet1!$A$2:$A$8</c:f>
              <c:strCache>
                <c:ptCount val="7"/>
                <c:pt idx="0">
                  <c:v>Did not obtain coverage</c:v>
                </c:pt>
                <c:pt idx="1">
                  <c:v>Obtained coverage</c:v>
                </c:pt>
                <c:pt idx="2">
                  <c:v>All marketplace visitors</c:v>
                </c:pt>
                <c:pt idx="4">
                  <c:v>Did not obtain coverage</c:v>
                </c:pt>
                <c:pt idx="5">
                  <c:v>Obtained coverage</c:v>
                </c:pt>
                <c:pt idx="6">
                  <c:v>All marketplace visitors</c:v>
                </c:pt>
              </c:strCache>
            </c:strRef>
          </c:cat>
          <c:val>
            <c:numRef>
              <c:f>Sheet1!$E$2:$E$8</c:f>
              <c:numCache>
                <c:formatCode>0</c:formatCode>
                <c:ptCount val="7"/>
                <c:pt idx="0">
                  <c:v>6.45</c:v>
                </c:pt>
                <c:pt idx="1">
                  <c:v>21.959999999999997</c:v>
                </c:pt>
                <c:pt idx="2">
                  <c:v>17.05</c:v>
                </c:pt>
                <c:pt idx="4">
                  <c:v>7.37</c:v>
                </c:pt>
                <c:pt idx="5">
                  <c:v>26.650000000000002</c:v>
                </c:pt>
                <c:pt idx="6">
                  <c:v>16.12</c:v>
                </c:pt>
              </c:numCache>
            </c:numRef>
          </c:val>
        </c:ser>
        <c:dLbls>
          <c:showLegendKey val="0"/>
          <c:showVal val="0"/>
          <c:showCatName val="0"/>
          <c:showSerName val="0"/>
          <c:showPercent val="0"/>
          <c:showBubbleSize val="0"/>
        </c:dLbls>
        <c:gapWidth val="22"/>
        <c:overlap val="100"/>
        <c:axId val="102990976"/>
        <c:axId val="103091584"/>
      </c:barChart>
      <c:catAx>
        <c:axId val="102990976"/>
        <c:scaling>
          <c:orientation val="minMax"/>
        </c:scaling>
        <c:delete val="0"/>
        <c:axPos val="l"/>
        <c:majorTickMark val="none"/>
        <c:minorTickMark val="none"/>
        <c:tickLblPos val="low"/>
        <c:spPr>
          <a:ln w="47625">
            <a:solidFill>
              <a:schemeClr val="tx1"/>
            </a:solidFill>
          </a:ln>
        </c:spPr>
        <c:txPr>
          <a:bodyPr/>
          <a:lstStyle/>
          <a:p>
            <a:pPr>
              <a:defRPr sz="1400"/>
            </a:pPr>
            <a:endParaRPr lang="en-US"/>
          </a:p>
        </c:txPr>
        <c:crossAx val="103091584"/>
        <c:crosses val="autoZero"/>
        <c:auto val="1"/>
        <c:lblAlgn val="ctr"/>
        <c:lblOffset val="100"/>
        <c:noMultiLvlLbl val="0"/>
      </c:catAx>
      <c:valAx>
        <c:axId val="103091584"/>
        <c:scaling>
          <c:orientation val="minMax"/>
        </c:scaling>
        <c:delete val="0"/>
        <c:axPos val="b"/>
        <c:majorGridlines>
          <c:spPr>
            <a:ln>
              <a:noFill/>
            </a:ln>
          </c:spPr>
        </c:majorGridlines>
        <c:numFmt formatCode="0" sourceLinked="1"/>
        <c:majorTickMark val="none"/>
        <c:minorTickMark val="none"/>
        <c:tickLblPos val="none"/>
        <c:crossAx val="102990976"/>
        <c:crosses val="autoZero"/>
        <c:crossBetween val="between"/>
      </c:valAx>
    </c:plotArea>
    <c:plotVisOnly val="1"/>
    <c:dispBlanksAs val="gap"/>
    <c:showDLblsOverMax val="0"/>
  </c:chart>
  <c:txPr>
    <a:bodyPr/>
    <a:lstStyle/>
    <a:p>
      <a:pPr>
        <a:defRPr sz="1600" b="1">
          <a:latin typeface="Cabin" panose="020B0803050202020004" pitchFamily="34" charset="0"/>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88851805960803"/>
          <c:y val="0.14323899371069199"/>
          <c:w val="0.81114819403919702"/>
          <c:h val="0.77425964443123796"/>
        </c:manualLayout>
      </c:layout>
      <c:barChart>
        <c:barDir val="bar"/>
        <c:grouping val="stacked"/>
        <c:varyColors val="0"/>
        <c:ser>
          <c:idx val="1"/>
          <c:order val="0"/>
          <c:tx>
            <c:strRef>
              <c:f>Sheet1!$B$1</c:f>
              <c:strCache>
                <c:ptCount val="1"/>
                <c:pt idx="0">
                  <c:v>Fair</c:v>
                </c:pt>
              </c:strCache>
            </c:strRef>
          </c:tx>
          <c:spPr>
            <a:solidFill>
              <a:schemeClr val="accent2"/>
            </a:solidFill>
            <a:ln>
              <a:solidFill>
                <a:schemeClr val="tx1"/>
              </a:solidFill>
            </a:ln>
            <a:effectLst/>
          </c:spPr>
          <c:invertIfNegative val="0"/>
          <c:dLbls>
            <c:dLbl>
              <c:idx val="0"/>
              <c:tx>
                <c:rich>
                  <a:bodyPr/>
                  <a:lstStyle/>
                  <a:p>
                    <a:r>
                      <a:rPr lang="en-US" smtClean="0"/>
                      <a:t>27</a:t>
                    </a:r>
                    <a:endParaRPr lang="en-US"/>
                  </a:p>
                </c:rich>
              </c:tx>
              <c:dLblPos val="ctr"/>
              <c:showLegendKey val="0"/>
              <c:showVal val="1"/>
              <c:showCatName val="0"/>
              <c:showSerName val="0"/>
              <c:showPercent val="0"/>
              <c:showBubbleSize val="0"/>
            </c:dLbl>
            <c:dLbl>
              <c:idx val="1"/>
              <c:tx>
                <c:rich>
                  <a:bodyPr/>
                  <a:lstStyle/>
                  <a:p>
                    <a:r>
                      <a:rPr lang="en-US" smtClean="0"/>
                      <a:t>29</a:t>
                    </a:r>
                    <a:endParaRPr lang="en-US"/>
                  </a:p>
                </c:rich>
              </c:tx>
              <c:dLblPos val="ctr"/>
              <c:showLegendKey val="0"/>
              <c:showVal val="1"/>
              <c:showCatName val="0"/>
              <c:showSerName val="0"/>
              <c:showPercent val="0"/>
              <c:showBubbleSize val="0"/>
            </c:dLbl>
            <c:dLbl>
              <c:idx val="2"/>
              <c:tx>
                <c:rich>
                  <a:bodyPr/>
                  <a:lstStyle/>
                  <a:p>
                    <a:r>
                      <a:rPr lang="en-US" smtClean="0"/>
                      <a:t>29</a:t>
                    </a:r>
                    <a:endParaRPr lang="en-US"/>
                  </a:p>
                </c:rich>
              </c:tx>
              <c:dLblPos val="ctr"/>
              <c:showLegendKey val="0"/>
              <c:showVal val="1"/>
              <c:showCatName val="0"/>
              <c:showSerName val="0"/>
              <c:showPercent val="0"/>
              <c:showBubbleSize val="0"/>
            </c:dLbl>
            <c:dLblPos val="ctr"/>
            <c:showLegendKey val="0"/>
            <c:showVal val="1"/>
            <c:showCatName val="0"/>
            <c:showSerName val="0"/>
            <c:showPercent val="0"/>
            <c:showBubbleSize val="0"/>
            <c:showLeaderLines val="0"/>
          </c:dLbls>
          <c:cat>
            <c:strRef>
              <c:f>Sheet1!$A$2:$A$4</c:f>
              <c:strCache>
                <c:ptCount val="3"/>
                <c:pt idx="0">
                  <c:v>Did not obtain coverage</c:v>
                </c:pt>
                <c:pt idx="1">
                  <c:v>Obtained coverage</c:v>
                </c:pt>
                <c:pt idx="2">
                  <c:v>All marketplace visitors</c:v>
                </c:pt>
              </c:strCache>
            </c:strRef>
          </c:cat>
          <c:val>
            <c:numRef>
              <c:f>Sheet1!$B$2:$B$4</c:f>
              <c:numCache>
                <c:formatCode>0</c:formatCode>
                <c:ptCount val="3"/>
                <c:pt idx="0">
                  <c:v>-27.29</c:v>
                </c:pt>
                <c:pt idx="1">
                  <c:v>-28.939999999999998</c:v>
                </c:pt>
                <c:pt idx="2">
                  <c:v>-29.21</c:v>
                </c:pt>
              </c:numCache>
            </c:numRef>
          </c:val>
        </c:ser>
        <c:ser>
          <c:idx val="0"/>
          <c:order val="1"/>
          <c:tx>
            <c:strRef>
              <c:f>Sheet1!$C$1</c:f>
              <c:strCache>
                <c:ptCount val="1"/>
                <c:pt idx="0">
                  <c:v>Poor</c:v>
                </c:pt>
              </c:strCache>
            </c:strRef>
          </c:tx>
          <c:spPr>
            <a:solidFill>
              <a:schemeClr val="accent1"/>
            </a:solidFill>
            <a:ln>
              <a:solidFill>
                <a:schemeClr val="tx1"/>
              </a:solidFill>
            </a:ln>
            <a:effectLst/>
          </c:spPr>
          <c:invertIfNegative val="0"/>
          <c:dLbls>
            <c:dLbl>
              <c:idx val="0"/>
              <c:tx>
                <c:rich>
                  <a:bodyPr/>
                  <a:lstStyle/>
                  <a:p>
                    <a:r>
                      <a:rPr lang="en-US" smtClean="0"/>
                      <a:t>54</a:t>
                    </a:r>
                    <a:endParaRPr lang="en-US"/>
                  </a:p>
                </c:rich>
              </c:tx>
              <c:showLegendKey val="0"/>
              <c:showVal val="1"/>
              <c:showCatName val="0"/>
              <c:showSerName val="0"/>
              <c:showPercent val="0"/>
              <c:showBubbleSize val="0"/>
            </c:dLbl>
            <c:dLbl>
              <c:idx val="1"/>
              <c:tx>
                <c:rich>
                  <a:bodyPr/>
                  <a:lstStyle/>
                  <a:p>
                    <a:r>
                      <a:rPr lang="en-US" smtClean="0"/>
                      <a:t>18</a:t>
                    </a:r>
                    <a:endParaRPr lang="en-US"/>
                  </a:p>
                </c:rich>
              </c:tx>
              <c:showLegendKey val="0"/>
              <c:showVal val="1"/>
              <c:showCatName val="0"/>
              <c:showSerName val="0"/>
              <c:showPercent val="0"/>
              <c:showBubbleSize val="0"/>
            </c:dLbl>
            <c:dLbl>
              <c:idx val="2"/>
              <c:tx>
                <c:rich>
                  <a:bodyPr/>
                  <a:lstStyle/>
                  <a:p>
                    <a:r>
                      <a:rPr lang="en-US" smtClean="0"/>
                      <a:t>29</a:t>
                    </a:r>
                    <a:endParaRPr lang="en-US"/>
                  </a:p>
                </c:rich>
              </c:tx>
              <c:showLegendKey val="0"/>
              <c:showVal val="1"/>
              <c:showCatName val="0"/>
              <c:showSerName val="0"/>
              <c:showPercent val="0"/>
              <c:showBubbleSize val="0"/>
            </c:dLbl>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Sheet1!$A$2:$A$4</c:f>
              <c:strCache>
                <c:ptCount val="3"/>
                <c:pt idx="0">
                  <c:v>Did not obtain coverage</c:v>
                </c:pt>
                <c:pt idx="1">
                  <c:v>Obtained coverage</c:v>
                </c:pt>
                <c:pt idx="2">
                  <c:v>All marketplace visitors</c:v>
                </c:pt>
              </c:strCache>
            </c:strRef>
          </c:cat>
          <c:val>
            <c:numRef>
              <c:f>Sheet1!$C$2:$C$4</c:f>
              <c:numCache>
                <c:formatCode>0</c:formatCode>
                <c:ptCount val="3"/>
                <c:pt idx="0">
                  <c:v>-53.680000000000007</c:v>
                </c:pt>
                <c:pt idx="1">
                  <c:v>-17.630000000000003</c:v>
                </c:pt>
                <c:pt idx="2">
                  <c:v>-29.020000000000003</c:v>
                </c:pt>
              </c:numCache>
            </c:numRef>
          </c:val>
        </c:ser>
        <c:ser>
          <c:idx val="2"/>
          <c:order val="2"/>
          <c:tx>
            <c:strRef>
              <c:f>Sheet1!$D$1</c:f>
              <c:strCache>
                <c:ptCount val="1"/>
                <c:pt idx="0">
                  <c:v>Good</c:v>
                </c:pt>
              </c:strCache>
            </c:strRef>
          </c:tx>
          <c:spPr>
            <a:solidFill>
              <a:schemeClr val="accent3"/>
            </a:solidFill>
            <a:ln>
              <a:solidFill>
                <a:schemeClr val="tx1"/>
              </a:solidFill>
            </a:ln>
            <a:effectLst/>
          </c:spPr>
          <c:invertIfNegative val="0"/>
          <c:dLbls>
            <c:showLegendKey val="0"/>
            <c:showVal val="1"/>
            <c:showCatName val="0"/>
            <c:showSerName val="0"/>
            <c:showPercent val="0"/>
            <c:showBubbleSize val="0"/>
            <c:showLeaderLines val="0"/>
          </c:dLbls>
          <c:cat>
            <c:strRef>
              <c:f>Sheet1!$A$2:$A$4</c:f>
              <c:strCache>
                <c:ptCount val="3"/>
                <c:pt idx="0">
                  <c:v>Did not obtain coverage</c:v>
                </c:pt>
                <c:pt idx="1">
                  <c:v>Obtained coverage</c:v>
                </c:pt>
                <c:pt idx="2">
                  <c:v>All marketplace visitors</c:v>
                </c:pt>
              </c:strCache>
            </c:strRef>
          </c:cat>
          <c:val>
            <c:numRef>
              <c:f>Sheet1!$D$2:$D$4</c:f>
              <c:numCache>
                <c:formatCode>0</c:formatCode>
                <c:ptCount val="3"/>
                <c:pt idx="0">
                  <c:v>16.869999999999997</c:v>
                </c:pt>
                <c:pt idx="1">
                  <c:v>36.15</c:v>
                </c:pt>
                <c:pt idx="2">
                  <c:v>30.630000000000003</c:v>
                </c:pt>
              </c:numCache>
            </c:numRef>
          </c:val>
        </c:ser>
        <c:ser>
          <c:idx val="3"/>
          <c:order val="3"/>
          <c:tx>
            <c:strRef>
              <c:f>Sheet1!$E$1</c:f>
              <c:strCache>
                <c:ptCount val="1"/>
                <c:pt idx="0">
                  <c:v>Excellent</c:v>
                </c:pt>
              </c:strCache>
            </c:strRef>
          </c:tx>
          <c:spPr>
            <a:solidFill>
              <a:schemeClr val="accent6"/>
            </a:solidFill>
            <a:ln>
              <a:solidFill>
                <a:schemeClr val="tx1"/>
              </a:solidFill>
            </a:ln>
            <a:effectLst/>
          </c:spPr>
          <c:invertIfNegative val="0"/>
          <c:dLbls>
            <c:dLbl>
              <c:idx val="0"/>
              <c:layout>
                <c:manualLayout>
                  <c:x val="1.410039481105471E-2"/>
                  <c:y val="-0.11006289308176101"/>
                </c:manualLayout>
              </c:layout>
              <c:tx>
                <c:rich>
                  <a:bodyPr/>
                  <a:lstStyle/>
                  <a:p>
                    <a:r>
                      <a:rPr lang="en-US" dirty="0">
                        <a:solidFill>
                          <a:schemeClr val="tx1"/>
                        </a:solidFill>
                      </a:rPr>
                      <a:t>1</a:t>
                    </a:r>
                  </a:p>
                </c:rich>
              </c:tx>
              <c:showLegendKey val="0"/>
              <c:showVal val="1"/>
              <c:showCatName val="0"/>
              <c:showSerName val="0"/>
              <c:showPercent val="0"/>
              <c:showBubbleSize val="0"/>
            </c:dLbl>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Sheet1!$A$2:$A$4</c:f>
              <c:strCache>
                <c:ptCount val="3"/>
                <c:pt idx="0">
                  <c:v>Did not obtain coverage</c:v>
                </c:pt>
                <c:pt idx="1">
                  <c:v>Obtained coverage</c:v>
                </c:pt>
                <c:pt idx="2">
                  <c:v>All marketplace visitors</c:v>
                </c:pt>
              </c:strCache>
            </c:strRef>
          </c:cat>
          <c:val>
            <c:numRef>
              <c:f>Sheet1!$E$2:$E$4</c:f>
              <c:numCache>
                <c:formatCode>0</c:formatCode>
                <c:ptCount val="3"/>
                <c:pt idx="0">
                  <c:v>0.65</c:v>
                </c:pt>
                <c:pt idx="1">
                  <c:v>16.34</c:v>
                </c:pt>
                <c:pt idx="2">
                  <c:v>9.91</c:v>
                </c:pt>
              </c:numCache>
            </c:numRef>
          </c:val>
        </c:ser>
        <c:dLbls>
          <c:showLegendKey val="0"/>
          <c:showVal val="0"/>
          <c:showCatName val="0"/>
          <c:showSerName val="0"/>
          <c:showPercent val="0"/>
          <c:showBubbleSize val="0"/>
        </c:dLbls>
        <c:gapWidth val="35"/>
        <c:overlap val="100"/>
        <c:axId val="101314560"/>
        <c:axId val="101316096"/>
      </c:barChart>
      <c:catAx>
        <c:axId val="101314560"/>
        <c:scaling>
          <c:orientation val="minMax"/>
        </c:scaling>
        <c:delete val="0"/>
        <c:axPos val="l"/>
        <c:numFmt formatCode="General" sourceLinked="1"/>
        <c:majorTickMark val="none"/>
        <c:minorTickMark val="none"/>
        <c:tickLblPos val="low"/>
        <c:spPr>
          <a:noFill/>
          <a:ln w="50800">
            <a:solidFill>
              <a:schemeClr val="tx1"/>
            </a:solidFill>
          </a:ln>
        </c:spPr>
        <c:txPr>
          <a:bodyPr rot="0"/>
          <a:lstStyle/>
          <a:p>
            <a:pPr>
              <a:defRPr/>
            </a:pPr>
            <a:endParaRPr lang="en-US"/>
          </a:p>
        </c:txPr>
        <c:crossAx val="101316096"/>
        <c:crosses val="autoZero"/>
        <c:auto val="1"/>
        <c:lblAlgn val="ctr"/>
        <c:lblOffset val="100"/>
        <c:noMultiLvlLbl val="0"/>
      </c:catAx>
      <c:valAx>
        <c:axId val="101316096"/>
        <c:scaling>
          <c:orientation val="minMax"/>
          <c:max val="100"/>
          <c:min val="-100"/>
        </c:scaling>
        <c:delete val="1"/>
        <c:axPos val="b"/>
        <c:numFmt formatCode="0" sourceLinked="1"/>
        <c:majorTickMark val="out"/>
        <c:minorTickMark val="none"/>
        <c:tickLblPos val="nextTo"/>
        <c:crossAx val="101314560"/>
        <c:crosses val="autoZero"/>
        <c:crossBetween val="between"/>
        <c:majorUnit val="25"/>
      </c:valAx>
      <c:spPr>
        <a:noFill/>
        <a:ln w="25400">
          <a:noFill/>
        </a:ln>
      </c:spPr>
    </c:plotArea>
    <c:plotVisOnly val="1"/>
    <c:dispBlanksAs val="gap"/>
    <c:showDLblsOverMax val="0"/>
  </c:chart>
  <c:txPr>
    <a:bodyPr/>
    <a:lstStyle/>
    <a:p>
      <a:pPr>
        <a:defRPr sz="1600" b="1">
          <a:latin typeface="Cabin" panose="020B08030502020200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ln>
              <a:solidFill>
                <a:schemeClr val="tx1"/>
              </a:solidFill>
            </a:ln>
          </c:spPr>
          <c:dPt>
            <c:idx val="0"/>
            <c:bubble3D val="0"/>
            <c:spPr>
              <a:solidFill>
                <a:schemeClr val="accent6"/>
              </a:solidFill>
              <a:ln>
                <a:solidFill>
                  <a:schemeClr val="tx1"/>
                </a:solidFill>
              </a:ln>
            </c:spPr>
          </c:dPt>
          <c:dPt>
            <c:idx val="1"/>
            <c:bubble3D val="0"/>
            <c:spPr>
              <a:solidFill>
                <a:schemeClr val="accent2"/>
              </a:solidFill>
              <a:ln>
                <a:solidFill>
                  <a:schemeClr val="tx1"/>
                </a:solidFill>
              </a:ln>
            </c:spPr>
          </c:dPt>
          <c:dPt>
            <c:idx val="2"/>
            <c:bubble3D val="0"/>
            <c:spPr>
              <a:solidFill>
                <a:schemeClr val="bg1"/>
              </a:solidFill>
              <a:ln>
                <a:solidFill>
                  <a:schemeClr val="tx1"/>
                </a:solidFill>
              </a:ln>
            </c:spPr>
          </c:dPt>
          <c:dPt>
            <c:idx val="3"/>
            <c:bubble3D val="0"/>
            <c:spPr>
              <a:solidFill>
                <a:schemeClr val="accent1"/>
              </a:solidFill>
              <a:ln>
                <a:solidFill>
                  <a:schemeClr val="tx1"/>
                </a:solidFill>
              </a:ln>
            </c:spPr>
          </c:dPt>
          <c:cat>
            <c:strRef>
              <c:f>Sheet1!$A$2:$A$5</c:f>
              <c:strCache>
                <c:ptCount val="4"/>
                <c:pt idx="0">
                  <c:v>Enrolled in Medicaid</c:v>
                </c:pt>
                <c:pt idx="1">
                  <c:v>Selected a private health plan</c:v>
                </c:pt>
                <c:pt idx="2">
                  <c:v>Got covered don't know what type of don't know or refused</c:v>
                </c:pt>
                <c:pt idx="3">
                  <c:v>Did not select a private plan or enroll in Medicaid</c:v>
                </c:pt>
              </c:strCache>
            </c:strRef>
          </c:cat>
          <c:val>
            <c:numRef>
              <c:f>Sheet1!$B$2:$B$5</c:f>
              <c:numCache>
                <c:formatCode>General</c:formatCode>
                <c:ptCount val="4"/>
                <c:pt idx="0">
                  <c:v>15</c:v>
                </c:pt>
                <c:pt idx="1">
                  <c:v>30</c:v>
                </c:pt>
                <c:pt idx="2">
                  <c:v>2</c:v>
                </c:pt>
                <c:pt idx="3">
                  <c:v>52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939758888834499"/>
          <c:y val="8.1471336173652306E-2"/>
          <c:w val="0.64190895974959705"/>
          <c:h val="0.91852866382634801"/>
        </c:manualLayout>
      </c:layout>
      <c:pieChart>
        <c:varyColors val="1"/>
        <c:ser>
          <c:idx val="0"/>
          <c:order val="0"/>
          <c:tx>
            <c:strRef>
              <c:f>Sheet1!$B$1</c:f>
              <c:strCache>
                <c:ptCount val="1"/>
                <c:pt idx="0">
                  <c:v>Sales</c:v>
                </c:pt>
              </c:strCache>
            </c:strRef>
          </c:tx>
          <c:spPr>
            <a:ln>
              <a:solidFill>
                <a:schemeClr val="tx1"/>
              </a:solidFill>
            </a:ln>
          </c:spPr>
          <c:dPt>
            <c:idx val="0"/>
            <c:bubble3D val="0"/>
            <c:spPr>
              <a:solidFill>
                <a:schemeClr val="accent1"/>
              </a:solidFill>
              <a:ln>
                <a:solidFill>
                  <a:schemeClr val="tx1"/>
                </a:solidFill>
              </a:ln>
            </c:spPr>
          </c:dPt>
          <c:dPt>
            <c:idx val="1"/>
            <c:bubble3D val="0"/>
            <c:spPr>
              <a:solidFill>
                <a:schemeClr val="accent2"/>
              </a:solidFill>
              <a:ln>
                <a:solidFill>
                  <a:schemeClr val="tx1"/>
                </a:solidFill>
              </a:ln>
            </c:spPr>
          </c:dPt>
          <c:dPt>
            <c:idx val="2"/>
            <c:bubble3D val="0"/>
            <c:spPr>
              <a:solidFill>
                <a:schemeClr val="accent6"/>
              </a:solidFill>
              <a:ln>
                <a:solidFill>
                  <a:schemeClr val="tx1"/>
                </a:solidFill>
              </a:ln>
            </c:spPr>
          </c:dPt>
          <c:dPt>
            <c:idx val="3"/>
            <c:bubble3D val="0"/>
            <c:spPr>
              <a:solidFill>
                <a:schemeClr val="bg1"/>
              </a:solidFill>
              <a:ln>
                <a:solidFill>
                  <a:schemeClr val="tx1"/>
                </a:solidFill>
              </a:ln>
            </c:spPr>
          </c:dPt>
          <c:cat>
            <c:strRef>
              <c:f>Sheet1!$A$2:$A$5</c:f>
              <c:strCache>
                <c:ptCount val="4"/>
                <c:pt idx="0">
                  <c:v>19-34</c:v>
                </c:pt>
                <c:pt idx="1">
                  <c:v>35-49</c:v>
                </c:pt>
                <c:pt idx="2">
                  <c:v>50-64</c:v>
                </c:pt>
                <c:pt idx="3">
                  <c:v>DK/Refused</c:v>
                </c:pt>
              </c:strCache>
            </c:strRef>
          </c:cat>
          <c:val>
            <c:numRef>
              <c:f>Sheet1!$B$2:$B$5</c:f>
              <c:numCache>
                <c:formatCode>General</c:formatCode>
                <c:ptCount val="4"/>
                <c:pt idx="0">
                  <c:v>38</c:v>
                </c:pt>
                <c:pt idx="1">
                  <c:v>31</c:v>
                </c:pt>
                <c:pt idx="2">
                  <c:v>30</c:v>
                </c:pt>
                <c:pt idx="3">
                  <c:v>1</c:v>
                </c:pt>
              </c:numCache>
            </c:numRef>
          </c:val>
        </c:ser>
        <c:dLbls>
          <c:showLegendKey val="0"/>
          <c:showVal val="0"/>
          <c:showCatName val="0"/>
          <c:showSerName val="0"/>
          <c:showPercent val="0"/>
          <c:showBubbleSize val="0"/>
          <c:showLeaderLines val="1"/>
        </c:dLbls>
        <c:firstSliceAng val="184"/>
      </c:pieChart>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939758888834499"/>
          <c:y val="8.1471336173652306E-2"/>
          <c:w val="0.64190895974959705"/>
          <c:h val="0.91852866382634801"/>
        </c:manualLayout>
      </c:layout>
      <c:pieChart>
        <c:varyColors val="1"/>
        <c:ser>
          <c:idx val="0"/>
          <c:order val="0"/>
          <c:tx>
            <c:strRef>
              <c:f>Sheet1!$B$1</c:f>
              <c:strCache>
                <c:ptCount val="1"/>
                <c:pt idx="0">
                  <c:v>Sales</c:v>
                </c:pt>
              </c:strCache>
            </c:strRef>
          </c:tx>
          <c:spPr>
            <a:ln>
              <a:solidFill>
                <a:schemeClr val="tx1"/>
              </a:solidFill>
            </a:ln>
          </c:spPr>
          <c:dPt>
            <c:idx val="0"/>
            <c:bubble3D val="0"/>
            <c:spPr>
              <a:solidFill>
                <a:schemeClr val="accent1"/>
              </a:solidFill>
              <a:ln>
                <a:solidFill>
                  <a:schemeClr val="tx1"/>
                </a:solidFill>
              </a:ln>
            </c:spPr>
          </c:dPt>
          <c:dPt>
            <c:idx val="1"/>
            <c:bubble3D val="0"/>
            <c:spPr>
              <a:solidFill>
                <a:schemeClr val="accent2"/>
              </a:solidFill>
              <a:ln>
                <a:solidFill>
                  <a:schemeClr val="tx1"/>
                </a:solidFill>
              </a:ln>
            </c:spPr>
          </c:dPt>
          <c:dPt>
            <c:idx val="2"/>
            <c:bubble3D val="0"/>
            <c:spPr>
              <a:solidFill>
                <a:schemeClr val="accent6"/>
              </a:solidFill>
              <a:ln>
                <a:solidFill>
                  <a:schemeClr val="tx1"/>
                </a:solidFill>
              </a:ln>
            </c:spPr>
          </c:dPt>
          <c:dPt>
            <c:idx val="3"/>
            <c:bubble3D val="0"/>
            <c:spPr>
              <a:solidFill>
                <a:schemeClr val="bg1"/>
              </a:solidFill>
              <a:ln>
                <a:solidFill>
                  <a:schemeClr val="tx1"/>
                </a:solidFill>
              </a:ln>
            </c:spPr>
          </c:dPt>
          <c:cat>
            <c:strRef>
              <c:f>Sheet1!$A$2:$A$5</c:f>
              <c:strCache>
                <c:ptCount val="4"/>
                <c:pt idx="0">
                  <c:v>19-34</c:v>
                </c:pt>
                <c:pt idx="1">
                  <c:v>35-49</c:v>
                </c:pt>
                <c:pt idx="2">
                  <c:v>50-64</c:v>
                </c:pt>
                <c:pt idx="3">
                  <c:v>Refused</c:v>
                </c:pt>
              </c:strCache>
            </c:strRef>
          </c:cat>
          <c:val>
            <c:numRef>
              <c:f>Sheet1!$B$2:$B$5</c:f>
              <c:numCache>
                <c:formatCode>General</c:formatCode>
                <c:ptCount val="4"/>
                <c:pt idx="0">
                  <c:v>31</c:v>
                </c:pt>
                <c:pt idx="1">
                  <c:v>31</c:v>
                </c:pt>
                <c:pt idx="2">
                  <c:v>36</c:v>
                </c:pt>
                <c:pt idx="3">
                  <c:v>2</c:v>
                </c:pt>
              </c:numCache>
            </c:numRef>
          </c:val>
        </c:ser>
        <c:dLbls>
          <c:showLegendKey val="0"/>
          <c:showVal val="0"/>
          <c:showCatName val="0"/>
          <c:showSerName val="0"/>
          <c:showPercent val="0"/>
          <c:showBubbleSize val="0"/>
          <c:showLeaderLines val="1"/>
        </c:dLbls>
        <c:firstSliceAng val="180"/>
      </c:pieChart>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939758888834499"/>
          <c:y val="8.1471336173652306E-2"/>
          <c:w val="0.64190895974959705"/>
          <c:h val="0.91852866382634801"/>
        </c:manualLayout>
      </c:layout>
      <c:pieChart>
        <c:varyColors val="1"/>
        <c:ser>
          <c:idx val="0"/>
          <c:order val="0"/>
          <c:tx>
            <c:strRef>
              <c:f>Sheet1!$B$1</c:f>
              <c:strCache>
                <c:ptCount val="1"/>
                <c:pt idx="0">
                  <c:v>Sales</c:v>
                </c:pt>
              </c:strCache>
            </c:strRef>
          </c:tx>
          <c:spPr>
            <a:ln>
              <a:solidFill>
                <a:schemeClr val="tx1"/>
              </a:solidFill>
            </a:ln>
          </c:spPr>
          <c:dPt>
            <c:idx val="0"/>
            <c:bubble3D val="0"/>
            <c:spPr>
              <a:solidFill>
                <a:schemeClr val="accent1"/>
              </a:solidFill>
              <a:ln>
                <a:solidFill>
                  <a:schemeClr val="tx1"/>
                </a:solidFill>
              </a:ln>
            </c:spPr>
          </c:dPt>
          <c:dPt>
            <c:idx val="1"/>
            <c:bubble3D val="0"/>
            <c:spPr>
              <a:solidFill>
                <a:schemeClr val="accent2"/>
              </a:solidFill>
              <a:ln>
                <a:solidFill>
                  <a:schemeClr val="tx1"/>
                </a:solidFill>
              </a:ln>
            </c:spPr>
          </c:dPt>
          <c:dPt>
            <c:idx val="2"/>
            <c:bubble3D val="0"/>
            <c:spPr>
              <a:solidFill>
                <a:schemeClr val="accent6"/>
              </a:solidFill>
              <a:ln>
                <a:solidFill>
                  <a:schemeClr val="tx1"/>
                </a:solidFill>
              </a:ln>
            </c:spPr>
          </c:dPt>
          <c:dPt>
            <c:idx val="3"/>
            <c:bubble3D val="0"/>
            <c:spPr>
              <a:solidFill>
                <a:schemeClr val="bg1"/>
              </a:solidFill>
              <a:ln>
                <a:solidFill>
                  <a:schemeClr val="tx1"/>
                </a:solidFill>
              </a:ln>
            </c:spPr>
          </c:dPt>
          <c:cat>
            <c:strRef>
              <c:f>Sheet1!$A$2:$A$5</c:f>
              <c:strCache>
                <c:ptCount val="4"/>
                <c:pt idx="0">
                  <c:v>19-34</c:v>
                </c:pt>
                <c:pt idx="1">
                  <c:v>35-49</c:v>
                </c:pt>
                <c:pt idx="2">
                  <c:v>50-64</c:v>
                </c:pt>
                <c:pt idx="3">
                  <c:v>DK/Refused</c:v>
                </c:pt>
              </c:strCache>
            </c:strRef>
          </c:cat>
          <c:val>
            <c:numRef>
              <c:f>Sheet1!$B$2:$B$5</c:f>
              <c:numCache>
                <c:formatCode>General</c:formatCode>
                <c:ptCount val="4"/>
                <c:pt idx="0">
                  <c:v>46</c:v>
                </c:pt>
                <c:pt idx="1">
                  <c:v>32</c:v>
                </c:pt>
                <c:pt idx="2">
                  <c:v>22</c:v>
                </c:pt>
                <c:pt idx="3">
                  <c:v>0</c:v>
                </c:pt>
              </c:numCache>
            </c:numRef>
          </c:val>
        </c:ser>
        <c:dLbls>
          <c:showLegendKey val="0"/>
          <c:showVal val="0"/>
          <c:showCatName val="0"/>
          <c:showSerName val="0"/>
          <c:showPercent val="0"/>
          <c:showBubbleSize val="0"/>
          <c:showLeaderLines val="1"/>
        </c:dLbls>
        <c:firstSliceAng val="180"/>
      </c:pieChart>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229704576320059"/>
          <c:y val="2.985639969654276E-2"/>
          <c:w val="0.90528814946518799"/>
          <c:h val="0.91852866382634801"/>
        </c:manualLayout>
      </c:layout>
      <c:pieChart>
        <c:varyColors val="1"/>
        <c:ser>
          <c:idx val="0"/>
          <c:order val="0"/>
          <c:tx>
            <c:strRef>
              <c:f>Sheet1!$B$1</c:f>
              <c:strCache>
                <c:ptCount val="1"/>
                <c:pt idx="0">
                  <c:v>Total</c:v>
                </c:pt>
              </c:strCache>
            </c:strRef>
          </c:tx>
          <c:spPr>
            <a:ln>
              <a:solidFill>
                <a:schemeClr val="tx1"/>
              </a:solidFill>
            </a:ln>
          </c:spPr>
          <c:dPt>
            <c:idx val="0"/>
            <c:bubble3D val="0"/>
            <c:spPr>
              <a:solidFill>
                <a:schemeClr val="accent1"/>
              </a:solidFill>
              <a:ln>
                <a:solidFill>
                  <a:schemeClr val="tx1"/>
                </a:solidFill>
              </a:ln>
            </c:spPr>
          </c:dPt>
          <c:dPt>
            <c:idx val="1"/>
            <c:bubble3D val="0"/>
            <c:spPr>
              <a:solidFill>
                <a:schemeClr val="accent2"/>
              </a:solidFill>
              <a:ln>
                <a:solidFill>
                  <a:schemeClr val="tx1"/>
                </a:solidFill>
              </a:ln>
            </c:spPr>
          </c:dPt>
          <c:dPt>
            <c:idx val="2"/>
            <c:bubble3D val="0"/>
            <c:spPr>
              <a:solidFill>
                <a:schemeClr val="accent6"/>
              </a:solidFill>
              <a:ln>
                <a:solidFill>
                  <a:schemeClr val="tx1"/>
                </a:solidFill>
              </a:ln>
            </c:spPr>
          </c:dPt>
          <c:dPt>
            <c:idx val="3"/>
            <c:bubble3D val="0"/>
            <c:spPr>
              <a:solidFill>
                <a:schemeClr val="bg1"/>
              </a:solidFill>
              <a:ln>
                <a:solidFill>
                  <a:schemeClr val="tx1"/>
                </a:solidFill>
              </a:ln>
            </c:spPr>
          </c:dPt>
          <c:dPt>
            <c:idx val="4"/>
            <c:bubble3D val="0"/>
            <c:spPr>
              <a:solidFill>
                <a:schemeClr val="tx1"/>
              </a:solidFill>
              <a:ln>
                <a:solidFill>
                  <a:schemeClr val="tx1"/>
                </a:solidFill>
              </a:ln>
            </c:spPr>
          </c:dPt>
          <c:dPt>
            <c:idx val="5"/>
            <c:bubble3D val="0"/>
            <c:spPr>
              <a:solidFill>
                <a:schemeClr val="accent3"/>
              </a:solidFill>
              <a:ln>
                <a:solidFill>
                  <a:schemeClr val="tx1"/>
                </a:solidFill>
              </a:ln>
            </c:spPr>
          </c:dPt>
          <c:cat>
            <c:strRef>
              <c:f>Sheet1!$A$2:$A$7</c:f>
              <c:strCache>
                <c:ptCount val="6"/>
                <c:pt idx="0">
                  <c:v>Amount of the premium</c:v>
                </c:pt>
                <c:pt idx="1">
                  <c:v>Amount of the deductible and other copayments</c:v>
                </c:pt>
                <c:pt idx="2">
                  <c:v>Preferred doctor, health clinic, or hospital included in plan's network</c:v>
                </c:pt>
                <c:pt idx="3">
                  <c:v>Other</c:v>
                </c:pt>
                <c:pt idx="4">
                  <c:v>Did not formally select a plan</c:v>
                </c:pt>
                <c:pt idx="5">
                  <c:v>Don't know or refused</c:v>
                </c:pt>
              </c:strCache>
            </c:strRef>
          </c:cat>
          <c:val>
            <c:numRef>
              <c:f>Sheet1!$B$2:$B$7</c:f>
              <c:numCache>
                <c:formatCode>General</c:formatCode>
                <c:ptCount val="6"/>
                <c:pt idx="0">
                  <c:v>41</c:v>
                </c:pt>
                <c:pt idx="1">
                  <c:v>25</c:v>
                </c:pt>
                <c:pt idx="2">
                  <c:v>22</c:v>
                </c:pt>
                <c:pt idx="3">
                  <c:v>8</c:v>
                </c:pt>
                <c:pt idx="5">
                  <c:v>4</c:v>
                </c:pt>
              </c:numCache>
            </c:numRef>
          </c:val>
        </c:ser>
        <c:dLbls>
          <c:showLegendKey val="0"/>
          <c:showVal val="0"/>
          <c:showCatName val="0"/>
          <c:showSerName val="0"/>
          <c:showPercent val="0"/>
          <c:showBubbleSize val="0"/>
          <c:showLeaderLines val="1"/>
        </c:dLbls>
        <c:firstSliceAng val="212"/>
      </c:pieChart>
    </c:plotArea>
    <c:plotVisOnly val="1"/>
    <c:dispBlanksAs val="gap"/>
    <c:showDLblsOverMax val="0"/>
  </c:chart>
  <c:txPr>
    <a:bodyPr/>
    <a:lstStyle/>
    <a:p>
      <a:pPr>
        <a:defRPr sz="1600" b="1">
          <a:latin typeface="Calibri" panose="020F0502020204030204" pitchFamily="34"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ln>
              <a:solidFill>
                <a:schemeClr val="tx1"/>
              </a:solidFill>
            </a:ln>
          </c:spPr>
          <c:dPt>
            <c:idx val="0"/>
            <c:bubble3D val="0"/>
            <c:spPr>
              <a:solidFill>
                <a:schemeClr val="accent1"/>
              </a:solidFill>
              <a:ln>
                <a:solidFill>
                  <a:schemeClr val="tx1"/>
                </a:solidFill>
              </a:ln>
            </c:spPr>
          </c:dPt>
          <c:dPt>
            <c:idx val="1"/>
            <c:bubble3D val="0"/>
            <c:explosion val="15"/>
            <c:spPr>
              <a:solidFill>
                <a:schemeClr val="accent6"/>
              </a:solidFill>
              <a:ln>
                <a:solidFill>
                  <a:schemeClr val="tx1"/>
                </a:solidFill>
              </a:ln>
            </c:spPr>
          </c:dPt>
          <c:dPt>
            <c:idx val="2"/>
            <c:bubble3D val="0"/>
            <c:spPr>
              <a:solidFill>
                <a:schemeClr val="accent2"/>
              </a:solidFill>
              <a:ln>
                <a:solidFill>
                  <a:schemeClr val="tx1"/>
                </a:solidFill>
              </a:ln>
            </c:spPr>
          </c:dPt>
          <c:cat>
            <c:strRef>
              <c:f>Sheet1!$A$2:$A$4</c:f>
              <c:strCache>
                <c:ptCount val="3"/>
                <c:pt idx="0">
                  <c:v>No</c:v>
                </c:pt>
                <c:pt idx="1">
                  <c:v>Yes</c:v>
                </c:pt>
                <c:pt idx="2">
                  <c:v>Don't know or refused</c:v>
                </c:pt>
              </c:strCache>
            </c:strRef>
          </c:cat>
          <c:val>
            <c:numRef>
              <c:f>Sheet1!$B$2:$B$4</c:f>
              <c:numCache>
                <c:formatCode>General</c:formatCode>
                <c:ptCount val="3"/>
                <c:pt idx="0">
                  <c:v>27</c:v>
                </c:pt>
                <c:pt idx="1">
                  <c:v>53</c:v>
                </c:pt>
                <c:pt idx="2">
                  <c:v>19</c:v>
                </c:pt>
              </c:numCache>
            </c:numRef>
          </c:val>
        </c:ser>
        <c:dLbls>
          <c:showLegendKey val="0"/>
          <c:showVal val="0"/>
          <c:showCatName val="0"/>
          <c:showSerName val="0"/>
          <c:showPercent val="0"/>
          <c:showBubbleSize val="0"/>
          <c:showLeaderLines val="1"/>
        </c:dLbls>
        <c:firstSliceAng val="261"/>
      </c:pieChart>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836797454716301"/>
          <c:y val="0"/>
          <c:w val="0.49503874226369898"/>
          <c:h val="0.93332397864458205"/>
        </c:manualLayout>
      </c:layout>
      <c:pieChart>
        <c:varyColors val="1"/>
        <c:ser>
          <c:idx val="0"/>
          <c:order val="0"/>
          <c:tx>
            <c:strRef>
              <c:f>Sheet1!$B$1</c:f>
              <c:strCache>
                <c:ptCount val="1"/>
                <c:pt idx="0">
                  <c:v>Sales</c:v>
                </c:pt>
              </c:strCache>
            </c:strRef>
          </c:tx>
          <c:spPr>
            <a:ln>
              <a:solidFill>
                <a:schemeClr val="tx1"/>
              </a:solidFill>
            </a:ln>
          </c:spPr>
          <c:dPt>
            <c:idx val="0"/>
            <c:bubble3D val="0"/>
            <c:spPr>
              <a:solidFill>
                <a:schemeClr val="accent6"/>
              </a:solidFill>
              <a:ln>
                <a:solidFill>
                  <a:schemeClr val="tx1"/>
                </a:solidFill>
              </a:ln>
            </c:spPr>
          </c:dPt>
          <c:dPt>
            <c:idx val="1"/>
            <c:bubble3D val="0"/>
            <c:spPr>
              <a:solidFill>
                <a:schemeClr val="accent1"/>
              </a:solidFill>
              <a:ln>
                <a:solidFill>
                  <a:schemeClr val="tx1"/>
                </a:solidFill>
              </a:ln>
            </c:spPr>
          </c:dPt>
          <c:dPt>
            <c:idx val="2"/>
            <c:bubble3D val="0"/>
            <c:spPr>
              <a:solidFill>
                <a:schemeClr val="accent2"/>
              </a:solidFill>
              <a:ln>
                <a:solidFill>
                  <a:schemeClr val="tx1"/>
                </a:solidFill>
              </a:ln>
            </c:spPr>
          </c:dPt>
          <c:dPt>
            <c:idx val="3"/>
            <c:bubble3D val="0"/>
          </c:dPt>
          <c:dPt>
            <c:idx val="4"/>
            <c:bubble3D val="0"/>
          </c:dPt>
          <c:dPt>
            <c:idx val="5"/>
            <c:bubble3D val="0"/>
          </c:dPt>
          <c:cat>
            <c:strRef>
              <c:f>Sheet1!$A$2:$A$4</c:f>
              <c:strCache>
                <c:ptCount val="3"/>
                <c:pt idx="0">
                  <c:v>Yes</c:v>
                </c:pt>
                <c:pt idx="1">
                  <c:v>No</c:v>
                </c:pt>
                <c:pt idx="2">
                  <c:v>Don't know or refused</c:v>
                </c:pt>
              </c:strCache>
            </c:strRef>
          </c:cat>
          <c:val>
            <c:numRef>
              <c:f>Sheet1!$B$2:$B$4</c:f>
              <c:numCache>
                <c:formatCode>General</c:formatCode>
                <c:ptCount val="3"/>
                <c:pt idx="0">
                  <c:v>54</c:v>
                </c:pt>
                <c:pt idx="1">
                  <c:v>42</c:v>
                </c:pt>
                <c:pt idx="2">
                  <c:v>4</c:v>
                </c:pt>
              </c:numCache>
            </c:numRef>
          </c:val>
        </c:ser>
        <c:dLbls>
          <c:showLegendKey val="0"/>
          <c:showVal val="0"/>
          <c:showCatName val="0"/>
          <c:showSerName val="0"/>
          <c:showPercent val="0"/>
          <c:showBubbleSize val="0"/>
          <c:showLeaderLines val="1"/>
        </c:dLbls>
        <c:firstSliceAng val="166"/>
      </c:pieChart>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538580287866295E-2"/>
          <c:y val="0.117981568571043"/>
          <c:w val="0.93219796138173638"/>
          <c:h val="0.53559764289774892"/>
        </c:manualLayout>
      </c:layout>
      <c:barChart>
        <c:barDir val="col"/>
        <c:grouping val="clustered"/>
        <c:varyColors val="0"/>
        <c:ser>
          <c:idx val="0"/>
          <c:order val="0"/>
          <c:tx>
            <c:strRef>
              <c:f>Sheet1!$B$1</c:f>
              <c:strCache>
                <c:ptCount val="1"/>
                <c:pt idx="0">
                  <c:v>Total</c:v>
                </c:pt>
              </c:strCache>
            </c:strRef>
          </c:tx>
          <c:spPr>
            <a:solidFill>
              <a:schemeClr val="accent6"/>
            </a:solidFill>
            <a:ln>
              <a:solidFill>
                <a:schemeClr val="tx1"/>
              </a:solidFill>
            </a:ln>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Lbls>
            <c:txPr>
              <a:bodyPr/>
              <a:lstStyle/>
              <a:p>
                <a:pPr>
                  <a:defRPr sz="1600"/>
                </a:pPr>
                <a:endParaRPr lang="en-US"/>
              </a:p>
            </c:txPr>
            <c:dLblPos val="outEnd"/>
            <c:showLegendKey val="0"/>
            <c:showVal val="1"/>
            <c:showCatName val="0"/>
            <c:showSerName val="0"/>
            <c:showPercent val="0"/>
            <c:showBubbleSize val="0"/>
            <c:showLeaderLines val="0"/>
          </c:dLbls>
          <c:cat>
            <c:strRef>
              <c:f>Sheet1!$A$2:$A$9</c:f>
              <c:strCache>
                <c:ptCount val="8"/>
                <c:pt idx="0">
                  <c:v>Could not find a plan you could afford</c:v>
                </c:pt>
                <c:pt idx="1">
                  <c:v>Obtained health insurance through another source</c:v>
                </c:pt>
                <c:pt idx="2">
                  <c:v>Not eligible to enroll in Medicaid 
or for 
financial assistance</c:v>
                </c:pt>
                <c:pt idx="3">
                  <c:v>Found the process of enrolling 
in a plan 
difficult or confusing</c:v>
                </c:pt>
                <c:pt idx="4">
                  <c:v>Could not find a plan with the type of coverage you need</c:v>
                </c:pt>
                <c:pt idx="5">
                  <c:v>Decided 
you did 
not need 
health insurance</c:v>
                </c:pt>
                <c:pt idx="6">
                  <c:v>Did not know where to get help to sign up</c:v>
                </c:pt>
                <c:pt idx="7">
                  <c:v>Some 
other 
reason</c:v>
                </c:pt>
              </c:strCache>
            </c:strRef>
          </c:cat>
          <c:val>
            <c:numRef>
              <c:f>Sheet1!$B$2:$B$9</c:f>
              <c:numCache>
                <c:formatCode>General</c:formatCode>
                <c:ptCount val="8"/>
                <c:pt idx="0">
                  <c:v>57</c:v>
                </c:pt>
                <c:pt idx="1">
                  <c:v>51</c:v>
                </c:pt>
                <c:pt idx="2">
                  <c:v>43</c:v>
                </c:pt>
                <c:pt idx="3">
                  <c:v>38</c:v>
                </c:pt>
                <c:pt idx="4">
                  <c:v>32</c:v>
                </c:pt>
                <c:pt idx="5">
                  <c:v>15</c:v>
                </c:pt>
                <c:pt idx="6">
                  <c:v>14</c:v>
                </c:pt>
                <c:pt idx="7">
                  <c:v>23</c:v>
                </c:pt>
              </c:numCache>
            </c:numRef>
          </c:val>
        </c:ser>
        <c:dLbls>
          <c:showLegendKey val="0"/>
          <c:showVal val="0"/>
          <c:showCatName val="0"/>
          <c:showSerName val="0"/>
          <c:showPercent val="0"/>
          <c:showBubbleSize val="0"/>
        </c:dLbls>
        <c:gapWidth val="150"/>
        <c:axId val="102601856"/>
        <c:axId val="102603392"/>
      </c:barChart>
      <c:catAx>
        <c:axId val="102601856"/>
        <c:scaling>
          <c:orientation val="minMax"/>
        </c:scaling>
        <c:delete val="0"/>
        <c:axPos val="b"/>
        <c:numFmt formatCode="General" sourceLinked="1"/>
        <c:majorTickMark val="out"/>
        <c:minorTickMark val="none"/>
        <c:tickLblPos val="nextTo"/>
        <c:txPr>
          <a:bodyPr/>
          <a:lstStyle/>
          <a:p>
            <a:pPr>
              <a:defRPr sz="1400"/>
            </a:pPr>
            <a:endParaRPr lang="en-US"/>
          </a:p>
        </c:txPr>
        <c:crossAx val="102603392"/>
        <c:crosses val="autoZero"/>
        <c:auto val="1"/>
        <c:lblAlgn val="ctr"/>
        <c:lblOffset val="100"/>
        <c:noMultiLvlLbl val="0"/>
      </c:catAx>
      <c:valAx>
        <c:axId val="102603392"/>
        <c:scaling>
          <c:orientation val="minMax"/>
          <c:max val="100"/>
        </c:scaling>
        <c:delete val="0"/>
        <c:axPos val="l"/>
        <c:numFmt formatCode="General" sourceLinked="1"/>
        <c:majorTickMark val="out"/>
        <c:minorTickMark val="none"/>
        <c:tickLblPos val="nextTo"/>
        <c:txPr>
          <a:bodyPr/>
          <a:lstStyle/>
          <a:p>
            <a:pPr>
              <a:defRPr sz="1400"/>
            </a:pPr>
            <a:endParaRPr lang="en-US"/>
          </a:p>
        </c:txPr>
        <c:crossAx val="102601856"/>
        <c:crosses val="autoZero"/>
        <c:crossBetween val="between"/>
        <c:majorUnit val="25"/>
        <c:minorUnit val="1"/>
      </c:valAx>
    </c:plotArea>
    <c:plotVisOnly val="1"/>
    <c:dispBlanksAs val="gap"/>
    <c:showDLblsOverMax val="0"/>
  </c:chart>
  <c:txPr>
    <a:bodyPr/>
    <a:lstStyle/>
    <a:p>
      <a:pPr>
        <a:defRPr sz="1200" b="1">
          <a:latin typeface="Cabin" panose="020B0803050202020004" pitchFamily="34" charset="0"/>
        </a:defRPr>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0.09334</cdr:x>
      <cdr:y>0.36612</cdr:y>
    </cdr:from>
    <cdr:to>
      <cdr:x>0.49124</cdr:x>
      <cdr:y>0.64885</cdr:y>
    </cdr:to>
    <cdr:sp macro="" textlink="">
      <cdr:nvSpPr>
        <cdr:cNvPr id="2" name="TextBox 11"/>
        <cdr:cNvSpPr txBox="1"/>
      </cdr:nvSpPr>
      <cdr:spPr>
        <a:xfrm xmlns:a="http://schemas.openxmlformats.org/drawingml/2006/main">
          <a:off x="411895" y="1394917"/>
          <a:ext cx="1755865" cy="1077218"/>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a:lstStyle>
        <a:p xmlns:a="http://schemas.openxmlformats.org/drawingml/2006/main">
          <a:pPr algn="ctr"/>
          <a:r>
            <a:rPr lang="en-US" sz="1600" b="1" dirty="0" smtClean="0">
              <a:solidFill>
                <a:prstClr val="white"/>
              </a:solidFill>
              <a:latin typeface="Cabin" panose="020B0803050202020004" pitchFamily="34" charset="0"/>
              <a:cs typeface="Arial" panose="020B0604020202020204" pitchFamily="34" charset="0"/>
            </a:rPr>
            <a:t>Did not select a</a:t>
          </a:r>
          <a:br>
            <a:rPr lang="en-US" sz="1600" b="1" dirty="0" smtClean="0">
              <a:solidFill>
                <a:prstClr val="white"/>
              </a:solidFill>
              <a:latin typeface="Cabin" panose="020B0803050202020004" pitchFamily="34" charset="0"/>
              <a:cs typeface="Arial" panose="020B0604020202020204" pitchFamily="34" charset="0"/>
            </a:rPr>
          </a:br>
          <a:r>
            <a:rPr lang="en-US" sz="1600" b="1" dirty="0" smtClean="0">
              <a:solidFill>
                <a:prstClr val="white"/>
              </a:solidFill>
              <a:latin typeface="Cabin" panose="020B0803050202020004" pitchFamily="34" charset="0"/>
              <a:cs typeface="Arial" panose="020B0604020202020204" pitchFamily="34" charset="0"/>
            </a:rPr>
            <a:t>private plan or</a:t>
          </a:r>
          <a:br>
            <a:rPr lang="en-US" sz="1600" b="1" dirty="0" smtClean="0">
              <a:solidFill>
                <a:prstClr val="white"/>
              </a:solidFill>
              <a:latin typeface="Cabin" panose="020B0803050202020004" pitchFamily="34" charset="0"/>
              <a:cs typeface="Arial" panose="020B0604020202020204" pitchFamily="34" charset="0"/>
            </a:rPr>
          </a:br>
          <a:r>
            <a:rPr lang="en-US" sz="1600" b="1" dirty="0" smtClean="0">
              <a:solidFill>
                <a:prstClr val="white"/>
              </a:solidFill>
              <a:latin typeface="Cabin" panose="020B0803050202020004" pitchFamily="34" charset="0"/>
              <a:cs typeface="Arial" panose="020B0604020202020204" pitchFamily="34" charset="0"/>
            </a:rPr>
            <a:t>enroll in Medicaid</a:t>
          </a:r>
        </a:p>
        <a:p xmlns:a="http://schemas.openxmlformats.org/drawingml/2006/main">
          <a:pPr algn="ctr"/>
          <a:r>
            <a:rPr lang="en-US" sz="1600" b="1" dirty="0" smtClean="0">
              <a:solidFill>
                <a:prstClr val="white"/>
              </a:solidFill>
              <a:latin typeface="Cabin" panose="020B0803050202020004" pitchFamily="34" charset="0"/>
              <a:cs typeface="Arial" panose="020B0604020202020204" pitchFamily="34" charset="0"/>
            </a:rPr>
            <a:t>52%</a:t>
          </a:r>
        </a:p>
      </cdr:txBody>
    </cdr:sp>
  </cdr:relSizeAnchor>
  <cdr:relSizeAnchor xmlns:cdr="http://schemas.openxmlformats.org/drawingml/2006/chartDrawing">
    <cdr:from>
      <cdr:x>0.50032</cdr:x>
      <cdr:y>0.12612</cdr:y>
    </cdr:from>
    <cdr:to>
      <cdr:x>0.75933</cdr:x>
      <cdr:y>0.34423</cdr:y>
    </cdr:to>
    <cdr:sp macro="" textlink="">
      <cdr:nvSpPr>
        <cdr:cNvPr id="3" name="TextBox 14"/>
        <cdr:cNvSpPr txBox="1"/>
      </cdr:nvSpPr>
      <cdr:spPr>
        <a:xfrm xmlns:a="http://schemas.openxmlformats.org/drawingml/2006/main">
          <a:off x="2207811" y="480517"/>
          <a:ext cx="1143000" cy="83099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a:lstStyle>
        <a:p xmlns:a="http://schemas.openxmlformats.org/drawingml/2006/main">
          <a:pPr algn="ctr"/>
          <a:r>
            <a:rPr lang="en-US" sz="1600" b="1" dirty="0" smtClean="0">
              <a:solidFill>
                <a:prstClr val="white"/>
              </a:solidFill>
              <a:latin typeface="Cabin" panose="020B0803050202020004" pitchFamily="34" charset="0"/>
              <a:cs typeface="Arial" panose="020B0604020202020204" pitchFamily="34" charset="0"/>
            </a:rPr>
            <a:t>Enrolled in</a:t>
          </a:r>
          <a:br>
            <a:rPr lang="en-US" sz="1600" b="1" dirty="0" smtClean="0">
              <a:solidFill>
                <a:prstClr val="white"/>
              </a:solidFill>
              <a:latin typeface="Cabin" panose="020B0803050202020004" pitchFamily="34" charset="0"/>
              <a:cs typeface="Arial" panose="020B0604020202020204" pitchFamily="34" charset="0"/>
            </a:rPr>
          </a:br>
          <a:r>
            <a:rPr lang="en-US" sz="1600" b="1" dirty="0" smtClean="0">
              <a:solidFill>
                <a:prstClr val="white"/>
              </a:solidFill>
              <a:latin typeface="Cabin" panose="020B0803050202020004" pitchFamily="34" charset="0"/>
              <a:cs typeface="Arial" panose="020B0604020202020204" pitchFamily="34" charset="0"/>
            </a:rPr>
            <a:t>Medicaid</a:t>
          </a:r>
        </a:p>
        <a:p xmlns:a="http://schemas.openxmlformats.org/drawingml/2006/main">
          <a:pPr algn="ctr"/>
          <a:r>
            <a:rPr lang="en-US" sz="1600" b="1" dirty="0" smtClean="0">
              <a:solidFill>
                <a:prstClr val="white"/>
              </a:solidFill>
              <a:latin typeface="Cabin" panose="020B0803050202020004" pitchFamily="34" charset="0"/>
              <a:cs typeface="Arial" panose="020B0604020202020204" pitchFamily="34" charset="0"/>
            </a:rPr>
            <a:t>15%</a:t>
          </a:r>
        </a:p>
      </cdr:txBody>
    </cdr:sp>
  </cdr:relSizeAnchor>
  <cdr:relSizeAnchor xmlns:cdr="http://schemas.openxmlformats.org/drawingml/2006/chartDrawing">
    <cdr:from>
      <cdr:x>0.50596</cdr:x>
      <cdr:y>0.46612</cdr:y>
    </cdr:from>
    <cdr:to>
      <cdr:x>0.9055</cdr:x>
      <cdr:y>0.68423</cdr:y>
    </cdr:to>
    <cdr:sp macro="" textlink="">
      <cdr:nvSpPr>
        <cdr:cNvPr id="4" name="TextBox 17"/>
        <cdr:cNvSpPr txBox="1"/>
      </cdr:nvSpPr>
      <cdr:spPr>
        <a:xfrm xmlns:a="http://schemas.openxmlformats.org/drawingml/2006/main">
          <a:off x="2232715" y="1775917"/>
          <a:ext cx="1763111" cy="83099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a:lstStyle>
        <a:p xmlns:a="http://schemas.openxmlformats.org/drawingml/2006/main">
          <a:pPr algn="ctr"/>
          <a:r>
            <a:rPr lang="en-US" sz="1600" b="1" dirty="0" smtClean="0">
              <a:solidFill>
                <a:prstClr val="black"/>
              </a:solidFill>
              <a:latin typeface="Cabin" panose="020B0803050202020004" pitchFamily="34" charset="0"/>
              <a:cs typeface="Arial" panose="020B0604020202020204" pitchFamily="34" charset="0"/>
            </a:rPr>
            <a:t>Selected a private</a:t>
          </a:r>
          <a:br>
            <a:rPr lang="en-US" sz="1600" b="1" dirty="0" smtClean="0">
              <a:solidFill>
                <a:prstClr val="black"/>
              </a:solidFill>
              <a:latin typeface="Cabin" panose="020B0803050202020004" pitchFamily="34" charset="0"/>
              <a:cs typeface="Arial" panose="020B0604020202020204" pitchFamily="34" charset="0"/>
            </a:rPr>
          </a:br>
          <a:r>
            <a:rPr lang="en-US" sz="1600" b="1" dirty="0" smtClean="0">
              <a:solidFill>
                <a:prstClr val="black"/>
              </a:solidFill>
              <a:latin typeface="Cabin" panose="020B0803050202020004" pitchFamily="34" charset="0"/>
              <a:cs typeface="Arial" panose="020B0604020202020204" pitchFamily="34" charset="0"/>
            </a:rPr>
            <a:t>health plan</a:t>
          </a:r>
        </a:p>
        <a:p xmlns:a="http://schemas.openxmlformats.org/drawingml/2006/main">
          <a:pPr algn="ctr"/>
          <a:r>
            <a:rPr lang="en-US" sz="1600" b="1" dirty="0" smtClean="0">
              <a:solidFill>
                <a:prstClr val="black"/>
              </a:solidFill>
              <a:latin typeface="Cabin" panose="020B0803050202020004" pitchFamily="34" charset="0"/>
              <a:cs typeface="Arial" panose="020B0604020202020204" pitchFamily="34" charset="0"/>
            </a:rPr>
            <a:t>30%</a:t>
          </a:r>
        </a:p>
      </cdr:txBody>
    </cdr:sp>
  </cdr:relSizeAnchor>
</c:userShapes>
</file>

<file path=ppt/handoutMasters/_rels/handoutMaster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3177" tIns="46589" rIns="93177" bIns="46589" rtlCol="0"/>
          <a:lstStyle>
            <a:lvl1pPr algn="r" fontAlgn="auto">
              <a:spcBef>
                <a:spcPts val="0"/>
              </a:spcBef>
              <a:spcAft>
                <a:spcPts val="0"/>
              </a:spcAft>
              <a:defRPr sz="1200" smtClean="0">
                <a:latin typeface="+mn-lt"/>
                <a:ea typeface="+mn-ea"/>
                <a:cs typeface="+mn-cs"/>
              </a:defRPr>
            </a:lvl1pPr>
          </a:lstStyle>
          <a:p>
            <a:pPr>
              <a:defRPr/>
            </a:pPr>
            <a:fld id="{0E4EF529-1E16-8F42-8100-6C5B5593DA27}" type="datetimeFigureOut">
              <a:rPr lang="en-US"/>
              <a:pPr>
                <a:defRPr/>
              </a:pPr>
              <a:t>9/22/2015</a:t>
            </a:fld>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3177" tIns="46589" rIns="93177" bIns="46589" rtlCol="0" anchor="b"/>
          <a:lstStyle>
            <a:lvl1pPr algn="r" fontAlgn="auto">
              <a:spcBef>
                <a:spcPts val="0"/>
              </a:spcBef>
              <a:spcAft>
                <a:spcPts val="0"/>
              </a:spcAft>
              <a:defRPr sz="1200" smtClean="0">
                <a:latin typeface="+mn-lt"/>
                <a:ea typeface="+mn-ea"/>
                <a:cs typeface="+mn-cs"/>
              </a:defRPr>
            </a:lvl1pPr>
          </a:lstStyle>
          <a:p>
            <a:pPr>
              <a:defRPr/>
            </a:pPr>
            <a:fld id="{EF61D3EA-0ADC-1A4E-A739-3169D7F8DEDB}" type="slidenum">
              <a:rPr lang="en-US"/>
              <a:pPr>
                <a:defRPr/>
              </a:pPr>
              <a:t>‹#›</a:t>
            </a:fld>
            <a:endParaRPr lang="en-US"/>
          </a:p>
        </p:txBody>
      </p:sp>
      <p:pic>
        <p:nvPicPr>
          <p:cNvPr id="16389" name="Picture 5" descr="CFlogo_2014_4-color_PMS_K_outlines.eps"/>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43279" y="8587423"/>
            <a:ext cx="2017889" cy="535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0212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3177" tIns="46589" rIns="93177" bIns="46589" rtlCol="0"/>
          <a:lstStyle>
            <a:lvl1pPr algn="r">
              <a:defRPr sz="1200"/>
            </a:lvl1pPr>
          </a:lstStyle>
          <a:p>
            <a:fld id="{67756023-9739-487E-AA2B-7A78600DB984}" type="datetimeFigureOut">
              <a:rPr lang="en-US" smtClean="0"/>
              <a:t>9/22/2015</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98500" y="4409760"/>
            <a:ext cx="5588000" cy="4177665"/>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3177" tIns="46589" rIns="93177" bIns="46589" rtlCol="0" anchor="b"/>
          <a:lstStyle>
            <a:lvl1pPr algn="r">
              <a:defRPr sz="1200"/>
            </a:lvl1pPr>
          </a:lstStyle>
          <a:p>
            <a:fld id="{55ADB526-017D-4E6D-A189-5702C71EF700}" type="slidenum">
              <a:rPr lang="en-US" smtClean="0"/>
              <a:t>‹#›</a:t>
            </a:fld>
            <a:endParaRPr lang="en-US"/>
          </a:p>
        </p:txBody>
      </p:sp>
    </p:spTree>
    <p:extLst>
      <p:ext uri="{BB962C8B-B14F-4D97-AF65-F5344CB8AC3E}">
        <p14:creationId xmlns:p14="http://schemas.microsoft.com/office/powerpoint/2010/main" val="2486258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DA669D-E2FC-4F32-848D-CBEED4636B7E}" type="slidenum">
              <a:rPr lang="en-US" smtClean="0"/>
              <a:t>7</a:t>
            </a:fld>
            <a:endParaRPr lang="en-US"/>
          </a:p>
        </p:txBody>
      </p:sp>
    </p:spTree>
    <p:extLst>
      <p:ext uri="{BB962C8B-B14F-4D97-AF65-F5344CB8AC3E}">
        <p14:creationId xmlns:p14="http://schemas.microsoft.com/office/powerpoint/2010/main" val="355324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193821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8788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70809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87951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58763"/>
            <a:ext cx="9140825" cy="7318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31775" y="1066800"/>
            <a:ext cx="4265613"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66800"/>
            <a:ext cx="4265612"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4294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xfrm>
            <a:off x="457200" y="6356350"/>
            <a:ext cx="2133600" cy="365125"/>
          </a:xfrm>
          <a:prstGeom prst="rect">
            <a:avLst/>
          </a:prstGeom>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xfrm>
            <a:off x="3124200" y="6356350"/>
            <a:ext cx="2895600" cy="365125"/>
          </a:xfrm>
          <a:prstGeom prst="rect">
            <a:avLst/>
          </a:prstGeom>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2954108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442913"/>
            <a:ext cx="9067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28" name="Picture 14"/>
          <p:cNvPicPr>
            <a:picLocks noChangeAspect="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6640513" y="6099175"/>
            <a:ext cx="227488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701" r:id="rId3"/>
    <p:sldLayoutId id="2147483702" r:id="rId4"/>
    <p:sldLayoutId id="2147483696" r:id="rId5"/>
    <p:sldLayoutId id="2147483703" r:id="rId6"/>
  </p:sldLayoutIdLst>
  <p:txStyles>
    <p:titleStyle>
      <a:lvl1pPr algn="l" rtl="0" eaLnBrk="1" fontAlgn="base" hangingPunct="1">
        <a:spcBef>
          <a:spcPct val="0"/>
        </a:spcBef>
        <a:spcAft>
          <a:spcPct val="0"/>
        </a:spcAft>
        <a:defRPr sz="3600" kern="1200">
          <a:solidFill>
            <a:schemeClr val="tx1"/>
          </a:solidFill>
          <a:latin typeface="Georgia"/>
          <a:ea typeface="ＭＳ Ｐゴシック" charset="-128"/>
          <a:cs typeface="Georgia"/>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ＭＳ Ｐゴシック" charset="0"/>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1800" kern="1200">
          <a:solidFill>
            <a:schemeClr val="tx1"/>
          </a:solidFill>
          <a:latin typeface="Corbel"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chart" Target="../charts/chart5.xml"/><Relationship Id="rId4" Type="http://schemas.openxmlformats.org/officeDocument/2006/relationships/chart" Target="../charts/chart4.xml"/></Relationships>
</file>

<file path=ppt/slides/_rels/slide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chart" Target="../charts/chart8.xml"/></Relationships>
</file>

<file path=ppt/slides/_rels/slide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p:nvPr>
            <p:extLst>
              <p:ext uri="{D42A27DB-BD31-4B8C-83A1-F6EECF244321}">
                <p14:modId xmlns:p14="http://schemas.microsoft.com/office/powerpoint/2010/main" val="3996682459"/>
              </p:ext>
            </p:extLst>
          </p:nvPr>
        </p:nvGraphicFramePr>
        <p:xfrm>
          <a:off x="318331" y="2438400"/>
          <a:ext cx="8597069" cy="3810000"/>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p:cNvSpPr txBox="1"/>
          <p:nvPr/>
        </p:nvSpPr>
        <p:spPr>
          <a:xfrm>
            <a:off x="0" y="1005840"/>
            <a:ext cx="9144000" cy="584776"/>
          </a:xfrm>
          <a:prstGeom prst="rect">
            <a:avLst/>
          </a:prstGeom>
          <a:noFill/>
        </p:spPr>
        <p:txBody>
          <a:bodyPr wrap="square" rtlCol="0">
            <a:spAutoFit/>
          </a:bodyPr>
          <a:lstStyle/>
          <a:p>
            <a:pPr algn="ctr" fontAlgn="b"/>
            <a:r>
              <a:rPr lang="en-US" sz="1600" b="1" dirty="0" smtClean="0">
                <a:solidFill>
                  <a:srgbClr val="000000"/>
                </a:solidFill>
                <a:latin typeface="Cabin" panose="020B0803050202020004" pitchFamily="34" charset="0"/>
                <a:cs typeface="Arial" pitchFamily="34" charset="0"/>
              </a:rPr>
              <a:t>Have you gone to this new marketplace to shop for health insurance? </a:t>
            </a:r>
            <a:br>
              <a:rPr lang="en-US" sz="1600" b="1" dirty="0" smtClean="0">
                <a:solidFill>
                  <a:srgbClr val="000000"/>
                </a:solidFill>
                <a:latin typeface="Cabin" panose="020B0803050202020004" pitchFamily="34" charset="0"/>
                <a:cs typeface="Arial" pitchFamily="34" charset="0"/>
              </a:rPr>
            </a:br>
            <a:r>
              <a:rPr lang="en-US" sz="1600" b="1" dirty="0" smtClean="0">
                <a:solidFill>
                  <a:srgbClr val="000000"/>
                </a:solidFill>
                <a:latin typeface="Cabin" panose="020B0803050202020004" pitchFamily="34" charset="0"/>
                <a:cs typeface="Arial" pitchFamily="34" charset="0"/>
              </a:rPr>
              <a:t>This could be by mail, in person, by phone, or on the Internet. </a:t>
            </a:r>
            <a:endParaRPr lang="en-US" sz="1600" b="1" dirty="0">
              <a:solidFill>
                <a:srgbClr val="000000"/>
              </a:solidFill>
              <a:latin typeface="Cabin" panose="020B0803050202020004" pitchFamily="34" charset="0"/>
              <a:cs typeface="Arial" pitchFamily="34" charset="0"/>
            </a:endParaRPr>
          </a:p>
        </p:txBody>
      </p:sp>
      <p:sp>
        <p:nvSpPr>
          <p:cNvPr id="23" name="Title 1"/>
          <p:cNvSpPr txBox="1">
            <a:spLocks/>
          </p:cNvSpPr>
          <p:nvPr/>
        </p:nvSpPr>
        <p:spPr>
          <a:xfrm>
            <a:off x="0" y="91440"/>
            <a:ext cx="9144000" cy="731520"/>
          </a:xfrm>
          <a:prstGeom prst="rect">
            <a:avLst/>
          </a:prstGeom>
        </p:spPr>
        <p:txBody>
          <a:bodyPr vert="horz" lIns="91440" tIns="45720" rIns="91440" bIns="45720" rtlCol="0" anchor="t" anchorCtr="1">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kern="0" dirty="0" smtClean="0">
                <a:solidFill>
                  <a:prstClr val="black"/>
                </a:solidFill>
                <a:ea typeface="ＭＳ Ｐゴシック"/>
              </a:rPr>
              <a:t>Exhibit 1. One-Quarter of All U.S. </a:t>
            </a:r>
            <a:r>
              <a:rPr lang="en-US" sz="2000" b="1" kern="0" dirty="0" smtClean="0">
                <a:solidFill>
                  <a:prstClr val="black"/>
                </a:solidFill>
                <a:ea typeface="ＭＳ Ｐゴシック"/>
              </a:rPr>
              <a:t>Working-</a:t>
            </a:r>
            <a:r>
              <a:rPr lang="en-US" sz="2000" b="1" kern="0" dirty="0" smtClean="0">
                <a:solidFill>
                  <a:prstClr val="black"/>
                </a:solidFill>
                <a:ea typeface="ＭＳ Ｐゴシック"/>
              </a:rPr>
              <a:t>Age </a:t>
            </a:r>
            <a:r>
              <a:rPr lang="en-US" sz="2000" b="1" kern="0" dirty="0" smtClean="0">
                <a:solidFill>
                  <a:prstClr val="black"/>
                </a:solidFill>
                <a:ea typeface="ＭＳ Ｐゴシック"/>
              </a:rPr>
              <a:t>Adults </a:t>
            </a:r>
            <a:br>
              <a:rPr lang="en-US" sz="2000" b="1" kern="0" dirty="0" smtClean="0">
                <a:solidFill>
                  <a:prstClr val="black"/>
                </a:solidFill>
                <a:ea typeface="ＭＳ Ｐゴシック"/>
              </a:rPr>
            </a:br>
            <a:r>
              <a:rPr lang="en-US" sz="2000" b="1" kern="0" dirty="0" smtClean="0">
                <a:solidFill>
                  <a:prstClr val="black"/>
                </a:solidFill>
                <a:ea typeface="ＭＳ Ｐゴシック"/>
              </a:rPr>
              <a:t>Have </a:t>
            </a:r>
            <a:r>
              <a:rPr lang="en-US" sz="2000" b="1" kern="0" dirty="0" smtClean="0">
                <a:solidFill>
                  <a:prstClr val="black"/>
                </a:solidFill>
                <a:ea typeface="ＭＳ Ｐゴシック"/>
              </a:rPr>
              <a:t>Visited </a:t>
            </a:r>
            <a:r>
              <a:rPr lang="en-US" sz="2000" b="1" kern="0" dirty="0" smtClean="0">
                <a:solidFill>
                  <a:prstClr val="black"/>
                </a:solidFill>
                <a:ea typeface="ＭＳ Ｐゴシック"/>
              </a:rPr>
              <a:t>the </a:t>
            </a:r>
            <a:r>
              <a:rPr lang="en-US" sz="2000" b="1" kern="0" dirty="0" smtClean="0">
                <a:solidFill>
                  <a:prstClr val="black"/>
                </a:solidFill>
                <a:ea typeface="ＭＳ Ｐゴシック"/>
              </a:rPr>
              <a:t>Health Insurance Marketplaces</a:t>
            </a:r>
          </a:p>
        </p:txBody>
      </p:sp>
      <p:sp>
        <p:nvSpPr>
          <p:cNvPr id="31" name="Text Box 49"/>
          <p:cNvSpPr txBox="1">
            <a:spLocks noChangeArrowheads="1"/>
          </p:cNvSpPr>
          <p:nvPr/>
        </p:nvSpPr>
        <p:spPr bwMode="auto">
          <a:xfrm>
            <a:off x="45720" y="6537960"/>
            <a:ext cx="9022080" cy="276999"/>
          </a:xfrm>
          <a:prstGeom prst="rect">
            <a:avLst/>
          </a:prstGeom>
          <a:noFill/>
          <a:ln w="9525">
            <a:noFill/>
            <a:miter lim="800000"/>
            <a:headEnd/>
            <a:tailEnd/>
          </a:ln>
        </p:spPr>
        <p:txBody>
          <a:bodyPr wrap="square">
            <a:spAutoFit/>
          </a:bodyPr>
          <a:lstStyle/>
          <a:p>
            <a:r>
              <a:rPr lang="en-US" sz="1200" dirty="0" smtClean="0">
                <a:solidFill>
                  <a:prstClr val="black"/>
                </a:solidFill>
                <a:latin typeface="Cabin" panose="020B0803050202020004" pitchFamily="34" charset="0"/>
              </a:rPr>
              <a:t>Source: </a:t>
            </a:r>
            <a:r>
              <a:rPr lang="en-US" sz="1200" dirty="0" smtClean="0">
                <a:solidFill>
                  <a:prstClr val="black"/>
                </a:solidFill>
                <a:latin typeface="Cabin" panose="020B0803050202020004" pitchFamily="34" charset="0"/>
                <a:cs typeface="Arial" pitchFamily="34" charset="0"/>
              </a:rPr>
              <a:t>The Commonwealth Fund Affordable Care Act Tracking Surveys, April–June 2014 and March–May 2015.</a:t>
            </a:r>
            <a:endParaRPr lang="en-US" sz="1200" dirty="0">
              <a:solidFill>
                <a:prstClr val="black"/>
              </a:solidFill>
              <a:latin typeface="Cabin" panose="020B0803050202020004" pitchFamily="34" charset="0"/>
              <a:ea typeface="ＭＳ Ｐゴシック" charset="-128"/>
            </a:endParaRPr>
          </a:p>
        </p:txBody>
      </p:sp>
      <p:sp>
        <p:nvSpPr>
          <p:cNvPr id="32" name="TextBox 31"/>
          <p:cNvSpPr txBox="1"/>
          <p:nvPr/>
        </p:nvSpPr>
        <p:spPr>
          <a:xfrm>
            <a:off x="228600" y="1871246"/>
            <a:ext cx="5334000" cy="338554"/>
          </a:xfrm>
          <a:prstGeom prst="rect">
            <a:avLst/>
          </a:prstGeom>
          <a:noFill/>
        </p:spPr>
        <p:txBody>
          <a:bodyPr wrap="square" rtlCol="0">
            <a:spAutoFit/>
          </a:bodyPr>
          <a:lstStyle/>
          <a:p>
            <a:r>
              <a:rPr lang="en-US" sz="1600" b="1" dirty="0" smtClean="0">
                <a:solidFill>
                  <a:prstClr val="black"/>
                </a:solidFill>
                <a:latin typeface="Cabin" panose="020B0803050202020004" pitchFamily="34" charset="0"/>
              </a:rPr>
              <a:t>Percent of adults ages 19–64 who visited the marketplace</a:t>
            </a:r>
            <a:endParaRPr lang="en-US" sz="1600" b="1" dirty="0">
              <a:solidFill>
                <a:prstClr val="black"/>
              </a:solidFill>
              <a:latin typeface="Cabin" panose="020B0803050202020004" pitchFamily="34" charset="0"/>
            </a:endParaRPr>
          </a:p>
        </p:txBody>
      </p:sp>
    </p:spTree>
    <p:extLst>
      <p:ext uri="{BB962C8B-B14F-4D97-AF65-F5344CB8AC3E}">
        <p14:creationId xmlns:p14="http://schemas.microsoft.com/office/powerpoint/2010/main" val="3282416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939225"/>
            <a:ext cx="8866262" cy="584775"/>
          </a:xfrm>
          <a:prstGeom prst="rect">
            <a:avLst/>
          </a:prstGeom>
          <a:noFill/>
        </p:spPr>
        <p:txBody>
          <a:bodyPr wrap="square" rtlCol="0">
            <a:spAutoFit/>
          </a:bodyPr>
          <a:lstStyle/>
          <a:p>
            <a:pPr algn="ctr" fontAlgn="b"/>
            <a:r>
              <a:rPr lang="en-US" sz="1600" b="1">
                <a:solidFill>
                  <a:srgbClr val="000000"/>
                </a:solidFill>
                <a:latin typeface="Cabin" panose="020B0803050202020004" pitchFamily="34" charset="0"/>
                <a:cs typeface="Arial" pitchFamily="34" charset="0"/>
              </a:rPr>
              <a:t>Overall</a:t>
            </a:r>
            <a:r>
              <a:rPr lang="en-US" sz="1600" b="1" smtClean="0">
                <a:solidFill>
                  <a:srgbClr val="000000"/>
                </a:solidFill>
                <a:latin typeface="Cabin" panose="020B0803050202020004" pitchFamily="34" charset="0"/>
                <a:cs typeface="Arial" pitchFamily="34" charset="0"/>
              </a:rPr>
              <a:t>, how </a:t>
            </a:r>
            <a:r>
              <a:rPr lang="en-US" sz="1600" b="1" dirty="0">
                <a:solidFill>
                  <a:srgbClr val="000000"/>
                </a:solidFill>
                <a:latin typeface="Cabin" panose="020B0803050202020004" pitchFamily="34" charset="0"/>
                <a:cs typeface="Arial" pitchFamily="34" charset="0"/>
              </a:rPr>
              <a:t>would you describe your experience in trying to get health insurance </a:t>
            </a:r>
            <a:br>
              <a:rPr lang="en-US" sz="1600" b="1" dirty="0">
                <a:solidFill>
                  <a:srgbClr val="000000"/>
                </a:solidFill>
                <a:latin typeface="Cabin" panose="020B0803050202020004" pitchFamily="34" charset="0"/>
                <a:cs typeface="Arial" pitchFamily="34" charset="0"/>
              </a:rPr>
            </a:br>
            <a:r>
              <a:rPr lang="en-US" sz="1600" b="1" dirty="0">
                <a:solidFill>
                  <a:srgbClr val="000000"/>
                </a:solidFill>
                <a:latin typeface="Cabin" panose="020B0803050202020004" pitchFamily="34" charset="0"/>
                <a:cs typeface="Arial" pitchFamily="34" charset="0"/>
              </a:rPr>
              <a:t>through the marketplace in your state? </a:t>
            </a:r>
          </a:p>
        </p:txBody>
      </p:sp>
      <p:graphicFrame>
        <p:nvGraphicFramePr>
          <p:cNvPr id="6" name="Chart 5"/>
          <p:cNvGraphicFramePr/>
          <p:nvPr>
            <p:extLst>
              <p:ext uri="{D42A27DB-BD31-4B8C-83A1-F6EECF244321}">
                <p14:modId xmlns:p14="http://schemas.microsoft.com/office/powerpoint/2010/main" val="3883437569"/>
              </p:ext>
            </p:extLst>
          </p:nvPr>
        </p:nvGraphicFramePr>
        <p:xfrm>
          <a:off x="152400" y="1676400"/>
          <a:ext cx="892302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2667000" y="5486400"/>
            <a:ext cx="6197100" cy="338554"/>
          </a:xfrm>
          <a:prstGeom prst="rect">
            <a:avLst/>
          </a:prstGeom>
          <a:noFill/>
        </p:spPr>
        <p:txBody>
          <a:bodyPr wrap="square" rtlCol="0">
            <a:spAutoFit/>
          </a:bodyPr>
          <a:lstStyle/>
          <a:p>
            <a:pPr algn="ctr" fontAlgn="b"/>
            <a:r>
              <a:rPr lang="en-US" sz="1600" b="1" dirty="0" smtClean="0">
                <a:solidFill>
                  <a:prstClr val="black"/>
                </a:solidFill>
                <a:latin typeface="Cabin" panose="020B0803050202020004" pitchFamily="34" charset="0"/>
                <a:cs typeface="Arial" pitchFamily="34" charset="0"/>
              </a:rPr>
              <a:t>Percent of adults ages 19–64 who went to the marketplace</a:t>
            </a:r>
            <a:endParaRPr lang="en-US" sz="1600" b="1" dirty="0">
              <a:solidFill>
                <a:prstClr val="black"/>
              </a:solidFill>
              <a:latin typeface="Cabin" panose="020B0803050202020004" pitchFamily="34" charset="0"/>
              <a:cs typeface="Arial" pitchFamily="34" charset="0"/>
            </a:endParaRPr>
          </a:p>
        </p:txBody>
      </p:sp>
      <p:sp>
        <p:nvSpPr>
          <p:cNvPr id="10" name="Title 1"/>
          <p:cNvSpPr txBox="1">
            <a:spLocks/>
          </p:cNvSpPr>
          <p:nvPr/>
        </p:nvSpPr>
        <p:spPr>
          <a:xfrm>
            <a:off x="0" y="91440"/>
            <a:ext cx="9144000" cy="731520"/>
          </a:xfrm>
          <a:prstGeom prst="rect">
            <a:avLst/>
          </a:prstGeom>
        </p:spPr>
        <p:txBody>
          <a:bodyPr vert="horz" lIns="91440" tIns="45720" rIns="91440" bIns="45720" rtlCol="0" anchor="t" anchorCtr="1">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kern="0" dirty="0" smtClean="0">
                <a:ea typeface="ＭＳ Ｐゴシック"/>
              </a:rPr>
              <a:t>Exhibit 10. Marketplace </a:t>
            </a:r>
            <a:r>
              <a:rPr lang="en-US" sz="2000" b="1" kern="0" smtClean="0">
                <a:ea typeface="ＭＳ Ｐゴシック"/>
              </a:rPr>
              <a:t>Visitors Who </a:t>
            </a:r>
            <a:r>
              <a:rPr lang="en-US" sz="2000" b="1" kern="0" dirty="0">
                <a:ea typeface="ＭＳ Ｐゴシック"/>
              </a:rPr>
              <a:t>Did </a:t>
            </a:r>
            <a:r>
              <a:rPr lang="en-US" sz="2000" b="1" kern="0" dirty="0" smtClean="0">
                <a:ea typeface="ＭＳ Ｐゴシック"/>
              </a:rPr>
              <a:t>Not Obtain </a:t>
            </a:r>
            <a:r>
              <a:rPr lang="en-US" sz="2000" b="1" kern="0" smtClean="0">
                <a:ea typeface="ＭＳ Ｐゴシック"/>
              </a:rPr>
              <a:t>Coverage </a:t>
            </a:r>
            <a:br>
              <a:rPr lang="en-US" sz="2000" b="1" kern="0" smtClean="0">
                <a:ea typeface="ＭＳ Ｐゴシック"/>
              </a:rPr>
            </a:br>
            <a:r>
              <a:rPr lang="en-US" sz="2000" b="1" kern="0" smtClean="0">
                <a:ea typeface="ＭＳ Ｐゴシック"/>
              </a:rPr>
              <a:t>Were </a:t>
            </a:r>
            <a:r>
              <a:rPr lang="en-US" sz="2000" b="1" kern="0" dirty="0" smtClean="0">
                <a:ea typeface="ＭＳ Ｐゴシック"/>
              </a:rPr>
              <a:t>More Likely to Rate </a:t>
            </a:r>
            <a:r>
              <a:rPr lang="en-US" sz="2000" b="1" kern="0" dirty="0">
                <a:ea typeface="ＭＳ Ｐゴシック"/>
              </a:rPr>
              <a:t>T</a:t>
            </a:r>
            <a:r>
              <a:rPr lang="en-US" sz="2000" b="1" kern="0" dirty="0" smtClean="0">
                <a:ea typeface="ＭＳ Ｐゴシック"/>
              </a:rPr>
              <a:t>heir Experience as Fair or Poor</a:t>
            </a:r>
          </a:p>
        </p:txBody>
      </p:sp>
      <p:sp>
        <p:nvSpPr>
          <p:cNvPr id="7" name="TextBox 6"/>
          <p:cNvSpPr txBox="1"/>
          <p:nvPr/>
        </p:nvSpPr>
        <p:spPr>
          <a:xfrm>
            <a:off x="6052195" y="1724113"/>
            <a:ext cx="1339205" cy="338554"/>
          </a:xfrm>
          <a:prstGeom prst="rect">
            <a:avLst/>
          </a:prstGeom>
          <a:noFill/>
        </p:spPr>
        <p:txBody>
          <a:bodyPr wrap="square" rtlCol="0">
            <a:spAutoFit/>
          </a:bodyPr>
          <a:lstStyle/>
          <a:p>
            <a:r>
              <a:rPr lang="en-US" sz="1600" b="1" dirty="0" smtClean="0">
                <a:solidFill>
                  <a:prstClr val="black"/>
                </a:solidFill>
                <a:latin typeface="Cabin" panose="020B0803050202020004" pitchFamily="34" charset="0"/>
              </a:rPr>
              <a:t>Good</a:t>
            </a:r>
            <a:endParaRPr lang="en-US" sz="1600" b="1" dirty="0">
              <a:solidFill>
                <a:prstClr val="black"/>
              </a:solidFill>
              <a:latin typeface="Cabin" panose="020B0803050202020004" pitchFamily="34" charset="0"/>
            </a:endParaRPr>
          </a:p>
        </p:txBody>
      </p:sp>
      <p:sp>
        <p:nvSpPr>
          <p:cNvPr id="9" name="TextBox 8"/>
          <p:cNvSpPr txBox="1"/>
          <p:nvPr/>
        </p:nvSpPr>
        <p:spPr>
          <a:xfrm>
            <a:off x="7042795" y="1724113"/>
            <a:ext cx="1034405" cy="338554"/>
          </a:xfrm>
          <a:prstGeom prst="rect">
            <a:avLst/>
          </a:prstGeom>
          <a:noFill/>
        </p:spPr>
        <p:txBody>
          <a:bodyPr wrap="square" rtlCol="0">
            <a:spAutoFit/>
          </a:bodyPr>
          <a:lstStyle/>
          <a:p>
            <a:r>
              <a:rPr lang="en-US" sz="1600" b="1" dirty="0" smtClean="0">
                <a:solidFill>
                  <a:prstClr val="black"/>
                </a:solidFill>
                <a:latin typeface="Cabin" panose="020B0803050202020004" pitchFamily="34" charset="0"/>
              </a:rPr>
              <a:t>Excellent</a:t>
            </a:r>
            <a:endParaRPr lang="en-US" sz="1600" b="1" dirty="0">
              <a:solidFill>
                <a:prstClr val="black"/>
              </a:solidFill>
              <a:latin typeface="Cabin" panose="020B0803050202020004" pitchFamily="34" charset="0"/>
            </a:endParaRPr>
          </a:p>
        </p:txBody>
      </p:sp>
      <p:sp>
        <p:nvSpPr>
          <p:cNvPr id="11" name="TextBox 10"/>
          <p:cNvSpPr txBox="1"/>
          <p:nvPr/>
        </p:nvSpPr>
        <p:spPr>
          <a:xfrm>
            <a:off x="5213995" y="1726223"/>
            <a:ext cx="958205" cy="338554"/>
          </a:xfrm>
          <a:prstGeom prst="rect">
            <a:avLst/>
          </a:prstGeom>
          <a:noFill/>
        </p:spPr>
        <p:txBody>
          <a:bodyPr wrap="square" rtlCol="0">
            <a:spAutoFit/>
          </a:bodyPr>
          <a:lstStyle/>
          <a:p>
            <a:r>
              <a:rPr lang="en-US" sz="1600" b="1" dirty="0" smtClean="0">
                <a:solidFill>
                  <a:prstClr val="black"/>
                </a:solidFill>
                <a:latin typeface="Cabin" panose="020B0803050202020004" pitchFamily="34" charset="0"/>
              </a:rPr>
              <a:t>Fair</a:t>
            </a:r>
            <a:endParaRPr lang="en-US" sz="1600" b="1" dirty="0">
              <a:solidFill>
                <a:prstClr val="black"/>
              </a:solidFill>
              <a:latin typeface="Cabin" panose="020B0803050202020004" pitchFamily="34" charset="0"/>
            </a:endParaRPr>
          </a:p>
        </p:txBody>
      </p:sp>
      <p:sp>
        <p:nvSpPr>
          <p:cNvPr id="12" name="TextBox 11"/>
          <p:cNvSpPr txBox="1"/>
          <p:nvPr/>
        </p:nvSpPr>
        <p:spPr>
          <a:xfrm>
            <a:off x="4314728" y="1724113"/>
            <a:ext cx="714472" cy="338554"/>
          </a:xfrm>
          <a:prstGeom prst="rect">
            <a:avLst/>
          </a:prstGeom>
          <a:noFill/>
        </p:spPr>
        <p:txBody>
          <a:bodyPr wrap="square" rtlCol="0">
            <a:spAutoFit/>
          </a:bodyPr>
          <a:lstStyle/>
          <a:p>
            <a:r>
              <a:rPr lang="en-US" sz="1600" b="1" dirty="0" smtClean="0">
                <a:solidFill>
                  <a:prstClr val="black"/>
                </a:solidFill>
                <a:latin typeface="Cabin" panose="020B0803050202020004" pitchFamily="34" charset="0"/>
              </a:rPr>
              <a:t>Poor</a:t>
            </a:r>
            <a:endParaRPr lang="en-US" sz="1600" b="1" dirty="0">
              <a:solidFill>
                <a:prstClr val="black"/>
              </a:solidFill>
              <a:latin typeface="Cabin" panose="020B0803050202020004" pitchFamily="34" charset="0"/>
            </a:endParaRPr>
          </a:p>
        </p:txBody>
      </p:sp>
      <p:sp>
        <p:nvSpPr>
          <p:cNvPr id="13" name="Rectangle 12"/>
          <p:cNvSpPr/>
          <p:nvPr/>
        </p:nvSpPr>
        <p:spPr>
          <a:xfrm>
            <a:off x="5916220" y="1815553"/>
            <a:ext cx="137160" cy="137160"/>
          </a:xfrm>
          <a:prstGeom prst="rect">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14" name="Rectangle 13"/>
          <p:cNvSpPr/>
          <p:nvPr/>
        </p:nvSpPr>
        <p:spPr>
          <a:xfrm>
            <a:off x="6906820" y="1815553"/>
            <a:ext cx="137160" cy="137160"/>
          </a:xfrm>
          <a:prstGeom prst="rect">
            <a:avLst/>
          </a:prstGeom>
          <a:solidFill>
            <a:schemeClr val="accent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15" name="Rectangle 14"/>
          <p:cNvSpPr/>
          <p:nvPr/>
        </p:nvSpPr>
        <p:spPr>
          <a:xfrm>
            <a:off x="5081636" y="1815553"/>
            <a:ext cx="137160" cy="137160"/>
          </a:xfrm>
          <a:prstGeom prst="rect">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16" name="Rectangle 15"/>
          <p:cNvSpPr/>
          <p:nvPr/>
        </p:nvSpPr>
        <p:spPr>
          <a:xfrm>
            <a:off x="4182369" y="1815553"/>
            <a:ext cx="137160" cy="137160"/>
          </a:xfrm>
          <a:prstGeom prst="rect">
            <a:avLst/>
          </a:prstGeom>
          <a:solidFill>
            <a:schemeClr val="accent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17" name="TextBox 1"/>
          <p:cNvSpPr txBox="1"/>
          <p:nvPr/>
        </p:nvSpPr>
        <p:spPr>
          <a:xfrm>
            <a:off x="7208288" y="2617200"/>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41</a:t>
            </a:r>
          </a:p>
        </p:txBody>
      </p:sp>
      <p:sp>
        <p:nvSpPr>
          <p:cNvPr id="18" name="TextBox 1"/>
          <p:cNvSpPr txBox="1"/>
          <p:nvPr/>
        </p:nvSpPr>
        <p:spPr>
          <a:xfrm>
            <a:off x="6400800" y="4700897"/>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18</a:t>
            </a:r>
          </a:p>
        </p:txBody>
      </p:sp>
      <p:sp>
        <p:nvSpPr>
          <p:cNvPr id="19" name="TextBox 1"/>
          <p:cNvSpPr txBox="1"/>
          <p:nvPr/>
        </p:nvSpPr>
        <p:spPr>
          <a:xfrm>
            <a:off x="7589288" y="3650246"/>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52</a:t>
            </a:r>
          </a:p>
        </p:txBody>
      </p:sp>
      <p:sp>
        <p:nvSpPr>
          <p:cNvPr id="20" name="TextBox 1"/>
          <p:cNvSpPr txBox="1"/>
          <p:nvPr/>
        </p:nvSpPr>
        <p:spPr>
          <a:xfrm>
            <a:off x="3337560" y="2617199"/>
            <a:ext cx="480965"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58</a:t>
            </a:r>
          </a:p>
        </p:txBody>
      </p:sp>
      <p:sp>
        <p:nvSpPr>
          <p:cNvPr id="21" name="TextBox 1"/>
          <p:cNvSpPr txBox="1"/>
          <p:nvPr/>
        </p:nvSpPr>
        <p:spPr>
          <a:xfrm>
            <a:off x="3779288" y="3650246"/>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47</a:t>
            </a:r>
          </a:p>
        </p:txBody>
      </p:sp>
      <p:sp>
        <p:nvSpPr>
          <p:cNvPr id="22" name="TextBox 1"/>
          <p:cNvSpPr txBox="1"/>
          <p:nvPr/>
        </p:nvSpPr>
        <p:spPr>
          <a:xfrm>
            <a:off x="2636288" y="4700897"/>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81</a:t>
            </a:r>
          </a:p>
        </p:txBody>
      </p:sp>
      <p:sp>
        <p:nvSpPr>
          <p:cNvPr id="23" name="Text Box 49"/>
          <p:cNvSpPr txBox="1">
            <a:spLocks noChangeArrowheads="1"/>
          </p:cNvSpPr>
          <p:nvPr/>
        </p:nvSpPr>
        <p:spPr bwMode="auto">
          <a:xfrm>
            <a:off x="45720" y="5989320"/>
            <a:ext cx="8885824" cy="830997"/>
          </a:xfrm>
          <a:prstGeom prst="rect">
            <a:avLst/>
          </a:prstGeom>
          <a:noFill/>
          <a:ln w="9525">
            <a:noFill/>
            <a:miter lim="800000"/>
            <a:headEnd/>
            <a:tailEnd/>
          </a:ln>
        </p:spPr>
        <p:txBody>
          <a:bodyPr wrap="square">
            <a:spAutoFit/>
          </a:bodyPr>
          <a:lstStyle/>
          <a:p>
            <a:r>
              <a:rPr lang="en-US" sz="1200" dirty="0" smtClean="0">
                <a:latin typeface="Cabin" panose="020B0803050202020004" pitchFamily="34" charset="0"/>
              </a:rPr>
              <a:t>Notes: Bars may not sum to 100 percent because of “don’t know” responses or refusal to respond; segments may not sum to subtotals because of </a:t>
            </a:r>
            <a:r>
              <a:rPr lang="en-US" sz="1200" dirty="0">
                <a:latin typeface="Cabin" panose="020B0803050202020004" pitchFamily="34" charset="0"/>
              </a:rPr>
              <a:t>rounding. “Obtained coverage” includes those who visited the marketplace and have had marketplace or Medicaid coverage for two years or less. </a:t>
            </a:r>
            <a:r>
              <a:rPr lang="en-US" sz="1200" dirty="0" smtClean="0">
                <a:latin typeface="Cabin" panose="020B0803050202020004" pitchFamily="34" charset="0"/>
              </a:rPr>
              <a:t>“Did not obtain coverage” does not include those who obtained coverage through another source.</a:t>
            </a:r>
          </a:p>
          <a:p>
            <a:pPr fontAlgn="base">
              <a:spcBef>
                <a:spcPct val="0"/>
              </a:spcBef>
              <a:spcAft>
                <a:spcPct val="0"/>
              </a:spcAft>
            </a:pPr>
            <a:r>
              <a:rPr lang="en-US" sz="1200" dirty="0" smtClean="0">
                <a:latin typeface="Cabin" panose="020B0803050202020004" pitchFamily="34" charset="0"/>
              </a:rPr>
              <a:t>Source</a:t>
            </a:r>
            <a:r>
              <a:rPr lang="en-US" sz="1200" dirty="0">
                <a:latin typeface="Cabin" panose="020B0803050202020004" pitchFamily="34" charset="0"/>
              </a:rPr>
              <a:t>: </a:t>
            </a:r>
            <a:r>
              <a:rPr lang="en-US" sz="1200" dirty="0">
                <a:latin typeface="Cabin" panose="020B0803050202020004" pitchFamily="34" charset="0"/>
                <a:cs typeface="Arial" pitchFamily="34" charset="0"/>
              </a:rPr>
              <a:t>The Commonwealth Fund Affordable Care Act Tracking </a:t>
            </a:r>
            <a:r>
              <a:rPr lang="en-US" sz="1200" dirty="0" smtClean="0">
                <a:latin typeface="Cabin" panose="020B0803050202020004" pitchFamily="34" charset="0"/>
                <a:cs typeface="Arial" pitchFamily="34" charset="0"/>
              </a:rPr>
              <a:t>Survey, March–May 2015.</a:t>
            </a:r>
            <a:endParaRPr lang="en-US" sz="1200" dirty="0">
              <a:latin typeface="Cabin" panose="020B0803050202020004" pitchFamily="34" charset="0"/>
              <a:ea typeface="ＭＳ Ｐゴシック" charset="-128"/>
            </a:endParaRPr>
          </a:p>
        </p:txBody>
      </p:sp>
      <p:cxnSp>
        <p:nvCxnSpPr>
          <p:cNvPr id="3" name="Straight Connector 2"/>
          <p:cNvCxnSpPr/>
          <p:nvPr/>
        </p:nvCxnSpPr>
        <p:spPr>
          <a:xfrm rot="2700000" flipV="1">
            <a:off x="6382512" y="4419600"/>
            <a:ext cx="0" cy="9144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57254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TextBox 21"/>
          <p:cNvSpPr txBox="1"/>
          <p:nvPr/>
        </p:nvSpPr>
        <p:spPr>
          <a:xfrm>
            <a:off x="1524000" y="5528846"/>
            <a:ext cx="6096000" cy="338554"/>
          </a:xfrm>
          <a:prstGeom prst="rect">
            <a:avLst/>
          </a:prstGeom>
          <a:noFill/>
        </p:spPr>
        <p:txBody>
          <a:bodyPr wrap="square" rtlCol="0">
            <a:spAutoFit/>
          </a:bodyPr>
          <a:lstStyle/>
          <a:p>
            <a:pPr algn="ctr" fontAlgn="b"/>
            <a:r>
              <a:rPr lang="en-US" sz="1600" b="1" dirty="0" smtClean="0">
                <a:solidFill>
                  <a:prstClr val="black"/>
                </a:solidFill>
                <a:latin typeface="Cabin" panose="020B0803050202020004" pitchFamily="34" charset="0"/>
                <a:cs typeface="Arial" pitchFamily="34" charset="0"/>
              </a:rPr>
              <a:t>Adults ages 19–64 who went to the marketplace</a:t>
            </a:r>
            <a:endParaRPr lang="en-US" sz="1600" b="1" dirty="0">
              <a:solidFill>
                <a:prstClr val="black"/>
              </a:solidFill>
              <a:latin typeface="Cabin" panose="020B0803050202020004" pitchFamily="34" charset="0"/>
              <a:cs typeface="Arial" pitchFamily="34" charset="0"/>
            </a:endParaRPr>
          </a:p>
        </p:txBody>
      </p:sp>
      <p:sp>
        <p:nvSpPr>
          <p:cNvPr id="23" name="Title 1"/>
          <p:cNvSpPr txBox="1">
            <a:spLocks/>
          </p:cNvSpPr>
          <p:nvPr/>
        </p:nvSpPr>
        <p:spPr>
          <a:xfrm>
            <a:off x="0" y="91440"/>
            <a:ext cx="9144000" cy="731520"/>
          </a:xfrm>
          <a:prstGeom prst="rect">
            <a:avLst/>
          </a:prstGeom>
        </p:spPr>
        <p:txBody>
          <a:bodyPr vert="horz" lIns="91440" tIns="45720" rIns="91440" bIns="45720" rtlCol="0" anchor="t" anchorCtr="1">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kern="0" dirty="0">
                <a:solidFill>
                  <a:prstClr val="black"/>
                </a:solidFill>
                <a:ea typeface="ＭＳ Ｐゴシック"/>
              </a:rPr>
              <a:t>Exhibit 2</a:t>
            </a:r>
            <a:r>
              <a:rPr lang="en-US" sz="2000" b="1" kern="0" dirty="0" smtClean="0">
                <a:solidFill>
                  <a:prstClr val="black"/>
                </a:solidFill>
                <a:ea typeface="ＭＳ Ｐゴシック"/>
              </a:rPr>
              <a:t>. Just Under Half </a:t>
            </a:r>
            <a:r>
              <a:rPr lang="en-US" sz="2000" b="1" kern="0" dirty="0">
                <a:solidFill>
                  <a:prstClr val="black"/>
                </a:solidFill>
                <a:ea typeface="ＭＳ Ｐゴシック"/>
              </a:rPr>
              <a:t>of Adults Who Have Visited the Marketplace Enrolled in a Marketplace Plan or Medicaid </a:t>
            </a:r>
            <a:endParaRPr lang="en-US" sz="2000" b="1" kern="0" dirty="0" smtClean="0">
              <a:solidFill>
                <a:prstClr val="black"/>
              </a:solidFill>
              <a:ea typeface="ＭＳ Ｐゴシック"/>
            </a:endParaRPr>
          </a:p>
        </p:txBody>
      </p:sp>
      <p:sp>
        <p:nvSpPr>
          <p:cNvPr id="20" name="TextBox 19"/>
          <p:cNvSpPr txBox="1"/>
          <p:nvPr/>
        </p:nvSpPr>
        <p:spPr>
          <a:xfrm>
            <a:off x="4953000" y="4635922"/>
            <a:ext cx="2854013" cy="830997"/>
          </a:xfrm>
          <a:prstGeom prst="rect">
            <a:avLst/>
          </a:prstGeom>
          <a:noFill/>
        </p:spPr>
        <p:txBody>
          <a:bodyPr wrap="square" rtlCol="0">
            <a:spAutoFit/>
          </a:bodyPr>
          <a:lstStyle/>
          <a:p>
            <a:pPr algn="ctr"/>
            <a:r>
              <a:rPr lang="en-US" sz="1600" b="1" dirty="0" smtClean="0">
                <a:solidFill>
                  <a:prstClr val="black"/>
                </a:solidFill>
                <a:latin typeface="Cabin" panose="020B0803050202020004" pitchFamily="34" charset="0"/>
                <a:cs typeface="Arial" panose="020B0604020202020204" pitchFamily="34" charset="0"/>
              </a:rPr>
              <a:t>Don’t know coverage type </a:t>
            </a:r>
            <a:br>
              <a:rPr lang="en-US" sz="1600" b="1" dirty="0" smtClean="0">
                <a:solidFill>
                  <a:prstClr val="black"/>
                </a:solidFill>
                <a:latin typeface="Cabin" panose="020B0803050202020004" pitchFamily="34" charset="0"/>
                <a:cs typeface="Arial" panose="020B0604020202020204" pitchFamily="34" charset="0"/>
              </a:rPr>
            </a:br>
            <a:r>
              <a:rPr lang="en-US" sz="1600" b="1" dirty="0" smtClean="0">
                <a:solidFill>
                  <a:prstClr val="black"/>
                </a:solidFill>
                <a:latin typeface="Cabin" panose="020B0803050202020004" pitchFamily="34" charset="0"/>
                <a:cs typeface="Arial" panose="020B0604020202020204" pitchFamily="34" charset="0"/>
              </a:rPr>
              <a:t>or don’t know/refused</a:t>
            </a:r>
          </a:p>
          <a:p>
            <a:pPr algn="ctr"/>
            <a:r>
              <a:rPr lang="en-US" sz="1600" b="1" dirty="0" smtClean="0">
                <a:solidFill>
                  <a:prstClr val="black"/>
                </a:solidFill>
                <a:latin typeface="Cabin" panose="020B0803050202020004" pitchFamily="34" charset="0"/>
                <a:cs typeface="Arial" panose="020B0604020202020204" pitchFamily="34" charset="0"/>
              </a:rPr>
              <a:t>2%</a:t>
            </a:r>
          </a:p>
        </p:txBody>
      </p:sp>
      <p:graphicFrame>
        <p:nvGraphicFramePr>
          <p:cNvPr id="21" name="Chart 20"/>
          <p:cNvGraphicFramePr/>
          <p:nvPr>
            <p:extLst>
              <p:ext uri="{D42A27DB-BD31-4B8C-83A1-F6EECF244321}">
                <p14:modId xmlns:p14="http://schemas.microsoft.com/office/powerpoint/2010/main" val="361335809"/>
              </p:ext>
            </p:extLst>
          </p:nvPr>
        </p:nvGraphicFramePr>
        <p:xfrm>
          <a:off x="2364189" y="1043464"/>
          <a:ext cx="4412835" cy="38100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Box 49"/>
          <p:cNvSpPr txBox="1">
            <a:spLocks noChangeArrowheads="1"/>
          </p:cNvSpPr>
          <p:nvPr/>
        </p:nvSpPr>
        <p:spPr bwMode="auto">
          <a:xfrm>
            <a:off x="45720" y="5989320"/>
            <a:ext cx="9098280" cy="830997"/>
          </a:xfrm>
          <a:prstGeom prst="rect">
            <a:avLst/>
          </a:prstGeom>
          <a:noFill/>
          <a:ln w="9525">
            <a:noFill/>
            <a:miter lim="800000"/>
            <a:headEnd/>
            <a:tailEnd/>
          </a:ln>
        </p:spPr>
        <p:txBody>
          <a:bodyPr wrap="square">
            <a:spAutoFit/>
          </a:bodyPr>
          <a:lstStyle/>
          <a:p>
            <a:r>
              <a:rPr lang="en-US" sz="1200" dirty="0" smtClean="0">
                <a:solidFill>
                  <a:prstClr val="black"/>
                </a:solidFill>
                <a:latin typeface="Cabin" panose="020B0803050202020004" pitchFamily="34" charset="0"/>
              </a:rPr>
              <a:t>Notes: </a:t>
            </a:r>
            <a:r>
              <a:rPr lang="en-US" sz="1200" dirty="0">
                <a:solidFill>
                  <a:prstClr val="black"/>
                </a:solidFill>
                <a:latin typeface="Cabin" panose="020B0803050202020004" pitchFamily="34" charset="0"/>
              </a:rPr>
              <a:t>Segments may not sum to 100 percent because of </a:t>
            </a:r>
            <a:r>
              <a:rPr lang="en-US" sz="1200" dirty="0" smtClean="0">
                <a:solidFill>
                  <a:prstClr val="black"/>
                </a:solidFill>
                <a:latin typeface="Cabin" panose="020B0803050202020004" pitchFamily="34" charset="0"/>
              </a:rPr>
              <a:t>rounding. Analysis </a:t>
            </a:r>
            <a:r>
              <a:rPr lang="en-US" sz="1200" dirty="0">
                <a:solidFill>
                  <a:prstClr val="black"/>
                </a:solidFill>
                <a:latin typeface="Cabin" panose="020B0803050202020004" pitchFamily="34" charset="0"/>
              </a:rPr>
              <a:t>i</a:t>
            </a:r>
            <a:r>
              <a:rPr lang="en-US" sz="1200" dirty="0" smtClean="0">
                <a:solidFill>
                  <a:prstClr val="black"/>
                </a:solidFill>
                <a:latin typeface="Cabin" panose="020B0803050202020004" pitchFamily="34" charset="0"/>
              </a:rPr>
              <a:t>ncludes adults who visited the marketplace and are either currently enrolled or were enrolled in marketplace or Medicaid coverage in the past two years, adults who signed up for coverage through marketplace but are not sure if it is Medicaid or private coverage, and adults who do not know or refused to respond to the type of coverage. Source</a:t>
            </a:r>
            <a:r>
              <a:rPr lang="en-US" sz="1200" dirty="0">
                <a:solidFill>
                  <a:prstClr val="black"/>
                </a:solidFill>
                <a:latin typeface="Cabin" panose="020B0803050202020004" pitchFamily="34" charset="0"/>
              </a:rPr>
              <a:t>: </a:t>
            </a:r>
            <a:r>
              <a:rPr lang="en-US" sz="1200" dirty="0">
                <a:solidFill>
                  <a:prstClr val="black"/>
                </a:solidFill>
                <a:latin typeface="Cabin" panose="020B0803050202020004" pitchFamily="34" charset="0"/>
                <a:cs typeface="Arial" pitchFamily="34" charset="0"/>
              </a:rPr>
              <a:t>The Commonwealth Fund Affordable Care Act Tracking </a:t>
            </a:r>
            <a:r>
              <a:rPr lang="en-US" sz="1200" dirty="0" smtClean="0">
                <a:solidFill>
                  <a:prstClr val="black"/>
                </a:solidFill>
                <a:latin typeface="Cabin" panose="020B0803050202020004" pitchFamily="34" charset="0"/>
                <a:cs typeface="Arial" pitchFamily="34" charset="0"/>
              </a:rPr>
              <a:t>Survey, March</a:t>
            </a:r>
            <a:r>
              <a:rPr lang="en-US" sz="1200" dirty="0">
                <a:latin typeface="Cabin" panose="020B0803050202020004" pitchFamily="34" charset="0"/>
                <a:cs typeface="Arial" pitchFamily="34" charset="0"/>
              </a:rPr>
              <a:t>–</a:t>
            </a:r>
            <a:r>
              <a:rPr lang="en-US" sz="1200" dirty="0" smtClean="0">
                <a:solidFill>
                  <a:prstClr val="black"/>
                </a:solidFill>
                <a:latin typeface="Cabin" panose="020B0803050202020004" pitchFamily="34" charset="0"/>
                <a:cs typeface="Arial" pitchFamily="34" charset="0"/>
              </a:rPr>
              <a:t>May </a:t>
            </a:r>
            <a:r>
              <a:rPr lang="en-US" sz="1200" dirty="0">
                <a:solidFill>
                  <a:prstClr val="black"/>
                </a:solidFill>
                <a:latin typeface="Cabin" panose="020B0803050202020004" pitchFamily="34" charset="0"/>
                <a:cs typeface="Arial" pitchFamily="34" charset="0"/>
              </a:rPr>
              <a:t>2015.</a:t>
            </a:r>
            <a:endParaRPr lang="en-US" sz="1200" dirty="0">
              <a:solidFill>
                <a:prstClr val="black"/>
              </a:solidFill>
              <a:latin typeface="Cabin" panose="020B0803050202020004" pitchFamily="34" charset="0"/>
              <a:ea typeface="ＭＳ Ｐゴシック" charset="-128"/>
            </a:endParaRPr>
          </a:p>
        </p:txBody>
      </p:sp>
      <p:cxnSp>
        <p:nvCxnSpPr>
          <p:cNvPr id="3" name="Straight Connector 2"/>
          <p:cNvCxnSpPr/>
          <p:nvPr/>
        </p:nvCxnSpPr>
        <p:spPr>
          <a:xfrm>
            <a:off x="4953000" y="4657124"/>
            <a:ext cx="225999" cy="134743"/>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67345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p:cNvGraphicFramePr/>
          <p:nvPr>
            <p:extLst>
              <p:ext uri="{D42A27DB-BD31-4B8C-83A1-F6EECF244321}">
                <p14:modId xmlns:p14="http://schemas.microsoft.com/office/powerpoint/2010/main" val="152699576"/>
              </p:ext>
            </p:extLst>
          </p:nvPr>
        </p:nvGraphicFramePr>
        <p:xfrm>
          <a:off x="-609600" y="1867546"/>
          <a:ext cx="4069080" cy="3429427"/>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Box 18"/>
          <p:cNvSpPr txBox="1"/>
          <p:nvPr/>
        </p:nvSpPr>
        <p:spPr>
          <a:xfrm>
            <a:off x="1600200" y="3810000"/>
            <a:ext cx="920015" cy="830997"/>
          </a:xfrm>
          <a:prstGeom prst="rect">
            <a:avLst/>
          </a:prstGeom>
          <a:noFill/>
        </p:spPr>
        <p:txBody>
          <a:bodyPr wrap="square" rtlCol="0">
            <a:spAutoFit/>
          </a:bodyPr>
          <a:lstStyle/>
          <a:p>
            <a:pPr algn="ctr"/>
            <a:r>
              <a:rPr lang="en-US" sz="1600" b="1" dirty="0" smtClean="0">
                <a:solidFill>
                  <a:prstClr val="white"/>
                </a:solidFill>
                <a:latin typeface="Cabin" panose="020B0803050202020004" pitchFamily="34" charset="0"/>
              </a:rPr>
              <a:t>Ages</a:t>
            </a:r>
            <a:br>
              <a:rPr lang="en-US" sz="1600" b="1" dirty="0" smtClean="0">
                <a:solidFill>
                  <a:prstClr val="white"/>
                </a:solidFill>
                <a:latin typeface="Cabin" panose="020B0803050202020004" pitchFamily="34" charset="0"/>
              </a:rPr>
            </a:br>
            <a:r>
              <a:rPr lang="en-US" sz="1600" b="1" dirty="0" smtClean="0">
                <a:solidFill>
                  <a:prstClr val="white"/>
                </a:solidFill>
                <a:latin typeface="Cabin" panose="020B0803050202020004" pitchFamily="34" charset="0"/>
              </a:rPr>
              <a:t>50–64</a:t>
            </a:r>
          </a:p>
          <a:p>
            <a:pPr algn="ctr"/>
            <a:r>
              <a:rPr lang="en-US" sz="1600" b="1" dirty="0" smtClean="0">
                <a:solidFill>
                  <a:prstClr val="white"/>
                </a:solidFill>
                <a:latin typeface="Cabin" panose="020B0803050202020004" pitchFamily="34" charset="0"/>
              </a:rPr>
              <a:t>30%</a:t>
            </a:r>
            <a:endParaRPr lang="en-US" sz="1600" b="1" dirty="0">
              <a:solidFill>
                <a:prstClr val="white"/>
              </a:solidFill>
              <a:latin typeface="Cabin" panose="020B0803050202020004" pitchFamily="34" charset="0"/>
            </a:endParaRPr>
          </a:p>
        </p:txBody>
      </p:sp>
      <p:sp>
        <p:nvSpPr>
          <p:cNvPr id="20" name="TextBox 19"/>
          <p:cNvSpPr txBox="1"/>
          <p:nvPr/>
        </p:nvSpPr>
        <p:spPr>
          <a:xfrm>
            <a:off x="261971" y="3505200"/>
            <a:ext cx="957229" cy="830997"/>
          </a:xfrm>
          <a:prstGeom prst="rect">
            <a:avLst/>
          </a:prstGeom>
          <a:noFill/>
        </p:spPr>
        <p:txBody>
          <a:bodyPr wrap="square" rtlCol="0">
            <a:spAutoFit/>
          </a:bodyPr>
          <a:lstStyle/>
          <a:p>
            <a:pPr algn="ctr"/>
            <a:r>
              <a:rPr lang="en-US" sz="1600" b="1" dirty="0" smtClean="0">
                <a:solidFill>
                  <a:prstClr val="white"/>
                </a:solidFill>
                <a:latin typeface="Cabin" panose="020B0803050202020004" pitchFamily="34" charset="0"/>
              </a:rPr>
              <a:t>Ages</a:t>
            </a:r>
            <a:br>
              <a:rPr lang="en-US" sz="1600" b="1" dirty="0" smtClean="0">
                <a:solidFill>
                  <a:prstClr val="white"/>
                </a:solidFill>
                <a:latin typeface="Cabin" panose="020B0803050202020004" pitchFamily="34" charset="0"/>
              </a:rPr>
            </a:br>
            <a:r>
              <a:rPr lang="en-US" sz="1600" b="1" dirty="0" smtClean="0">
                <a:solidFill>
                  <a:prstClr val="white"/>
                </a:solidFill>
                <a:latin typeface="Cabin" panose="020B0803050202020004" pitchFamily="34" charset="0"/>
              </a:rPr>
              <a:t>19–34</a:t>
            </a:r>
          </a:p>
          <a:p>
            <a:pPr algn="ctr"/>
            <a:r>
              <a:rPr lang="en-US" sz="1600" b="1" dirty="0" smtClean="0">
                <a:solidFill>
                  <a:prstClr val="white"/>
                </a:solidFill>
                <a:latin typeface="Cabin" panose="020B0803050202020004" pitchFamily="34" charset="0"/>
              </a:rPr>
              <a:t>38%</a:t>
            </a:r>
            <a:endParaRPr lang="en-US" sz="1600" b="1" dirty="0">
              <a:solidFill>
                <a:prstClr val="white"/>
              </a:solidFill>
              <a:latin typeface="Cabin" panose="020B0803050202020004" pitchFamily="34" charset="0"/>
            </a:endParaRPr>
          </a:p>
        </p:txBody>
      </p:sp>
      <p:sp>
        <p:nvSpPr>
          <p:cNvPr id="21" name="TextBox 20"/>
          <p:cNvSpPr txBox="1"/>
          <p:nvPr/>
        </p:nvSpPr>
        <p:spPr>
          <a:xfrm>
            <a:off x="1196037" y="2537936"/>
            <a:ext cx="861363" cy="830997"/>
          </a:xfrm>
          <a:prstGeom prst="rect">
            <a:avLst/>
          </a:prstGeom>
          <a:noFill/>
        </p:spPr>
        <p:txBody>
          <a:bodyPr wrap="square" rtlCol="0">
            <a:spAutoFit/>
          </a:bodyPr>
          <a:lstStyle/>
          <a:p>
            <a:pPr algn="ctr"/>
            <a:r>
              <a:rPr lang="en-US" sz="1600" b="1" dirty="0" smtClean="0">
                <a:solidFill>
                  <a:prstClr val="black"/>
                </a:solidFill>
                <a:latin typeface="Cabin" panose="020B0803050202020004" pitchFamily="34" charset="0"/>
              </a:rPr>
              <a:t>Ages</a:t>
            </a:r>
            <a:br>
              <a:rPr lang="en-US" sz="1600" b="1" dirty="0" smtClean="0">
                <a:solidFill>
                  <a:prstClr val="black"/>
                </a:solidFill>
                <a:latin typeface="Cabin" panose="020B0803050202020004" pitchFamily="34" charset="0"/>
              </a:rPr>
            </a:br>
            <a:r>
              <a:rPr lang="en-US" sz="1600" b="1" dirty="0" smtClean="0">
                <a:solidFill>
                  <a:prstClr val="black"/>
                </a:solidFill>
                <a:latin typeface="Cabin" panose="020B0803050202020004" pitchFamily="34" charset="0"/>
              </a:rPr>
              <a:t>35–49</a:t>
            </a:r>
          </a:p>
          <a:p>
            <a:pPr algn="ctr"/>
            <a:r>
              <a:rPr lang="en-US" sz="1600" b="1" dirty="0" smtClean="0">
                <a:solidFill>
                  <a:prstClr val="black"/>
                </a:solidFill>
                <a:latin typeface="Cabin" panose="020B0803050202020004" pitchFamily="34" charset="0"/>
              </a:rPr>
              <a:t>31%</a:t>
            </a:r>
            <a:endParaRPr lang="en-US" sz="1600" b="1" dirty="0">
              <a:solidFill>
                <a:prstClr val="black"/>
              </a:solidFill>
              <a:latin typeface="Cabin" panose="020B0803050202020004" pitchFamily="34" charset="0"/>
            </a:endParaRPr>
          </a:p>
        </p:txBody>
      </p:sp>
      <p:sp>
        <p:nvSpPr>
          <p:cNvPr id="23" name="Title 1"/>
          <p:cNvSpPr txBox="1">
            <a:spLocks/>
          </p:cNvSpPr>
          <p:nvPr/>
        </p:nvSpPr>
        <p:spPr>
          <a:xfrm>
            <a:off x="0" y="91440"/>
            <a:ext cx="9144000" cy="731520"/>
          </a:xfrm>
          <a:prstGeom prst="rect">
            <a:avLst/>
          </a:prstGeom>
        </p:spPr>
        <p:txBody>
          <a:bodyPr vert="horz" lIns="91440" tIns="45720" rIns="91440" bIns="45720" rtlCol="0" anchor="t" anchorCtr="1">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kern="0" dirty="0">
                <a:solidFill>
                  <a:prstClr val="black"/>
                </a:solidFill>
                <a:ea typeface="ＭＳ Ｐゴシック"/>
              </a:rPr>
              <a:t>Exhibit </a:t>
            </a:r>
            <a:r>
              <a:rPr lang="en-US" sz="2000" b="1" kern="0" dirty="0" smtClean="0">
                <a:solidFill>
                  <a:prstClr val="black"/>
                </a:solidFill>
                <a:ea typeface="ＭＳ Ｐゴシック"/>
              </a:rPr>
              <a:t>3. Young </a:t>
            </a:r>
            <a:r>
              <a:rPr lang="en-US" sz="2000" b="1" kern="0" dirty="0">
                <a:solidFill>
                  <a:prstClr val="black"/>
                </a:solidFill>
                <a:ea typeface="ＭＳ Ｐゴシック"/>
              </a:rPr>
              <a:t>Adults Comprise </a:t>
            </a:r>
            <a:r>
              <a:rPr lang="en-US" sz="2000" b="1" kern="0" dirty="0" smtClean="0">
                <a:solidFill>
                  <a:prstClr val="black"/>
                </a:solidFill>
                <a:ea typeface="ＭＳ Ｐゴシック"/>
              </a:rPr>
              <a:t>31 Percent of Marketplace Enrollment and </a:t>
            </a:r>
            <a:r>
              <a:rPr lang="en-US" sz="2000" b="1" kern="0" dirty="0" smtClean="0">
                <a:solidFill>
                  <a:prstClr val="black"/>
                </a:solidFill>
                <a:ea typeface="ＭＳ Ｐゴシック"/>
              </a:rPr>
              <a:t>46 Percent </a:t>
            </a:r>
            <a:r>
              <a:rPr lang="en-US" sz="2000" b="1" kern="0" dirty="0" smtClean="0">
                <a:solidFill>
                  <a:prstClr val="black"/>
                </a:solidFill>
                <a:ea typeface="ＭＳ Ｐゴシック"/>
              </a:rPr>
              <a:t>of Medicaid Enrollment </a:t>
            </a:r>
          </a:p>
          <a:p>
            <a:endParaRPr lang="en-US" sz="2000" b="1" kern="0" dirty="0">
              <a:solidFill>
                <a:prstClr val="black"/>
              </a:solidFill>
              <a:ea typeface="ＭＳ Ｐゴシック"/>
            </a:endParaRPr>
          </a:p>
        </p:txBody>
      </p:sp>
      <p:sp>
        <p:nvSpPr>
          <p:cNvPr id="17" name="TextBox 16"/>
          <p:cNvSpPr txBox="1"/>
          <p:nvPr/>
        </p:nvSpPr>
        <p:spPr>
          <a:xfrm>
            <a:off x="0" y="1143000"/>
            <a:ext cx="2895600" cy="830997"/>
          </a:xfrm>
          <a:prstGeom prst="rect">
            <a:avLst/>
          </a:prstGeom>
          <a:noFill/>
        </p:spPr>
        <p:txBody>
          <a:bodyPr wrap="square" rtlCol="0">
            <a:spAutoFit/>
          </a:bodyPr>
          <a:lstStyle/>
          <a:p>
            <a:pPr algn="ctr"/>
            <a:r>
              <a:rPr lang="en-US" sz="1600" b="1" dirty="0" smtClean="0">
                <a:solidFill>
                  <a:prstClr val="black"/>
                </a:solidFill>
                <a:latin typeface="Cabin" panose="020B0803050202020004" pitchFamily="34" charset="0"/>
              </a:rPr>
              <a:t>Total current marketplace </a:t>
            </a:r>
            <a:br>
              <a:rPr lang="en-US" sz="1600" b="1" dirty="0" smtClean="0">
                <a:solidFill>
                  <a:prstClr val="black"/>
                </a:solidFill>
                <a:latin typeface="Cabin" panose="020B0803050202020004" pitchFamily="34" charset="0"/>
              </a:rPr>
            </a:br>
            <a:r>
              <a:rPr lang="en-US" sz="1600" b="1" dirty="0" smtClean="0">
                <a:solidFill>
                  <a:prstClr val="black"/>
                </a:solidFill>
                <a:latin typeface="Cabin" panose="020B0803050202020004" pitchFamily="34" charset="0"/>
              </a:rPr>
              <a:t>and Medicaid enrollees* </a:t>
            </a:r>
          </a:p>
          <a:p>
            <a:pPr algn="ctr"/>
            <a:r>
              <a:rPr lang="en-US" sz="1600" b="1" dirty="0" smtClean="0">
                <a:solidFill>
                  <a:prstClr val="black"/>
                </a:solidFill>
                <a:latin typeface="Cabin" panose="020B0803050202020004" pitchFamily="34" charset="0"/>
              </a:rPr>
              <a:t>ages 19–64</a:t>
            </a:r>
            <a:endParaRPr lang="en-US" sz="1600" b="1" dirty="0">
              <a:solidFill>
                <a:prstClr val="black"/>
              </a:solidFill>
              <a:latin typeface="Cabin" panose="020B0803050202020004" pitchFamily="34" charset="0"/>
            </a:endParaRPr>
          </a:p>
        </p:txBody>
      </p:sp>
      <p:sp>
        <p:nvSpPr>
          <p:cNvPr id="30" name="TextBox 29"/>
          <p:cNvSpPr txBox="1"/>
          <p:nvPr/>
        </p:nvSpPr>
        <p:spPr>
          <a:xfrm>
            <a:off x="6324600" y="1630233"/>
            <a:ext cx="2743200" cy="338554"/>
          </a:xfrm>
          <a:prstGeom prst="rect">
            <a:avLst/>
          </a:prstGeom>
          <a:noFill/>
        </p:spPr>
        <p:txBody>
          <a:bodyPr wrap="square" rtlCol="0">
            <a:spAutoFit/>
          </a:bodyPr>
          <a:lstStyle/>
          <a:p>
            <a:pPr algn="ctr"/>
            <a:r>
              <a:rPr lang="en-US" sz="1600" b="1" dirty="0" smtClean="0">
                <a:solidFill>
                  <a:prstClr val="black"/>
                </a:solidFill>
                <a:latin typeface="Cabin" panose="020B0803050202020004" pitchFamily="34" charset="0"/>
              </a:rPr>
              <a:t>Enrolled in Medicaid</a:t>
            </a:r>
            <a:endParaRPr lang="en-US" sz="1600" b="1" dirty="0">
              <a:solidFill>
                <a:prstClr val="black"/>
              </a:solidFill>
              <a:latin typeface="Cabin" panose="020B0803050202020004" pitchFamily="34" charset="0"/>
            </a:endParaRPr>
          </a:p>
        </p:txBody>
      </p:sp>
      <p:sp>
        <p:nvSpPr>
          <p:cNvPr id="31" name="Text Box 49"/>
          <p:cNvSpPr txBox="1">
            <a:spLocks noChangeArrowheads="1"/>
          </p:cNvSpPr>
          <p:nvPr/>
        </p:nvSpPr>
        <p:spPr bwMode="auto">
          <a:xfrm>
            <a:off x="45720" y="5989320"/>
            <a:ext cx="8869680" cy="830997"/>
          </a:xfrm>
          <a:prstGeom prst="rect">
            <a:avLst/>
          </a:prstGeom>
          <a:noFill/>
          <a:ln w="9525">
            <a:noFill/>
            <a:miter lim="800000"/>
            <a:headEnd/>
            <a:tailEnd/>
          </a:ln>
        </p:spPr>
        <p:txBody>
          <a:bodyPr wrap="square">
            <a:spAutoFit/>
          </a:bodyPr>
          <a:lstStyle/>
          <a:p>
            <a:r>
              <a:rPr lang="en-US" sz="1200" dirty="0" smtClean="0">
                <a:solidFill>
                  <a:prstClr val="black"/>
                </a:solidFill>
                <a:latin typeface="Cabin" panose="020B0803050202020004" pitchFamily="34" charset="0"/>
              </a:rPr>
              <a:t>* Includes those currently enrolled in marketplace coverage, those who signed up for Medicaid through the marketplace, those who signed up for coverage through the marketplace but are not sure if it is Medicaid or private coverage, and those who have been enrolled in Medicaid for less than two years. </a:t>
            </a:r>
          </a:p>
          <a:p>
            <a:r>
              <a:rPr lang="en-US" sz="1200" dirty="0" smtClean="0">
                <a:solidFill>
                  <a:prstClr val="black"/>
                </a:solidFill>
                <a:latin typeface="Cabin" panose="020B0803050202020004" pitchFamily="34" charset="0"/>
              </a:rPr>
              <a:t>Source</a:t>
            </a:r>
            <a:r>
              <a:rPr lang="en-US" sz="1200" dirty="0">
                <a:solidFill>
                  <a:prstClr val="black"/>
                </a:solidFill>
                <a:latin typeface="Cabin" panose="020B0803050202020004" pitchFamily="34" charset="0"/>
              </a:rPr>
              <a:t>: </a:t>
            </a:r>
            <a:r>
              <a:rPr lang="en-US" sz="1200" dirty="0">
                <a:solidFill>
                  <a:prstClr val="black"/>
                </a:solidFill>
                <a:latin typeface="Cabin" panose="020B0803050202020004" pitchFamily="34" charset="0"/>
                <a:cs typeface="Arial" pitchFamily="34" charset="0"/>
              </a:rPr>
              <a:t>The Commonwealth Fund Affordable Care Act Tracking </a:t>
            </a:r>
            <a:r>
              <a:rPr lang="en-US" sz="1200" dirty="0" smtClean="0">
                <a:solidFill>
                  <a:prstClr val="black"/>
                </a:solidFill>
                <a:latin typeface="Cabin" panose="020B0803050202020004" pitchFamily="34" charset="0"/>
                <a:cs typeface="Arial" pitchFamily="34" charset="0"/>
              </a:rPr>
              <a:t>Survey, March</a:t>
            </a:r>
            <a:r>
              <a:rPr lang="en-US" sz="1200" dirty="0" smtClean="0">
                <a:latin typeface="Cabin" panose="020B0803050202020004" pitchFamily="34" charset="0"/>
                <a:cs typeface="Arial" pitchFamily="34" charset="0"/>
              </a:rPr>
              <a:t>–</a:t>
            </a:r>
            <a:r>
              <a:rPr lang="en-US" sz="1200" dirty="0" smtClean="0">
                <a:solidFill>
                  <a:prstClr val="black"/>
                </a:solidFill>
                <a:latin typeface="Cabin" panose="020B0803050202020004" pitchFamily="34" charset="0"/>
                <a:cs typeface="Arial" pitchFamily="34" charset="0"/>
              </a:rPr>
              <a:t>May </a:t>
            </a:r>
            <a:r>
              <a:rPr lang="en-US" sz="1200" dirty="0">
                <a:solidFill>
                  <a:prstClr val="black"/>
                </a:solidFill>
                <a:latin typeface="Cabin" panose="020B0803050202020004" pitchFamily="34" charset="0"/>
                <a:cs typeface="Arial" pitchFamily="34" charset="0"/>
              </a:rPr>
              <a:t>2015.</a:t>
            </a:r>
            <a:endParaRPr lang="en-US" sz="1200" dirty="0">
              <a:solidFill>
                <a:prstClr val="black"/>
              </a:solidFill>
              <a:latin typeface="Cabin" panose="020B0803050202020004" pitchFamily="34" charset="0"/>
              <a:ea typeface="ＭＳ Ｐゴシック" charset="-128"/>
            </a:endParaRPr>
          </a:p>
        </p:txBody>
      </p:sp>
      <p:sp>
        <p:nvSpPr>
          <p:cNvPr id="24" name="TextBox 23"/>
          <p:cNvSpPr txBox="1"/>
          <p:nvPr/>
        </p:nvSpPr>
        <p:spPr>
          <a:xfrm>
            <a:off x="3048000" y="1384012"/>
            <a:ext cx="3048000" cy="584775"/>
          </a:xfrm>
          <a:prstGeom prst="rect">
            <a:avLst/>
          </a:prstGeom>
          <a:noFill/>
        </p:spPr>
        <p:txBody>
          <a:bodyPr wrap="square" rtlCol="0">
            <a:spAutoFit/>
          </a:bodyPr>
          <a:lstStyle/>
          <a:p>
            <a:pPr algn="ctr"/>
            <a:r>
              <a:rPr lang="en-US" sz="1600" b="1" dirty="0" smtClean="0">
                <a:solidFill>
                  <a:prstClr val="black"/>
                </a:solidFill>
                <a:latin typeface="Cabin" panose="020B0803050202020004" pitchFamily="34" charset="0"/>
              </a:rPr>
              <a:t>Enrolled in a health plan </a:t>
            </a:r>
            <a:br>
              <a:rPr lang="en-US" sz="1600" b="1" dirty="0" smtClean="0">
                <a:solidFill>
                  <a:prstClr val="black"/>
                </a:solidFill>
                <a:latin typeface="Cabin" panose="020B0803050202020004" pitchFamily="34" charset="0"/>
              </a:rPr>
            </a:br>
            <a:r>
              <a:rPr lang="en-US" sz="1600" b="1" dirty="0" smtClean="0">
                <a:solidFill>
                  <a:prstClr val="black"/>
                </a:solidFill>
                <a:latin typeface="Cabin" panose="020B0803050202020004" pitchFamily="34" charset="0"/>
              </a:rPr>
              <a:t>through the marketplace</a:t>
            </a:r>
          </a:p>
        </p:txBody>
      </p:sp>
      <p:sp>
        <p:nvSpPr>
          <p:cNvPr id="29" name="TextBox 28"/>
          <p:cNvSpPr txBox="1"/>
          <p:nvPr/>
        </p:nvSpPr>
        <p:spPr>
          <a:xfrm>
            <a:off x="914400" y="5039380"/>
            <a:ext cx="1046249" cy="584775"/>
          </a:xfrm>
          <a:prstGeom prst="rect">
            <a:avLst/>
          </a:prstGeom>
          <a:noFill/>
        </p:spPr>
        <p:txBody>
          <a:bodyPr wrap="square" rtlCol="0">
            <a:spAutoFit/>
          </a:bodyPr>
          <a:lstStyle/>
          <a:p>
            <a:pPr algn="ctr"/>
            <a:r>
              <a:rPr lang="en-US" sz="1600" b="1" dirty="0" smtClean="0">
                <a:solidFill>
                  <a:prstClr val="black"/>
                </a:solidFill>
                <a:latin typeface="Cabin" panose="020B0803050202020004" pitchFamily="34" charset="0"/>
              </a:rPr>
              <a:t>Refused</a:t>
            </a:r>
          </a:p>
          <a:p>
            <a:pPr algn="ctr"/>
            <a:r>
              <a:rPr lang="en-US" sz="1600" b="1" dirty="0">
                <a:solidFill>
                  <a:prstClr val="black"/>
                </a:solidFill>
                <a:latin typeface="Cabin" panose="020B0803050202020004" pitchFamily="34" charset="0"/>
              </a:rPr>
              <a:t>1</a:t>
            </a:r>
            <a:r>
              <a:rPr lang="en-US" sz="1600" b="1" dirty="0" smtClean="0">
                <a:solidFill>
                  <a:prstClr val="black"/>
                </a:solidFill>
                <a:latin typeface="Cabin" panose="020B0803050202020004" pitchFamily="34" charset="0"/>
              </a:rPr>
              <a:t>%</a:t>
            </a:r>
            <a:endParaRPr lang="en-US" sz="1600" b="1" dirty="0">
              <a:solidFill>
                <a:prstClr val="black"/>
              </a:solidFill>
              <a:latin typeface="Cabin" panose="020B0803050202020004" pitchFamily="34" charset="0"/>
            </a:endParaRPr>
          </a:p>
        </p:txBody>
      </p:sp>
      <p:graphicFrame>
        <p:nvGraphicFramePr>
          <p:cNvPr id="37" name="Chart 36"/>
          <p:cNvGraphicFramePr/>
          <p:nvPr>
            <p:extLst>
              <p:ext uri="{D42A27DB-BD31-4B8C-83A1-F6EECF244321}">
                <p14:modId xmlns:p14="http://schemas.microsoft.com/office/powerpoint/2010/main" val="781002656"/>
              </p:ext>
            </p:extLst>
          </p:nvPr>
        </p:nvGraphicFramePr>
        <p:xfrm>
          <a:off x="2514600" y="1867546"/>
          <a:ext cx="4069080" cy="3429427"/>
        </p:xfrm>
        <a:graphic>
          <a:graphicData uri="http://schemas.openxmlformats.org/drawingml/2006/chart">
            <c:chart xmlns:c="http://schemas.openxmlformats.org/drawingml/2006/chart" xmlns:r="http://schemas.openxmlformats.org/officeDocument/2006/relationships" r:id="rId4"/>
          </a:graphicData>
        </a:graphic>
      </p:graphicFrame>
      <p:sp>
        <p:nvSpPr>
          <p:cNvPr id="38" name="TextBox 37"/>
          <p:cNvSpPr txBox="1"/>
          <p:nvPr/>
        </p:nvSpPr>
        <p:spPr>
          <a:xfrm>
            <a:off x="4876800" y="3512403"/>
            <a:ext cx="920015" cy="830997"/>
          </a:xfrm>
          <a:prstGeom prst="rect">
            <a:avLst/>
          </a:prstGeom>
          <a:noFill/>
        </p:spPr>
        <p:txBody>
          <a:bodyPr wrap="square" rtlCol="0">
            <a:spAutoFit/>
          </a:bodyPr>
          <a:lstStyle/>
          <a:p>
            <a:pPr algn="ctr"/>
            <a:r>
              <a:rPr lang="en-US" sz="1600" b="1" dirty="0" smtClean="0">
                <a:solidFill>
                  <a:prstClr val="white"/>
                </a:solidFill>
                <a:latin typeface="Cabin" panose="020B0803050202020004" pitchFamily="34" charset="0"/>
              </a:rPr>
              <a:t>Ages</a:t>
            </a:r>
            <a:br>
              <a:rPr lang="en-US" sz="1600" b="1" dirty="0" smtClean="0">
                <a:solidFill>
                  <a:prstClr val="white"/>
                </a:solidFill>
                <a:latin typeface="Cabin" panose="020B0803050202020004" pitchFamily="34" charset="0"/>
              </a:rPr>
            </a:br>
            <a:r>
              <a:rPr lang="en-US" sz="1600" b="1" dirty="0" smtClean="0">
                <a:solidFill>
                  <a:prstClr val="white"/>
                </a:solidFill>
                <a:latin typeface="Cabin" panose="020B0803050202020004" pitchFamily="34" charset="0"/>
              </a:rPr>
              <a:t>50–64</a:t>
            </a:r>
          </a:p>
          <a:p>
            <a:pPr algn="ctr"/>
            <a:r>
              <a:rPr lang="en-US" sz="1600" b="1" dirty="0" smtClean="0">
                <a:solidFill>
                  <a:prstClr val="white"/>
                </a:solidFill>
                <a:latin typeface="Cabin" panose="020B0803050202020004" pitchFamily="34" charset="0"/>
              </a:rPr>
              <a:t>36%</a:t>
            </a:r>
            <a:endParaRPr lang="en-US" sz="1600" b="1" dirty="0">
              <a:solidFill>
                <a:prstClr val="white"/>
              </a:solidFill>
              <a:latin typeface="Cabin" panose="020B0803050202020004" pitchFamily="34" charset="0"/>
            </a:endParaRPr>
          </a:p>
        </p:txBody>
      </p:sp>
      <p:sp>
        <p:nvSpPr>
          <p:cNvPr id="39" name="TextBox 38"/>
          <p:cNvSpPr txBox="1"/>
          <p:nvPr/>
        </p:nvSpPr>
        <p:spPr>
          <a:xfrm>
            <a:off x="3462371" y="3733800"/>
            <a:ext cx="957229" cy="830997"/>
          </a:xfrm>
          <a:prstGeom prst="rect">
            <a:avLst/>
          </a:prstGeom>
          <a:noFill/>
        </p:spPr>
        <p:txBody>
          <a:bodyPr wrap="square" rtlCol="0">
            <a:spAutoFit/>
          </a:bodyPr>
          <a:lstStyle/>
          <a:p>
            <a:pPr algn="ctr"/>
            <a:r>
              <a:rPr lang="en-US" sz="1600" b="1" dirty="0" smtClean="0">
                <a:solidFill>
                  <a:prstClr val="white"/>
                </a:solidFill>
                <a:latin typeface="Cabin" panose="020B0803050202020004" pitchFamily="34" charset="0"/>
              </a:rPr>
              <a:t>Ages</a:t>
            </a:r>
            <a:br>
              <a:rPr lang="en-US" sz="1600" b="1" dirty="0" smtClean="0">
                <a:solidFill>
                  <a:prstClr val="white"/>
                </a:solidFill>
                <a:latin typeface="Cabin" panose="020B0803050202020004" pitchFamily="34" charset="0"/>
              </a:rPr>
            </a:br>
            <a:r>
              <a:rPr lang="en-US" sz="1600" b="1" dirty="0" smtClean="0">
                <a:solidFill>
                  <a:prstClr val="white"/>
                </a:solidFill>
                <a:latin typeface="Cabin" panose="020B0803050202020004" pitchFamily="34" charset="0"/>
              </a:rPr>
              <a:t>19–34</a:t>
            </a:r>
          </a:p>
          <a:p>
            <a:pPr algn="ctr"/>
            <a:r>
              <a:rPr lang="en-US" sz="1600" b="1" dirty="0" smtClean="0">
                <a:solidFill>
                  <a:prstClr val="white"/>
                </a:solidFill>
                <a:latin typeface="Cabin" panose="020B0803050202020004" pitchFamily="34" charset="0"/>
              </a:rPr>
              <a:t>31%</a:t>
            </a:r>
            <a:endParaRPr lang="en-US" sz="1600" b="1" dirty="0">
              <a:solidFill>
                <a:prstClr val="white"/>
              </a:solidFill>
              <a:latin typeface="Cabin" panose="020B0803050202020004" pitchFamily="34" charset="0"/>
            </a:endParaRPr>
          </a:p>
        </p:txBody>
      </p:sp>
      <p:sp>
        <p:nvSpPr>
          <p:cNvPr id="40" name="TextBox 39"/>
          <p:cNvSpPr txBox="1"/>
          <p:nvPr/>
        </p:nvSpPr>
        <p:spPr>
          <a:xfrm>
            <a:off x="4038600" y="2598003"/>
            <a:ext cx="861363" cy="830997"/>
          </a:xfrm>
          <a:prstGeom prst="rect">
            <a:avLst/>
          </a:prstGeom>
          <a:noFill/>
        </p:spPr>
        <p:txBody>
          <a:bodyPr wrap="square" rtlCol="0">
            <a:spAutoFit/>
          </a:bodyPr>
          <a:lstStyle/>
          <a:p>
            <a:pPr algn="ctr"/>
            <a:r>
              <a:rPr lang="en-US" sz="1600" b="1" dirty="0" smtClean="0">
                <a:solidFill>
                  <a:prstClr val="black"/>
                </a:solidFill>
                <a:latin typeface="Cabin" panose="020B0803050202020004" pitchFamily="34" charset="0"/>
              </a:rPr>
              <a:t>Ages</a:t>
            </a:r>
            <a:br>
              <a:rPr lang="en-US" sz="1600" b="1" dirty="0" smtClean="0">
                <a:solidFill>
                  <a:prstClr val="black"/>
                </a:solidFill>
                <a:latin typeface="Cabin" panose="020B0803050202020004" pitchFamily="34" charset="0"/>
              </a:rPr>
            </a:br>
            <a:r>
              <a:rPr lang="en-US" sz="1600" b="1" dirty="0" smtClean="0">
                <a:solidFill>
                  <a:prstClr val="black"/>
                </a:solidFill>
                <a:latin typeface="Cabin" panose="020B0803050202020004" pitchFamily="34" charset="0"/>
              </a:rPr>
              <a:t>35–49</a:t>
            </a:r>
          </a:p>
          <a:p>
            <a:pPr algn="ctr"/>
            <a:r>
              <a:rPr lang="en-US" sz="1600" b="1" dirty="0" smtClean="0">
                <a:solidFill>
                  <a:prstClr val="black"/>
                </a:solidFill>
                <a:latin typeface="Cabin" panose="020B0803050202020004" pitchFamily="34" charset="0"/>
              </a:rPr>
              <a:t>31%</a:t>
            </a:r>
            <a:endParaRPr lang="en-US" sz="1600" b="1" dirty="0">
              <a:solidFill>
                <a:prstClr val="black"/>
              </a:solidFill>
              <a:latin typeface="Cabin" panose="020B0803050202020004" pitchFamily="34" charset="0"/>
            </a:endParaRPr>
          </a:p>
        </p:txBody>
      </p:sp>
      <p:sp>
        <p:nvSpPr>
          <p:cNvPr id="41" name="TextBox 40"/>
          <p:cNvSpPr txBox="1"/>
          <p:nvPr/>
        </p:nvSpPr>
        <p:spPr>
          <a:xfrm>
            <a:off x="4135351" y="5029200"/>
            <a:ext cx="1046249" cy="584775"/>
          </a:xfrm>
          <a:prstGeom prst="rect">
            <a:avLst/>
          </a:prstGeom>
          <a:noFill/>
        </p:spPr>
        <p:txBody>
          <a:bodyPr wrap="square" rtlCol="0">
            <a:spAutoFit/>
          </a:bodyPr>
          <a:lstStyle/>
          <a:p>
            <a:pPr algn="ctr"/>
            <a:r>
              <a:rPr lang="en-US" sz="1600" b="1" dirty="0" smtClean="0">
                <a:solidFill>
                  <a:prstClr val="black"/>
                </a:solidFill>
                <a:latin typeface="Cabin" panose="020B0803050202020004" pitchFamily="34" charset="0"/>
              </a:rPr>
              <a:t>Refused</a:t>
            </a:r>
          </a:p>
          <a:p>
            <a:pPr algn="ctr"/>
            <a:r>
              <a:rPr lang="en-US" sz="1600" b="1" dirty="0" smtClean="0">
                <a:solidFill>
                  <a:prstClr val="black"/>
                </a:solidFill>
                <a:latin typeface="Cabin" panose="020B0803050202020004" pitchFamily="34" charset="0"/>
              </a:rPr>
              <a:t>2%</a:t>
            </a:r>
            <a:endParaRPr lang="en-US" sz="1600" b="1" dirty="0">
              <a:solidFill>
                <a:prstClr val="black"/>
              </a:solidFill>
              <a:latin typeface="Cabin" panose="020B0803050202020004" pitchFamily="34" charset="0"/>
            </a:endParaRPr>
          </a:p>
        </p:txBody>
      </p:sp>
      <p:graphicFrame>
        <p:nvGraphicFramePr>
          <p:cNvPr id="42" name="Chart 41"/>
          <p:cNvGraphicFramePr/>
          <p:nvPr>
            <p:extLst>
              <p:ext uri="{D42A27DB-BD31-4B8C-83A1-F6EECF244321}">
                <p14:modId xmlns:p14="http://schemas.microsoft.com/office/powerpoint/2010/main" val="3188890960"/>
              </p:ext>
            </p:extLst>
          </p:nvPr>
        </p:nvGraphicFramePr>
        <p:xfrm>
          <a:off x="5608320" y="1867546"/>
          <a:ext cx="4069080" cy="3429427"/>
        </p:xfrm>
        <a:graphic>
          <a:graphicData uri="http://schemas.openxmlformats.org/drawingml/2006/chart">
            <c:chart xmlns:c="http://schemas.openxmlformats.org/drawingml/2006/chart" xmlns:r="http://schemas.openxmlformats.org/officeDocument/2006/relationships" r:id="rId5"/>
          </a:graphicData>
        </a:graphic>
      </p:graphicFrame>
      <p:sp>
        <p:nvSpPr>
          <p:cNvPr id="43" name="TextBox 42"/>
          <p:cNvSpPr txBox="1"/>
          <p:nvPr/>
        </p:nvSpPr>
        <p:spPr>
          <a:xfrm>
            <a:off x="7745882" y="3962400"/>
            <a:ext cx="920015" cy="830997"/>
          </a:xfrm>
          <a:prstGeom prst="rect">
            <a:avLst/>
          </a:prstGeom>
          <a:noFill/>
        </p:spPr>
        <p:txBody>
          <a:bodyPr wrap="square" rtlCol="0">
            <a:spAutoFit/>
          </a:bodyPr>
          <a:lstStyle/>
          <a:p>
            <a:pPr algn="ctr"/>
            <a:r>
              <a:rPr lang="en-US" sz="1600" b="1" dirty="0" smtClean="0">
                <a:solidFill>
                  <a:prstClr val="white"/>
                </a:solidFill>
                <a:latin typeface="Cabin" panose="020B0803050202020004" pitchFamily="34" charset="0"/>
              </a:rPr>
              <a:t>Ages</a:t>
            </a:r>
            <a:br>
              <a:rPr lang="en-US" sz="1600" b="1" dirty="0" smtClean="0">
                <a:solidFill>
                  <a:prstClr val="white"/>
                </a:solidFill>
                <a:latin typeface="Cabin" panose="020B0803050202020004" pitchFamily="34" charset="0"/>
              </a:rPr>
            </a:br>
            <a:r>
              <a:rPr lang="en-US" sz="1600" b="1" dirty="0" smtClean="0">
                <a:solidFill>
                  <a:prstClr val="white"/>
                </a:solidFill>
                <a:latin typeface="Cabin" panose="020B0803050202020004" pitchFamily="34" charset="0"/>
              </a:rPr>
              <a:t>50–64</a:t>
            </a:r>
          </a:p>
          <a:p>
            <a:pPr algn="ctr"/>
            <a:r>
              <a:rPr lang="en-US" sz="1600" b="1" dirty="0" smtClean="0">
                <a:solidFill>
                  <a:prstClr val="white"/>
                </a:solidFill>
                <a:latin typeface="Cabin" panose="020B0803050202020004" pitchFamily="34" charset="0"/>
              </a:rPr>
              <a:t>22%</a:t>
            </a:r>
            <a:endParaRPr lang="en-US" sz="1600" b="1" dirty="0">
              <a:solidFill>
                <a:prstClr val="white"/>
              </a:solidFill>
              <a:latin typeface="Cabin" panose="020B0803050202020004" pitchFamily="34" charset="0"/>
            </a:endParaRPr>
          </a:p>
        </p:txBody>
      </p:sp>
      <p:sp>
        <p:nvSpPr>
          <p:cNvPr id="44" name="TextBox 43"/>
          <p:cNvSpPr txBox="1"/>
          <p:nvPr/>
        </p:nvSpPr>
        <p:spPr>
          <a:xfrm>
            <a:off x="6510371" y="3352800"/>
            <a:ext cx="957229" cy="830997"/>
          </a:xfrm>
          <a:prstGeom prst="rect">
            <a:avLst/>
          </a:prstGeom>
          <a:noFill/>
        </p:spPr>
        <p:txBody>
          <a:bodyPr wrap="square" rtlCol="0">
            <a:spAutoFit/>
          </a:bodyPr>
          <a:lstStyle/>
          <a:p>
            <a:pPr algn="ctr"/>
            <a:r>
              <a:rPr lang="en-US" sz="1600" b="1" dirty="0" smtClean="0">
                <a:solidFill>
                  <a:prstClr val="white"/>
                </a:solidFill>
                <a:latin typeface="Cabin" panose="020B0803050202020004" pitchFamily="34" charset="0"/>
              </a:rPr>
              <a:t>Ages</a:t>
            </a:r>
            <a:br>
              <a:rPr lang="en-US" sz="1600" b="1" dirty="0" smtClean="0">
                <a:solidFill>
                  <a:prstClr val="white"/>
                </a:solidFill>
                <a:latin typeface="Cabin" panose="020B0803050202020004" pitchFamily="34" charset="0"/>
              </a:rPr>
            </a:br>
            <a:r>
              <a:rPr lang="en-US" sz="1600" b="1" dirty="0" smtClean="0">
                <a:solidFill>
                  <a:prstClr val="white"/>
                </a:solidFill>
                <a:latin typeface="Cabin" panose="020B0803050202020004" pitchFamily="34" charset="0"/>
              </a:rPr>
              <a:t>19–34</a:t>
            </a:r>
          </a:p>
          <a:p>
            <a:pPr algn="ctr"/>
            <a:r>
              <a:rPr lang="en-US" sz="1600" b="1" dirty="0" smtClean="0">
                <a:solidFill>
                  <a:prstClr val="white"/>
                </a:solidFill>
                <a:latin typeface="Cabin" panose="020B0803050202020004" pitchFamily="34" charset="0"/>
              </a:rPr>
              <a:t>46%</a:t>
            </a:r>
            <a:endParaRPr lang="en-US" sz="1600" b="1" dirty="0">
              <a:solidFill>
                <a:prstClr val="white"/>
              </a:solidFill>
              <a:latin typeface="Cabin" panose="020B0803050202020004" pitchFamily="34" charset="0"/>
            </a:endParaRPr>
          </a:p>
        </p:txBody>
      </p:sp>
      <p:sp>
        <p:nvSpPr>
          <p:cNvPr id="45" name="TextBox 44"/>
          <p:cNvSpPr txBox="1"/>
          <p:nvPr/>
        </p:nvSpPr>
        <p:spPr>
          <a:xfrm>
            <a:off x="7772400" y="2743200"/>
            <a:ext cx="861363" cy="830997"/>
          </a:xfrm>
          <a:prstGeom prst="rect">
            <a:avLst/>
          </a:prstGeom>
          <a:noFill/>
        </p:spPr>
        <p:txBody>
          <a:bodyPr wrap="square" rtlCol="0">
            <a:spAutoFit/>
          </a:bodyPr>
          <a:lstStyle/>
          <a:p>
            <a:pPr algn="ctr"/>
            <a:r>
              <a:rPr lang="en-US" sz="1600" b="1" dirty="0" smtClean="0">
                <a:solidFill>
                  <a:prstClr val="black"/>
                </a:solidFill>
                <a:latin typeface="Cabin" panose="020B0803050202020004" pitchFamily="34" charset="0"/>
              </a:rPr>
              <a:t>Ages</a:t>
            </a:r>
            <a:br>
              <a:rPr lang="en-US" sz="1600" b="1" dirty="0" smtClean="0">
                <a:solidFill>
                  <a:prstClr val="black"/>
                </a:solidFill>
                <a:latin typeface="Cabin" panose="020B0803050202020004" pitchFamily="34" charset="0"/>
              </a:rPr>
            </a:br>
            <a:r>
              <a:rPr lang="en-US" sz="1600" b="1" dirty="0" smtClean="0">
                <a:solidFill>
                  <a:prstClr val="black"/>
                </a:solidFill>
                <a:latin typeface="Cabin" panose="020B0803050202020004" pitchFamily="34" charset="0"/>
              </a:rPr>
              <a:t>35–49</a:t>
            </a:r>
          </a:p>
          <a:p>
            <a:pPr algn="ctr"/>
            <a:r>
              <a:rPr lang="en-US" sz="1600" b="1" dirty="0" smtClean="0">
                <a:solidFill>
                  <a:prstClr val="black"/>
                </a:solidFill>
                <a:latin typeface="Cabin" panose="020B0803050202020004" pitchFamily="34" charset="0"/>
              </a:rPr>
              <a:t>32%</a:t>
            </a:r>
            <a:endParaRPr lang="en-US" sz="1600" b="1" dirty="0">
              <a:solidFill>
                <a:prstClr val="black"/>
              </a:solidFill>
              <a:latin typeface="Cabin" panose="020B0803050202020004" pitchFamily="34" charset="0"/>
            </a:endParaRPr>
          </a:p>
        </p:txBody>
      </p:sp>
    </p:spTree>
    <p:extLst>
      <p:ext uri="{BB962C8B-B14F-4D97-AF65-F5344CB8AC3E}">
        <p14:creationId xmlns:p14="http://schemas.microsoft.com/office/powerpoint/2010/main" val="1048933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p:cNvGraphicFramePr/>
          <p:nvPr>
            <p:extLst>
              <p:ext uri="{D42A27DB-BD31-4B8C-83A1-F6EECF244321}">
                <p14:modId xmlns:p14="http://schemas.microsoft.com/office/powerpoint/2010/main" val="580072646"/>
              </p:ext>
            </p:extLst>
          </p:nvPr>
        </p:nvGraphicFramePr>
        <p:xfrm>
          <a:off x="1839517" y="1439425"/>
          <a:ext cx="5094683" cy="3690800"/>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p:nvPr/>
        </p:nvSpPr>
        <p:spPr>
          <a:xfrm>
            <a:off x="16223" y="5511225"/>
            <a:ext cx="9144000" cy="584775"/>
          </a:xfrm>
          <a:prstGeom prst="rect">
            <a:avLst/>
          </a:prstGeom>
          <a:noFill/>
        </p:spPr>
        <p:txBody>
          <a:bodyPr wrap="square" rtlCol="0">
            <a:spAutoFit/>
          </a:bodyPr>
          <a:lstStyle/>
          <a:p>
            <a:pPr algn="ctr" fontAlgn="b"/>
            <a:r>
              <a:rPr lang="en-US" sz="1600" b="1" dirty="0">
                <a:solidFill>
                  <a:prstClr val="black"/>
                </a:solidFill>
                <a:latin typeface="Cabin" panose="020B0803050202020004" pitchFamily="34" charset="0"/>
                <a:cs typeface="Arial" pitchFamily="34" charset="0"/>
              </a:rPr>
              <a:t>Adults ages 19–64 who have had a private plan through the marketplace for </a:t>
            </a:r>
            <a:r>
              <a:rPr lang="en-US" sz="1600" b="1" dirty="0" smtClean="0">
                <a:solidFill>
                  <a:prstClr val="black"/>
                </a:solidFill>
                <a:latin typeface="Cabin" panose="020B0803050202020004" pitchFamily="34" charset="0"/>
                <a:cs typeface="Arial" pitchFamily="34" charset="0"/>
              </a:rPr>
              <a:t>three </a:t>
            </a:r>
            <a:r>
              <a:rPr lang="en-US" sz="1600" b="1" dirty="0">
                <a:solidFill>
                  <a:prstClr val="black"/>
                </a:solidFill>
                <a:latin typeface="Cabin" panose="020B0803050202020004" pitchFamily="34" charset="0"/>
                <a:cs typeface="Arial" pitchFamily="34" charset="0"/>
              </a:rPr>
              <a:t>months or less </a:t>
            </a:r>
            <a:r>
              <a:rPr lang="en-US" sz="1600" b="1" dirty="0" smtClean="0">
                <a:solidFill>
                  <a:prstClr val="black"/>
                </a:solidFill>
                <a:latin typeface="Cabin" panose="020B0803050202020004" pitchFamily="34" charset="0"/>
                <a:cs typeface="Arial" pitchFamily="34" charset="0"/>
              </a:rPr>
              <a:t/>
            </a:r>
            <a:br>
              <a:rPr lang="en-US" sz="1600" b="1" dirty="0" smtClean="0">
                <a:solidFill>
                  <a:prstClr val="black"/>
                </a:solidFill>
                <a:latin typeface="Cabin" panose="020B0803050202020004" pitchFamily="34" charset="0"/>
                <a:cs typeface="Arial" pitchFamily="34" charset="0"/>
              </a:rPr>
            </a:br>
            <a:r>
              <a:rPr lang="en-US" sz="1600" b="1" dirty="0" smtClean="0">
                <a:solidFill>
                  <a:prstClr val="black"/>
                </a:solidFill>
                <a:latin typeface="Cabin" panose="020B0803050202020004" pitchFamily="34" charset="0"/>
                <a:cs typeface="Arial" pitchFamily="34" charset="0"/>
              </a:rPr>
              <a:t>or </a:t>
            </a:r>
            <a:r>
              <a:rPr lang="en-US" sz="1600" b="1" dirty="0">
                <a:solidFill>
                  <a:prstClr val="black"/>
                </a:solidFill>
                <a:latin typeface="Cabin" panose="020B0803050202020004" pitchFamily="34" charset="0"/>
                <a:cs typeface="Arial" pitchFamily="34" charset="0"/>
              </a:rPr>
              <a:t>changed plans in the 2015 open enrollment period</a:t>
            </a:r>
          </a:p>
        </p:txBody>
      </p:sp>
      <p:sp>
        <p:nvSpPr>
          <p:cNvPr id="23" name="Title 1"/>
          <p:cNvSpPr txBox="1">
            <a:spLocks/>
          </p:cNvSpPr>
          <p:nvPr/>
        </p:nvSpPr>
        <p:spPr>
          <a:xfrm>
            <a:off x="0" y="91440"/>
            <a:ext cx="9144000" cy="731520"/>
          </a:xfrm>
          <a:prstGeom prst="rect">
            <a:avLst/>
          </a:prstGeom>
        </p:spPr>
        <p:txBody>
          <a:bodyPr vert="horz" lIns="91440" tIns="45720" rIns="91440" bIns="45720" rtlCol="0" anchor="t" anchorCtr="1">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kern="0" dirty="0">
                <a:solidFill>
                  <a:prstClr val="black"/>
                </a:solidFill>
                <a:ea typeface="ＭＳ Ｐゴシック"/>
              </a:rPr>
              <a:t>Exhibit </a:t>
            </a:r>
            <a:r>
              <a:rPr lang="en-US" sz="2000" b="1" kern="0" dirty="0" smtClean="0">
                <a:solidFill>
                  <a:prstClr val="black"/>
                </a:solidFill>
                <a:ea typeface="ＭＳ Ｐゴシック"/>
              </a:rPr>
              <a:t>4. Premiums and Cost Exposure Were the Most Important Factors in Plan Selection Among Marketplace Enrollees</a:t>
            </a:r>
            <a:endParaRPr lang="en-US" sz="2000" b="1" kern="0" dirty="0">
              <a:solidFill>
                <a:prstClr val="black"/>
              </a:solidFill>
              <a:ea typeface="ＭＳ Ｐゴシック"/>
            </a:endParaRPr>
          </a:p>
        </p:txBody>
      </p:sp>
      <p:sp>
        <p:nvSpPr>
          <p:cNvPr id="17" name="TextBox 16"/>
          <p:cNvSpPr txBox="1"/>
          <p:nvPr/>
        </p:nvSpPr>
        <p:spPr>
          <a:xfrm>
            <a:off x="0" y="990600"/>
            <a:ext cx="9144000" cy="338554"/>
          </a:xfrm>
          <a:prstGeom prst="rect">
            <a:avLst/>
          </a:prstGeom>
          <a:noFill/>
        </p:spPr>
        <p:txBody>
          <a:bodyPr wrap="square" rtlCol="0">
            <a:spAutoFit/>
          </a:bodyPr>
          <a:lstStyle/>
          <a:p>
            <a:pPr algn="ctr" fontAlgn="b"/>
            <a:r>
              <a:rPr lang="en-US" sz="1600" b="1" dirty="0" smtClean="0">
                <a:solidFill>
                  <a:prstClr val="black"/>
                </a:solidFill>
                <a:latin typeface="Cabin" panose="020B0803050202020004" pitchFamily="34" charset="0"/>
                <a:cs typeface="Arial" pitchFamily="34" charset="0"/>
              </a:rPr>
              <a:t>What was the most important factor in your decision about which plan to select?</a:t>
            </a:r>
            <a:endParaRPr lang="en-US" sz="1600" b="1" dirty="0">
              <a:solidFill>
                <a:prstClr val="black"/>
              </a:solidFill>
              <a:latin typeface="Cabin" panose="020B0803050202020004" pitchFamily="34" charset="0"/>
              <a:cs typeface="Arial" pitchFamily="34" charset="0"/>
            </a:endParaRPr>
          </a:p>
        </p:txBody>
      </p:sp>
      <p:sp>
        <p:nvSpPr>
          <p:cNvPr id="31" name="Text Box 49"/>
          <p:cNvSpPr txBox="1">
            <a:spLocks noChangeArrowheads="1"/>
          </p:cNvSpPr>
          <p:nvPr/>
        </p:nvSpPr>
        <p:spPr bwMode="auto">
          <a:xfrm>
            <a:off x="45720" y="6355080"/>
            <a:ext cx="7315200" cy="461665"/>
          </a:xfrm>
          <a:prstGeom prst="rect">
            <a:avLst/>
          </a:prstGeom>
          <a:noFill/>
          <a:ln w="9525">
            <a:noFill/>
            <a:miter lim="800000"/>
            <a:headEnd/>
            <a:tailEnd/>
          </a:ln>
        </p:spPr>
        <p:txBody>
          <a:bodyPr wrap="square">
            <a:spAutoFit/>
          </a:bodyPr>
          <a:lstStyle/>
          <a:p>
            <a:r>
              <a:rPr lang="en-US" sz="1200" dirty="0" smtClean="0">
                <a:solidFill>
                  <a:prstClr val="black"/>
                </a:solidFill>
                <a:latin typeface="Cabin" panose="020B0803050202020004" pitchFamily="34" charset="0"/>
              </a:rPr>
              <a:t>* Actual question wording: preferred doctor, health clinic, or hospital included in plan’s network. </a:t>
            </a:r>
          </a:p>
          <a:p>
            <a:r>
              <a:rPr lang="en-US" sz="1200" dirty="0" smtClean="0">
                <a:solidFill>
                  <a:prstClr val="black"/>
                </a:solidFill>
                <a:latin typeface="Cabin" panose="020B0803050202020004" pitchFamily="34" charset="0"/>
              </a:rPr>
              <a:t>Source</a:t>
            </a:r>
            <a:r>
              <a:rPr lang="en-US" sz="1200" dirty="0">
                <a:solidFill>
                  <a:prstClr val="black"/>
                </a:solidFill>
                <a:latin typeface="Cabin" panose="020B0803050202020004" pitchFamily="34" charset="0"/>
              </a:rPr>
              <a:t>: </a:t>
            </a:r>
            <a:r>
              <a:rPr lang="en-US" sz="1200" dirty="0">
                <a:solidFill>
                  <a:prstClr val="black"/>
                </a:solidFill>
                <a:latin typeface="Cabin" panose="020B0803050202020004" pitchFamily="34" charset="0"/>
                <a:cs typeface="Arial" pitchFamily="34" charset="0"/>
              </a:rPr>
              <a:t>The Commonwealth Fund Affordable Care Act Tracking Survey, </a:t>
            </a:r>
            <a:r>
              <a:rPr lang="en-US" sz="1200" dirty="0" smtClean="0">
                <a:solidFill>
                  <a:prstClr val="black"/>
                </a:solidFill>
                <a:latin typeface="Cabin" panose="020B0803050202020004" pitchFamily="34" charset="0"/>
                <a:cs typeface="Arial" pitchFamily="34" charset="0"/>
              </a:rPr>
              <a:t>March–May 2015.</a:t>
            </a:r>
            <a:endParaRPr lang="en-US" sz="1200" dirty="0">
              <a:solidFill>
                <a:prstClr val="black"/>
              </a:solidFill>
              <a:latin typeface="Cabin" panose="020B0803050202020004" pitchFamily="34" charset="0"/>
              <a:ea typeface="ＭＳ Ｐゴシック" charset="-128"/>
            </a:endParaRPr>
          </a:p>
        </p:txBody>
      </p:sp>
      <p:sp>
        <p:nvSpPr>
          <p:cNvPr id="3" name="TextBox 2"/>
          <p:cNvSpPr txBox="1"/>
          <p:nvPr/>
        </p:nvSpPr>
        <p:spPr>
          <a:xfrm>
            <a:off x="3048000" y="2539425"/>
            <a:ext cx="1143000" cy="830997"/>
          </a:xfrm>
          <a:prstGeom prst="rect">
            <a:avLst/>
          </a:prstGeom>
          <a:noFill/>
        </p:spPr>
        <p:txBody>
          <a:bodyPr wrap="square" rtlCol="0">
            <a:spAutoFit/>
          </a:bodyPr>
          <a:lstStyle/>
          <a:p>
            <a:pPr algn="ctr"/>
            <a:r>
              <a:rPr lang="en-US" sz="1600" b="1" dirty="0" smtClean="0">
                <a:solidFill>
                  <a:prstClr val="white"/>
                </a:solidFill>
                <a:latin typeface="Cabin" panose="020B0803050202020004" pitchFamily="34" charset="0"/>
                <a:cs typeface="Arial" panose="020B0604020202020204" pitchFamily="34" charset="0"/>
              </a:rPr>
              <a:t>Amount of premium</a:t>
            </a:r>
          </a:p>
          <a:p>
            <a:pPr algn="ctr"/>
            <a:r>
              <a:rPr lang="en-US" sz="1600" b="1" dirty="0" smtClean="0">
                <a:solidFill>
                  <a:prstClr val="white"/>
                </a:solidFill>
                <a:latin typeface="Cabin" panose="020B0803050202020004" pitchFamily="34" charset="0"/>
                <a:cs typeface="Arial" panose="020B0604020202020204" pitchFamily="34" charset="0"/>
              </a:rPr>
              <a:t>41%</a:t>
            </a:r>
          </a:p>
        </p:txBody>
      </p:sp>
      <p:sp>
        <p:nvSpPr>
          <p:cNvPr id="9" name="TextBox 8"/>
          <p:cNvSpPr txBox="1"/>
          <p:nvPr/>
        </p:nvSpPr>
        <p:spPr>
          <a:xfrm>
            <a:off x="4495800" y="1905000"/>
            <a:ext cx="1459980" cy="1323439"/>
          </a:xfrm>
          <a:prstGeom prst="rect">
            <a:avLst/>
          </a:prstGeom>
          <a:noFill/>
        </p:spPr>
        <p:txBody>
          <a:bodyPr wrap="square" rtlCol="0">
            <a:spAutoFit/>
          </a:bodyPr>
          <a:lstStyle/>
          <a:p>
            <a:pPr algn="ctr"/>
            <a:r>
              <a:rPr lang="en-US" sz="1600" b="1" dirty="0" smtClean="0">
                <a:solidFill>
                  <a:prstClr val="black"/>
                </a:solidFill>
                <a:latin typeface="Cabin" panose="020B0803050202020004" pitchFamily="34" charset="0"/>
                <a:cs typeface="Arial" panose="020B0604020202020204" pitchFamily="34" charset="0"/>
              </a:rPr>
              <a:t>Amount of deductible and other copayments</a:t>
            </a:r>
          </a:p>
          <a:p>
            <a:pPr algn="ctr"/>
            <a:r>
              <a:rPr lang="en-US" sz="1600" b="1" dirty="0" smtClean="0">
                <a:solidFill>
                  <a:prstClr val="black"/>
                </a:solidFill>
                <a:latin typeface="Cabin" panose="020B0803050202020004" pitchFamily="34" charset="0"/>
                <a:cs typeface="Arial" panose="020B0604020202020204" pitchFamily="34" charset="0"/>
              </a:rPr>
              <a:t>25%</a:t>
            </a:r>
          </a:p>
        </p:txBody>
      </p:sp>
      <p:sp>
        <p:nvSpPr>
          <p:cNvPr id="10" name="TextBox 9"/>
          <p:cNvSpPr txBox="1"/>
          <p:nvPr/>
        </p:nvSpPr>
        <p:spPr>
          <a:xfrm>
            <a:off x="4648200" y="3273386"/>
            <a:ext cx="1447801" cy="1323439"/>
          </a:xfrm>
          <a:prstGeom prst="rect">
            <a:avLst/>
          </a:prstGeom>
          <a:noFill/>
        </p:spPr>
        <p:txBody>
          <a:bodyPr wrap="square" rtlCol="0">
            <a:spAutoFit/>
          </a:bodyPr>
          <a:lstStyle/>
          <a:p>
            <a:pPr algn="ctr"/>
            <a:r>
              <a:rPr lang="en-US" sz="1600" b="1" dirty="0" smtClean="0">
                <a:solidFill>
                  <a:prstClr val="white"/>
                </a:solidFill>
                <a:latin typeface="Cabin" panose="020B0803050202020004" pitchFamily="34" charset="0"/>
                <a:cs typeface="Arial" panose="020B0604020202020204" pitchFamily="34" charset="0"/>
              </a:rPr>
              <a:t>Preferred </a:t>
            </a:r>
          </a:p>
          <a:p>
            <a:pPr algn="ctr"/>
            <a:r>
              <a:rPr lang="en-US" sz="1600" b="1" dirty="0" smtClean="0">
                <a:solidFill>
                  <a:prstClr val="white"/>
                </a:solidFill>
                <a:latin typeface="Cabin" panose="020B0803050202020004" pitchFamily="34" charset="0"/>
                <a:cs typeface="Arial" panose="020B0604020202020204" pitchFamily="34" charset="0"/>
              </a:rPr>
              <a:t>provider* included </a:t>
            </a:r>
          </a:p>
          <a:p>
            <a:pPr algn="ctr"/>
            <a:r>
              <a:rPr lang="en-US" sz="1600" b="1" dirty="0" smtClean="0">
                <a:solidFill>
                  <a:prstClr val="white"/>
                </a:solidFill>
                <a:latin typeface="Cabin" panose="020B0803050202020004" pitchFamily="34" charset="0"/>
                <a:cs typeface="Arial" panose="020B0604020202020204" pitchFamily="34" charset="0"/>
              </a:rPr>
              <a:t>in network</a:t>
            </a:r>
          </a:p>
          <a:p>
            <a:pPr algn="ctr"/>
            <a:r>
              <a:rPr lang="en-US" sz="1600" b="1" dirty="0" smtClean="0">
                <a:solidFill>
                  <a:prstClr val="white"/>
                </a:solidFill>
                <a:latin typeface="Cabin" panose="020B0803050202020004" pitchFamily="34" charset="0"/>
                <a:cs typeface="Arial" panose="020B0604020202020204" pitchFamily="34" charset="0"/>
              </a:rPr>
              <a:t>22%</a:t>
            </a:r>
          </a:p>
        </p:txBody>
      </p:sp>
      <p:sp>
        <p:nvSpPr>
          <p:cNvPr id="11" name="TextBox 10"/>
          <p:cNvSpPr txBox="1"/>
          <p:nvPr/>
        </p:nvSpPr>
        <p:spPr>
          <a:xfrm>
            <a:off x="3831336" y="4368225"/>
            <a:ext cx="1459980" cy="584775"/>
          </a:xfrm>
          <a:prstGeom prst="rect">
            <a:avLst/>
          </a:prstGeom>
          <a:noFill/>
        </p:spPr>
        <p:txBody>
          <a:bodyPr wrap="square" rtlCol="0">
            <a:spAutoFit/>
          </a:bodyPr>
          <a:lstStyle/>
          <a:p>
            <a:pPr algn="ctr"/>
            <a:r>
              <a:rPr lang="en-US" sz="1600" b="1" dirty="0" smtClean="0">
                <a:solidFill>
                  <a:prstClr val="black"/>
                </a:solidFill>
                <a:latin typeface="Cabin" panose="020B0803050202020004" pitchFamily="34" charset="0"/>
                <a:cs typeface="Arial" panose="020B0604020202020204" pitchFamily="34" charset="0"/>
              </a:rPr>
              <a:t>Other</a:t>
            </a:r>
          </a:p>
          <a:p>
            <a:pPr algn="ctr"/>
            <a:r>
              <a:rPr lang="en-US" sz="1600" b="1" dirty="0">
                <a:solidFill>
                  <a:prstClr val="black"/>
                </a:solidFill>
                <a:latin typeface="Cabin" panose="020B0803050202020004" pitchFamily="34" charset="0"/>
                <a:cs typeface="Arial" panose="020B0604020202020204" pitchFamily="34" charset="0"/>
              </a:rPr>
              <a:t>8</a:t>
            </a:r>
            <a:r>
              <a:rPr lang="en-US" sz="1600" b="1" dirty="0" smtClean="0">
                <a:solidFill>
                  <a:prstClr val="black"/>
                </a:solidFill>
                <a:latin typeface="Cabin" panose="020B0803050202020004" pitchFamily="34" charset="0"/>
                <a:cs typeface="Arial" panose="020B0604020202020204" pitchFamily="34" charset="0"/>
              </a:rPr>
              <a:t>%</a:t>
            </a:r>
          </a:p>
        </p:txBody>
      </p:sp>
      <p:sp>
        <p:nvSpPr>
          <p:cNvPr id="14" name="TextBox 13"/>
          <p:cNvSpPr txBox="1"/>
          <p:nvPr/>
        </p:nvSpPr>
        <p:spPr>
          <a:xfrm>
            <a:off x="2743200" y="4697850"/>
            <a:ext cx="1295400" cy="584775"/>
          </a:xfrm>
          <a:prstGeom prst="rect">
            <a:avLst/>
          </a:prstGeom>
          <a:noFill/>
        </p:spPr>
        <p:txBody>
          <a:bodyPr wrap="square" rtlCol="0">
            <a:spAutoFit/>
          </a:bodyPr>
          <a:lstStyle/>
          <a:p>
            <a:pPr algn="ctr"/>
            <a:r>
              <a:rPr lang="en-US" sz="1600" b="1" dirty="0" smtClean="0">
                <a:solidFill>
                  <a:prstClr val="black"/>
                </a:solidFill>
                <a:latin typeface="Cabin" panose="020B0803050202020004" pitchFamily="34" charset="0"/>
                <a:cs typeface="Arial" panose="020B0604020202020204" pitchFamily="34" charset="0"/>
              </a:rPr>
              <a:t>Don’t know </a:t>
            </a:r>
          </a:p>
          <a:p>
            <a:pPr algn="ctr"/>
            <a:r>
              <a:rPr lang="en-US" sz="1600" b="1" dirty="0" smtClean="0">
                <a:solidFill>
                  <a:prstClr val="black"/>
                </a:solidFill>
                <a:latin typeface="Cabin" panose="020B0803050202020004" pitchFamily="34" charset="0"/>
                <a:cs typeface="Arial" panose="020B0604020202020204" pitchFamily="34" charset="0"/>
              </a:rPr>
              <a:t>4%</a:t>
            </a:r>
          </a:p>
        </p:txBody>
      </p:sp>
    </p:spTree>
    <p:extLst>
      <p:ext uri="{BB962C8B-B14F-4D97-AF65-F5344CB8AC3E}">
        <p14:creationId xmlns:p14="http://schemas.microsoft.com/office/powerpoint/2010/main" val="2772011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486400"/>
            <a:ext cx="4145280" cy="738664"/>
          </a:xfrm>
          <a:prstGeom prst="rect">
            <a:avLst/>
          </a:prstGeom>
          <a:noFill/>
        </p:spPr>
        <p:txBody>
          <a:bodyPr wrap="square" rtlCol="0">
            <a:spAutoFit/>
          </a:bodyPr>
          <a:lstStyle/>
          <a:p>
            <a:pPr algn="ctr" fontAlgn="b"/>
            <a:r>
              <a:rPr lang="en-US" sz="1400" b="1" dirty="0">
                <a:solidFill>
                  <a:prstClr val="black"/>
                </a:solidFill>
                <a:latin typeface="Cabin" panose="020B0803050202020004" pitchFamily="34" charset="0"/>
                <a:cs typeface="Arial" pitchFamily="34" charset="0"/>
              </a:rPr>
              <a:t>Adults ages 19–64 </a:t>
            </a:r>
            <a:r>
              <a:rPr lang="en-US" sz="1400" b="1" dirty="0" smtClean="0">
                <a:solidFill>
                  <a:prstClr val="black"/>
                </a:solidFill>
                <a:latin typeface="Cabin" panose="020B0803050202020004" pitchFamily="34" charset="0"/>
                <a:cs typeface="Arial" pitchFamily="34" charset="0"/>
              </a:rPr>
              <a:t>who have had a private plan through the marketplace for three months or less or changed plans in the 2015 open enrollment period</a:t>
            </a:r>
            <a:endParaRPr lang="en-US" sz="1400" b="1" dirty="0">
              <a:solidFill>
                <a:prstClr val="black"/>
              </a:solidFill>
              <a:latin typeface="Cabin" panose="020B0803050202020004" pitchFamily="34" charset="0"/>
              <a:cs typeface="Arial" pitchFamily="34" charset="0"/>
            </a:endParaRPr>
          </a:p>
        </p:txBody>
      </p:sp>
      <p:graphicFrame>
        <p:nvGraphicFramePr>
          <p:cNvPr id="10" name="Chart 9"/>
          <p:cNvGraphicFramePr/>
          <p:nvPr>
            <p:extLst>
              <p:ext uri="{D42A27DB-BD31-4B8C-83A1-F6EECF244321}">
                <p14:modId xmlns:p14="http://schemas.microsoft.com/office/powerpoint/2010/main" val="2607208096"/>
              </p:ext>
            </p:extLst>
          </p:nvPr>
        </p:nvGraphicFramePr>
        <p:xfrm>
          <a:off x="165931" y="2171581"/>
          <a:ext cx="3948869" cy="3313331"/>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748481" y="2920425"/>
            <a:ext cx="1385119" cy="584775"/>
          </a:xfrm>
          <a:prstGeom prst="rect">
            <a:avLst/>
          </a:prstGeom>
          <a:noFill/>
        </p:spPr>
        <p:txBody>
          <a:bodyPr wrap="square" rtlCol="0">
            <a:spAutoFit/>
          </a:bodyPr>
          <a:lstStyle/>
          <a:p>
            <a:pPr algn="ctr"/>
            <a:r>
              <a:rPr lang="en-US" sz="1600" b="1" dirty="0" smtClean="0">
                <a:solidFill>
                  <a:prstClr val="white"/>
                </a:solidFill>
                <a:latin typeface="Cabin" panose="020B0803050202020004" pitchFamily="34" charset="0"/>
              </a:rPr>
              <a:t>No</a:t>
            </a:r>
          </a:p>
          <a:p>
            <a:pPr algn="ctr"/>
            <a:r>
              <a:rPr lang="en-US" sz="1600" b="1" dirty="0" smtClean="0">
                <a:solidFill>
                  <a:prstClr val="white"/>
                </a:solidFill>
                <a:latin typeface="Cabin" panose="020B0803050202020004" pitchFamily="34" charset="0"/>
              </a:rPr>
              <a:t>27%</a:t>
            </a:r>
            <a:endParaRPr lang="en-US" sz="1600" b="1" dirty="0">
              <a:solidFill>
                <a:prstClr val="white"/>
              </a:solidFill>
              <a:latin typeface="Cabin" panose="020B0803050202020004" pitchFamily="34" charset="0"/>
            </a:endParaRPr>
          </a:p>
        </p:txBody>
      </p:sp>
      <p:sp>
        <p:nvSpPr>
          <p:cNvPr id="18" name="TextBox 17"/>
          <p:cNvSpPr txBox="1"/>
          <p:nvPr/>
        </p:nvSpPr>
        <p:spPr>
          <a:xfrm>
            <a:off x="2388120" y="3479012"/>
            <a:ext cx="1371600" cy="584775"/>
          </a:xfrm>
          <a:prstGeom prst="rect">
            <a:avLst/>
          </a:prstGeom>
          <a:noFill/>
        </p:spPr>
        <p:txBody>
          <a:bodyPr wrap="square" rtlCol="0">
            <a:spAutoFit/>
          </a:bodyPr>
          <a:lstStyle/>
          <a:p>
            <a:pPr algn="ctr"/>
            <a:r>
              <a:rPr lang="en-US" sz="1600" b="1" dirty="0" smtClean="0">
                <a:solidFill>
                  <a:prstClr val="white"/>
                </a:solidFill>
                <a:latin typeface="Cabin" panose="020B0803050202020004" pitchFamily="34" charset="0"/>
              </a:rPr>
              <a:t>Yes</a:t>
            </a:r>
          </a:p>
          <a:p>
            <a:pPr algn="ctr"/>
            <a:r>
              <a:rPr lang="en-US" sz="1600" b="1" dirty="0" smtClean="0">
                <a:solidFill>
                  <a:prstClr val="white"/>
                </a:solidFill>
                <a:latin typeface="Cabin" panose="020B0803050202020004" pitchFamily="34" charset="0"/>
              </a:rPr>
              <a:t>53%</a:t>
            </a:r>
            <a:endParaRPr lang="en-US" sz="1600" b="1" dirty="0">
              <a:solidFill>
                <a:prstClr val="white"/>
              </a:solidFill>
              <a:latin typeface="Cabin" panose="020B0803050202020004" pitchFamily="34" charset="0"/>
            </a:endParaRPr>
          </a:p>
        </p:txBody>
      </p:sp>
      <p:sp>
        <p:nvSpPr>
          <p:cNvPr id="22" name="TextBox 21"/>
          <p:cNvSpPr txBox="1"/>
          <p:nvPr/>
        </p:nvSpPr>
        <p:spPr>
          <a:xfrm>
            <a:off x="5257800" y="5486400"/>
            <a:ext cx="3846457" cy="523220"/>
          </a:xfrm>
          <a:prstGeom prst="rect">
            <a:avLst/>
          </a:prstGeom>
          <a:noFill/>
        </p:spPr>
        <p:txBody>
          <a:bodyPr wrap="square" rtlCol="0">
            <a:spAutoFit/>
          </a:bodyPr>
          <a:lstStyle/>
          <a:p>
            <a:pPr algn="ctr" fontAlgn="b"/>
            <a:r>
              <a:rPr lang="en-US" sz="1400" b="1" dirty="0" smtClean="0">
                <a:solidFill>
                  <a:prstClr val="black"/>
                </a:solidFill>
                <a:latin typeface="Cabin" panose="020B0803050202020004" pitchFamily="34" charset="0"/>
                <a:cs typeface="Arial" pitchFamily="34" charset="0"/>
              </a:rPr>
              <a:t>Adults ages 19–64 who had the option to choose less expensive plan with fewer providers</a:t>
            </a:r>
            <a:endParaRPr lang="en-US" sz="1400" b="1" dirty="0">
              <a:solidFill>
                <a:prstClr val="black"/>
              </a:solidFill>
              <a:latin typeface="Cabin" panose="020B0803050202020004" pitchFamily="34" charset="0"/>
              <a:cs typeface="Arial" pitchFamily="34" charset="0"/>
            </a:endParaRPr>
          </a:p>
        </p:txBody>
      </p:sp>
      <p:sp>
        <p:nvSpPr>
          <p:cNvPr id="15" name="TextBox 14"/>
          <p:cNvSpPr txBox="1"/>
          <p:nvPr/>
        </p:nvSpPr>
        <p:spPr>
          <a:xfrm>
            <a:off x="-12180" y="964049"/>
            <a:ext cx="4812780" cy="1169551"/>
          </a:xfrm>
          <a:prstGeom prst="rect">
            <a:avLst/>
          </a:prstGeom>
          <a:noFill/>
        </p:spPr>
        <p:txBody>
          <a:bodyPr wrap="square" rtlCol="0">
            <a:spAutoFit/>
          </a:bodyPr>
          <a:lstStyle/>
          <a:p>
            <a:pPr algn="ctr" fontAlgn="b"/>
            <a:r>
              <a:rPr lang="en-US" sz="1400" b="1" dirty="0" smtClean="0">
                <a:solidFill>
                  <a:srgbClr val="000000"/>
                </a:solidFill>
                <a:latin typeface="Cabin" panose="020B0803050202020004" pitchFamily="34" charset="0"/>
                <a:cs typeface="Arial" pitchFamily="34" charset="0"/>
              </a:rPr>
              <a:t>Some health plans provide more limited choices for doctors, clinics, and hospitals and charge lower premiums than plans with a larger selection of doctors and hospitals. When choosing your new plan, did you have the option of choosing a less expensive plan with fewer doctors or fewer hospitals? </a:t>
            </a:r>
            <a:endParaRPr lang="en-US" sz="1400" b="1" dirty="0">
              <a:solidFill>
                <a:srgbClr val="000000"/>
              </a:solidFill>
              <a:latin typeface="Cabin" panose="020B0803050202020004" pitchFamily="34" charset="0"/>
              <a:cs typeface="Arial" pitchFamily="34" charset="0"/>
            </a:endParaRPr>
          </a:p>
        </p:txBody>
      </p:sp>
      <p:sp>
        <p:nvSpPr>
          <p:cNvPr id="23" name="Title 1"/>
          <p:cNvSpPr txBox="1">
            <a:spLocks/>
          </p:cNvSpPr>
          <p:nvPr/>
        </p:nvSpPr>
        <p:spPr>
          <a:xfrm>
            <a:off x="0" y="91440"/>
            <a:ext cx="9144000" cy="731520"/>
          </a:xfrm>
          <a:prstGeom prst="rect">
            <a:avLst/>
          </a:prstGeom>
        </p:spPr>
        <p:txBody>
          <a:bodyPr vert="horz" lIns="91440" tIns="45720" rIns="91440" bIns="45720" rtlCol="0" anchor="t" anchorCtr="1">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kern="0" dirty="0" smtClean="0">
                <a:solidFill>
                  <a:prstClr val="black"/>
                </a:solidFill>
                <a:ea typeface="ＭＳ Ｐゴシック"/>
              </a:rPr>
              <a:t>Exhibit </a:t>
            </a:r>
            <a:r>
              <a:rPr lang="en-US" sz="2000" b="1" kern="0" dirty="0">
                <a:solidFill>
                  <a:prstClr val="black"/>
                </a:solidFill>
                <a:ea typeface="ＭＳ Ｐゴシック"/>
              </a:rPr>
              <a:t>5</a:t>
            </a:r>
            <a:r>
              <a:rPr lang="en-US" sz="2000" b="1" kern="0" dirty="0" smtClean="0">
                <a:solidFill>
                  <a:prstClr val="black"/>
                </a:solidFill>
                <a:ea typeface="ＭＳ Ｐゴシック"/>
              </a:rPr>
              <a:t>. Half of Marketplace Enrollees Who Reported Having the Option to Choose a Narrow Network Policy Said They Did So</a:t>
            </a:r>
          </a:p>
        </p:txBody>
      </p:sp>
      <p:graphicFrame>
        <p:nvGraphicFramePr>
          <p:cNvPr id="16" name="Chart 15"/>
          <p:cNvGraphicFramePr/>
          <p:nvPr>
            <p:extLst>
              <p:ext uri="{D42A27DB-BD31-4B8C-83A1-F6EECF244321}">
                <p14:modId xmlns:p14="http://schemas.microsoft.com/office/powerpoint/2010/main" val="339545886"/>
              </p:ext>
            </p:extLst>
          </p:nvPr>
        </p:nvGraphicFramePr>
        <p:xfrm>
          <a:off x="5257800" y="2832557"/>
          <a:ext cx="4114800" cy="2291627"/>
        </p:xfrm>
        <a:graphic>
          <a:graphicData uri="http://schemas.openxmlformats.org/drawingml/2006/chart">
            <c:chart xmlns:c="http://schemas.openxmlformats.org/drawingml/2006/chart" xmlns:r="http://schemas.openxmlformats.org/officeDocument/2006/relationships" r:id="rId4"/>
          </a:graphicData>
        </a:graphic>
      </p:graphicFrame>
      <p:sp>
        <p:nvSpPr>
          <p:cNvPr id="25" name="TextBox 24"/>
          <p:cNvSpPr txBox="1"/>
          <p:nvPr/>
        </p:nvSpPr>
        <p:spPr>
          <a:xfrm>
            <a:off x="6246756" y="3575860"/>
            <a:ext cx="917687" cy="584775"/>
          </a:xfrm>
          <a:prstGeom prst="rect">
            <a:avLst/>
          </a:prstGeom>
          <a:noFill/>
        </p:spPr>
        <p:txBody>
          <a:bodyPr wrap="square" rtlCol="0">
            <a:spAutoFit/>
          </a:bodyPr>
          <a:lstStyle/>
          <a:p>
            <a:pPr algn="ctr"/>
            <a:r>
              <a:rPr lang="en-US" sz="1600" b="1" dirty="0" smtClean="0">
                <a:solidFill>
                  <a:prstClr val="white"/>
                </a:solidFill>
                <a:latin typeface="Cabin" panose="020B0803050202020004" pitchFamily="34" charset="0"/>
              </a:rPr>
              <a:t>Yes</a:t>
            </a:r>
          </a:p>
          <a:p>
            <a:pPr algn="ctr"/>
            <a:r>
              <a:rPr lang="en-US" sz="1600" b="1" dirty="0" smtClean="0">
                <a:solidFill>
                  <a:prstClr val="white"/>
                </a:solidFill>
                <a:latin typeface="Cabin" panose="020B0803050202020004" pitchFamily="34" charset="0"/>
              </a:rPr>
              <a:t>54%</a:t>
            </a:r>
            <a:endParaRPr lang="en-US" sz="1600" b="1" dirty="0">
              <a:solidFill>
                <a:prstClr val="white"/>
              </a:solidFill>
              <a:latin typeface="Cabin" panose="020B0803050202020004" pitchFamily="34" charset="0"/>
            </a:endParaRPr>
          </a:p>
        </p:txBody>
      </p:sp>
      <p:sp>
        <p:nvSpPr>
          <p:cNvPr id="26" name="TextBox 25"/>
          <p:cNvSpPr txBox="1"/>
          <p:nvPr/>
        </p:nvSpPr>
        <p:spPr>
          <a:xfrm>
            <a:off x="7239000" y="3575860"/>
            <a:ext cx="992244" cy="584775"/>
          </a:xfrm>
          <a:prstGeom prst="rect">
            <a:avLst/>
          </a:prstGeom>
          <a:noFill/>
        </p:spPr>
        <p:txBody>
          <a:bodyPr wrap="square" rtlCol="0">
            <a:spAutoFit/>
          </a:bodyPr>
          <a:lstStyle/>
          <a:p>
            <a:pPr algn="ctr"/>
            <a:r>
              <a:rPr lang="en-US" sz="1600" b="1" dirty="0" smtClean="0">
                <a:solidFill>
                  <a:prstClr val="white"/>
                </a:solidFill>
                <a:latin typeface="Cabin" panose="020B0803050202020004" pitchFamily="34" charset="0"/>
              </a:rPr>
              <a:t>No</a:t>
            </a:r>
          </a:p>
          <a:p>
            <a:pPr algn="ctr"/>
            <a:r>
              <a:rPr lang="en-US" sz="1600" b="1" dirty="0" smtClean="0">
                <a:solidFill>
                  <a:prstClr val="white"/>
                </a:solidFill>
                <a:latin typeface="Cabin" panose="020B0803050202020004" pitchFamily="34" charset="0"/>
              </a:rPr>
              <a:t>42%</a:t>
            </a:r>
            <a:endParaRPr lang="en-US" sz="1600" b="1" dirty="0">
              <a:solidFill>
                <a:prstClr val="white"/>
              </a:solidFill>
              <a:latin typeface="Cabin" panose="020B0803050202020004" pitchFamily="34" charset="0"/>
            </a:endParaRPr>
          </a:p>
        </p:txBody>
      </p:sp>
      <p:sp>
        <p:nvSpPr>
          <p:cNvPr id="28" name="TextBox 27"/>
          <p:cNvSpPr txBox="1"/>
          <p:nvPr/>
        </p:nvSpPr>
        <p:spPr>
          <a:xfrm>
            <a:off x="7315200" y="4800600"/>
            <a:ext cx="1447800" cy="584775"/>
          </a:xfrm>
          <a:prstGeom prst="rect">
            <a:avLst/>
          </a:prstGeom>
          <a:noFill/>
        </p:spPr>
        <p:txBody>
          <a:bodyPr wrap="square" rtlCol="0">
            <a:spAutoFit/>
          </a:bodyPr>
          <a:lstStyle/>
          <a:p>
            <a:pPr algn="ctr"/>
            <a:r>
              <a:rPr lang="en-US" sz="1600" b="1" dirty="0" smtClean="0">
                <a:solidFill>
                  <a:prstClr val="black"/>
                </a:solidFill>
                <a:latin typeface="Cabin" panose="020B0803050202020004" pitchFamily="34" charset="0"/>
              </a:rPr>
              <a:t>Don’t know</a:t>
            </a:r>
          </a:p>
          <a:p>
            <a:pPr algn="ctr"/>
            <a:r>
              <a:rPr lang="en-US" sz="1600" b="1" dirty="0" smtClean="0">
                <a:solidFill>
                  <a:prstClr val="black"/>
                </a:solidFill>
                <a:latin typeface="Cabin" panose="020B0803050202020004" pitchFamily="34" charset="0"/>
              </a:rPr>
              <a:t>4%</a:t>
            </a:r>
            <a:endParaRPr lang="en-US" sz="1600" b="1" dirty="0">
              <a:solidFill>
                <a:prstClr val="black"/>
              </a:solidFill>
              <a:latin typeface="Cabin" panose="020B0803050202020004" pitchFamily="34" charset="0"/>
            </a:endParaRPr>
          </a:p>
        </p:txBody>
      </p:sp>
      <p:sp>
        <p:nvSpPr>
          <p:cNvPr id="31" name="Text Box 49"/>
          <p:cNvSpPr txBox="1">
            <a:spLocks noChangeArrowheads="1"/>
          </p:cNvSpPr>
          <p:nvPr/>
        </p:nvSpPr>
        <p:spPr bwMode="auto">
          <a:xfrm>
            <a:off x="45720" y="6355080"/>
            <a:ext cx="8488680" cy="461665"/>
          </a:xfrm>
          <a:prstGeom prst="rect">
            <a:avLst/>
          </a:prstGeom>
          <a:noFill/>
          <a:ln w="9525">
            <a:noFill/>
            <a:miter lim="800000"/>
            <a:headEnd/>
            <a:tailEnd/>
          </a:ln>
        </p:spPr>
        <p:txBody>
          <a:bodyPr wrap="square">
            <a:spAutoFit/>
          </a:bodyPr>
          <a:lstStyle/>
          <a:p>
            <a:r>
              <a:rPr lang="en-US" sz="1200" dirty="0">
                <a:solidFill>
                  <a:prstClr val="black"/>
                </a:solidFill>
                <a:latin typeface="Cabin" panose="020B0803050202020004" pitchFamily="34" charset="0"/>
              </a:rPr>
              <a:t>Note: Segments may not sum to 100 percent because of </a:t>
            </a:r>
            <a:r>
              <a:rPr lang="en-US" sz="1200" dirty="0" smtClean="0">
                <a:solidFill>
                  <a:prstClr val="black"/>
                </a:solidFill>
                <a:latin typeface="Cabin" panose="020B0803050202020004" pitchFamily="34" charset="0"/>
              </a:rPr>
              <a:t>rounding.</a:t>
            </a:r>
          </a:p>
          <a:p>
            <a:r>
              <a:rPr lang="en-US" sz="1200" dirty="0">
                <a:solidFill>
                  <a:prstClr val="black"/>
                </a:solidFill>
                <a:latin typeface="Cabin" panose="020B0803050202020004" pitchFamily="34" charset="0"/>
              </a:rPr>
              <a:t>Source: </a:t>
            </a:r>
            <a:r>
              <a:rPr lang="en-US" sz="1200" dirty="0">
                <a:solidFill>
                  <a:prstClr val="black"/>
                </a:solidFill>
                <a:latin typeface="Cabin" panose="020B0803050202020004" pitchFamily="34" charset="0"/>
                <a:cs typeface="Arial" pitchFamily="34" charset="0"/>
              </a:rPr>
              <a:t>The Commonwealth Fund Affordable Care Act Tracking </a:t>
            </a:r>
            <a:r>
              <a:rPr lang="en-US" sz="1200" dirty="0" smtClean="0">
                <a:solidFill>
                  <a:prstClr val="black"/>
                </a:solidFill>
                <a:latin typeface="Cabin" panose="020B0803050202020004" pitchFamily="34" charset="0"/>
                <a:cs typeface="Arial" pitchFamily="34" charset="0"/>
              </a:rPr>
              <a:t>Survey, March</a:t>
            </a:r>
            <a:r>
              <a:rPr lang="en-US" sz="1200" dirty="0">
                <a:latin typeface="Cabin" panose="020B0803050202020004" pitchFamily="34" charset="0"/>
                <a:cs typeface="Arial" pitchFamily="34" charset="0"/>
              </a:rPr>
              <a:t>–</a:t>
            </a:r>
            <a:r>
              <a:rPr lang="en-US" sz="1200" dirty="0" smtClean="0">
                <a:solidFill>
                  <a:prstClr val="black"/>
                </a:solidFill>
                <a:latin typeface="Cabin" panose="020B0803050202020004" pitchFamily="34" charset="0"/>
                <a:cs typeface="Arial" pitchFamily="34" charset="0"/>
              </a:rPr>
              <a:t>May </a:t>
            </a:r>
            <a:r>
              <a:rPr lang="en-US" sz="1200" dirty="0">
                <a:solidFill>
                  <a:prstClr val="black"/>
                </a:solidFill>
                <a:latin typeface="Cabin" panose="020B0803050202020004" pitchFamily="34" charset="0"/>
                <a:cs typeface="Arial" pitchFamily="34" charset="0"/>
              </a:rPr>
              <a:t>2015.</a:t>
            </a:r>
            <a:endParaRPr lang="en-US" sz="1200" dirty="0">
              <a:solidFill>
                <a:prstClr val="black"/>
              </a:solidFill>
              <a:latin typeface="Cabin" panose="020B0803050202020004" pitchFamily="34" charset="0"/>
              <a:ea typeface="ＭＳ Ｐゴシック" charset="-128"/>
            </a:endParaRPr>
          </a:p>
        </p:txBody>
      </p:sp>
      <p:cxnSp>
        <p:nvCxnSpPr>
          <p:cNvPr id="3" name="Straight Connector 2"/>
          <p:cNvCxnSpPr/>
          <p:nvPr/>
        </p:nvCxnSpPr>
        <p:spPr>
          <a:xfrm>
            <a:off x="2971800" y="2451557"/>
            <a:ext cx="3962400" cy="457200"/>
          </a:xfrm>
          <a:prstGeom prst="line">
            <a:avLst/>
          </a:prstGeom>
          <a:ln w="9525">
            <a:solidFill>
              <a:schemeClr val="accent3">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V="1">
            <a:off x="2895600" y="4889957"/>
            <a:ext cx="4038600" cy="381000"/>
          </a:xfrm>
          <a:prstGeom prst="line">
            <a:avLst/>
          </a:prstGeom>
          <a:ln w="9525">
            <a:solidFill>
              <a:schemeClr val="accent3">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5517493" y="1610380"/>
            <a:ext cx="3387914" cy="523220"/>
          </a:xfrm>
          <a:prstGeom prst="rect">
            <a:avLst/>
          </a:prstGeom>
          <a:noFill/>
        </p:spPr>
        <p:txBody>
          <a:bodyPr wrap="square" rtlCol="0">
            <a:spAutoFit/>
          </a:bodyPr>
          <a:lstStyle/>
          <a:p>
            <a:pPr algn="ctr" fontAlgn="b"/>
            <a:r>
              <a:rPr lang="en-US" sz="1400" b="1" dirty="0" smtClean="0">
                <a:solidFill>
                  <a:srgbClr val="000000"/>
                </a:solidFill>
                <a:latin typeface="Cabin" panose="020B0803050202020004" pitchFamily="34" charset="0"/>
                <a:cs typeface="Arial" pitchFamily="34" charset="0"/>
              </a:rPr>
              <a:t>Did you select the less expensive plan with fewer doctors or hospitals? </a:t>
            </a:r>
            <a:endParaRPr lang="en-US" sz="1400" b="1" dirty="0">
              <a:solidFill>
                <a:srgbClr val="000000"/>
              </a:solidFill>
              <a:latin typeface="Cabin" panose="020B0803050202020004" pitchFamily="34" charset="0"/>
              <a:cs typeface="Arial" pitchFamily="34" charset="0"/>
            </a:endParaRPr>
          </a:p>
        </p:txBody>
      </p:sp>
      <p:sp>
        <p:nvSpPr>
          <p:cNvPr id="19" name="TextBox 18"/>
          <p:cNvSpPr txBox="1"/>
          <p:nvPr/>
        </p:nvSpPr>
        <p:spPr>
          <a:xfrm>
            <a:off x="741681" y="4191000"/>
            <a:ext cx="1239519" cy="584775"/>
          </a:xfrm>
          <a:prstGeom prst="rect">
            <a:avLst/>
          </a:prstGeom>
          <a:noFill/>
        </p:spPr>
        <p:txBody>
          <a:bodyPr wrap="square" rtlCol="0">
            <a:spAutoFit/>
          </a:bodyPr>
          <a:lstStyle/>
          <a:p>
            <a:pPr algn="ctr"/>
            <a:r>
              <a:rPr lang="en-US" sz="1600" b="1" dirty="0" smtClean="0">
                <a:solidFill>
                  <a:prstClr val="black"/>
                </a:solidFill>
                <a:latin typeface="Cabin" panose="020B0803050202020004" pitchFamily="34" charset="0"/>
              </a:rPr>
              <a:t>Don’t know</a:t>
            </a:r>
          </a:p>
          <a:p>
            <a:pPr algn="ctr"/>
            <a:r>
              <a:rPr lang="en-US" sz="1600" b="1" dirty="0" smtClean="0">
                <a:solidFill>
                  <a:prstClr val="black"/>
                </a:solidFill>
                <a:latin typeface="Cabin" panose="020B0803050202020004" pitchFamily="34" charset="0"/>
              </a:rPr>
              <a:t>19%</a:t>
            </a:r>
            <a:endParaRPr lang="en-US" sz="1600" b="1" dirty="0">
              <a:solidFill>
                <a:prstClr val="black"/>
              </a:solidFill>
              <a:latin typeface="Cabin" panose="020B0803050202020004" pitchFamily="34" charset="0"/>
            </a:endParaRPr>
          </a:p>
        </p:txBody>
      </p:sp>
    </p:spTree>
    <p:extLst>
      <p:ext uri="{BB962C8B-B14F-4D97-AF65-F5344CB8AC3E}">
        <p14:creationId xmlns:p14="http://schemas.microsoft.com/office/powerpoint/2010/main" val="3157894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chorCtr="1">
            <a:noAutofit/>
          </a:bodyPr>
          <a:lstStyle/>
          <a:p>
            <a:pPr algn="ctr"/>
            <a:r>
              <a:rPr lang="en-US" sz="2000" b="1" kern="0" dirty="0">
                <a:ea typeface="ＭＳ Ｐゴシック"/>
              </a:rPr>
              <a:t>Exhibit </a:t>
            </a:r>
            <a:r>
              <a:rPr lang="en-US" sz="2000" b="1" kern="0" dirty="0" smtClean="0">
                <a:ea typeface="ＭＳ Ｐゴシック"/>
              </a:rPr>
              <a:t>6. Among Marketplace Visitors Who </a:t>
            </a:r>
            <a:r>
              <a:rPr lang="en-US" sz="2000" b="1" kern="0" dirty="0">
                <a:ea typeface="ＭＳ Ｐゴシック"/>
              </a:rPr>
              <a:t>Didn’t </a:t>
            </a:r>
            <a:r>
              <a:rPr lang="en-US" sz="2000" b="1" kern="0" dirty="0" smtClean="0">
                <a:ea typeface="ＭＳ Ｐゴシック"/>
              </a:rPr>
              <a:t>Enroll, </a:t>
            </a:r>
            <a:br>
              <a:rPr lang="en-US" sz="2000" b="1" kern="0" dirty="0" smtClean="0">
                <a:ea typeface="ＭＳ Ｐゴシック"/>
              </a:rPr>
            </a:br>
            <a:r>
              <a:rPr lang="en-US" sz="2000" b="1" kern="0" dirty="0" smtClean="0">
                <a:ea typeface="ＭＳ Ｐゴシック"/>
              </a:rPr>
              <a:t>More than Half Said </a:t>
            </a:r>
            <a:r>
              <a:rPr lang="en-US" sz="2000" b="1" kern="0" dirty="0">
                <a:ea typeface="ＭＳ Ｐゴシック"/>
              </a:rPr>
              <a:t>They Couldn’t </a:t>
            </a:r>
            <a:r>
              <a:rPr lang="en-US" sz="2000" b="1" kern="0" dirty="0" smtClean="0">
                <a:ea typeface="ＭＳ Ｐゴシック"/>
              </a:rPr>
              <a:t>Find </a:t>
            </a:r>
            <a:r>
              <a:rPr lang="en-US" sz="2000" b="1" kern="0" dirty="0">
                <a:ea typeface="ＭＳ Ｐゴシック"/>
              </a:rPr>
              <a:t>an Affordable </a:t>
            </a:r>
            <a:r>
              <a:rPr lang="en-US" sz="2000" b="1" kern="0" dirty="0" smtClean="0">
                <a:ea typeface="ＭＳ Ｐゴシック"/>
              </a:rPr>
              <a:t>Plan</a:t>
            </a:r>
            <a:br>
              <a:rPr lang="en-US" sz="2000" b="1" kern="0" dirty="0" smtClean="0">
                <a:ea typeface="ＭＳ Ｐゴシック"/>
              </a:rPr>
            </a:br>
            <a:endParaRPr lang="en-US" sz="2000" b="1" dirty="0">
              <a:cs typeface="Arial"/>
            </a:endParaRPr>
          </a:p>
        </p:txBody>
      </p:sp>
      <p:graphicFrame>
        <p:nvGraphicFramePr>
          <p:cNvPr id="10" name="Chart 9"/>
          <p:cNvGraphicFramePr/>
          <p:nvPr>
            <p:extLst>
              <p:ext uri="{D42A27DB-BD31-4B8C-83A1-F6EECF244321}">
                <p14:modId xmlns:p14="http://schemas.microsoft.com/office/powerpoint/2010/main" val="3690231381"/>
              </p:ext>
            </p:extLst>
          </p:nvPr>
        </p:nvGraphicFramePr>
        <p:xfrm>
          <a:off x="173008" y="2079192"/>
          <a:ext cx="8742392" cy="4126762"/>
        </p:xfrm>
        <a:graphic>
          <a:graphicData uri="http://schemas.openxmlformats.org/drawingml/2006/chart">
            <c:chart xmlns:c="http://schemas.openxmlformats.org/drawingml/2006/chart" xmlns:r="http://schemas.openxmlformats.org/officeDocument/2006/relationships" r:id="rId3"/>
          </a:graphicData>
        </a:graphic>
      </p:graphicFrame>
      <p:sp>
        <p:nvSpPr>
          <p:cNvPr id="23" name="TextBox 22"/>
          <p:cNvSpPr txBox="1"/>
          <p:nvPr/>
        </p:nvSpPr>
        <p:spPr>
          <a:xfrm>
            <a:off x="135928" y="1005840"/>
            <a:ext cx="8898924" cy="584775"/>
          </a:xfrm>
          <a:prstGeom prst="rect">
            <a:avLst/>
          </a:prstGeom>
          <a:noFill/>
        </p:spPr>
        <p:txBody>
          <a:bodyPr wrap="square" rtlCol="0">
            <a:spAutoFit/>
          </a:bodyPr>
          <a:lstStyle/>
          <a:p>
            <a:pPr algn="ctr" fontAlgn="b"/>
            <a:r>
              <a:rPr lang="en-US" sz="1600" b="1" dirty="0" smtClean="0">
                <a:solidFill>
                  <a:prstClr val="black"/>
                </a:solidFill>
                <a:latin typeface="Cabin" panose="020B0803050202020004" pitchFamily="34" charset="0"/>
                <a:cs typeface="Arial" pitchFamily="34" charset="0"/>
              </a:rPr>
              <a:t>Can you tell me why you did not obtain a private health insurance plan or Medicaid coverage </a:t>
            </a:r>
            <a:br>
              <a:rPr lang="en-US" sz="1600" b="1" dirty="0" smtClean="0">
                <a:solidFill>
                  <a:prstClr val="black"/>
                </a:solidFill>
                <a:latin typeface="Cabin" panose="020B0803050202020004" pitchFamily="34" charset="0"/>
                <a:cs typeface="Arial" pitchFamily="34" charset="0"/>
              </a:rPr>
            </a:br>
            <a:r>
              <a:rPr lang="en-US" sz="1600" b="1" dirty="0" smtClean="0">
                <a:solidFill>
                  <a:prstClr val="black"/>
                </a:solidFill>
                <a:latin typeface="Cabin" panose="020B0803050202020004" pitchFamily="34" charset="0"/>
                <a:cs typeface="Arial" pitchFamily="34" charset="0"/>
              </a:rPr>
              <a:t>when you visited the marketplace? Was it because…?</a:t>
            </a:r>
            <a:endParaRPr lang="en-US" sz="1600" b="1" dirty="0">
              <a:solidFill>
                <a:prstClr val="black"/>
              </a:solidFill>
              <a:latin typeface="Cabin" panose="020B0803050202020004" pitchFamily="34" charset="0"/>
              <a:cs typeface="Arial" pitchFamily="34" charset="0"/>
            </a:endParaRPr>
          </a:p>
        </p:txBody>
      </p:sp>
      <p:sp>
        <p:nvSpPr>
          <p:cNvPr id="17" name="Text Box 49"/>
          <p:cNvSpPr txBox="1">
            <a:spLocks noChangeArrowheads="1"/>
          </p:cNvSpPr>
          <p:nvPr/>
        </p:nvSpPr>
        <p:spPr bwMode="auto">
          <a:xfrm>
            <a:off x="45720" y="6537960"/>
            <a:ext cx="8412480" cy="276999"/>
          </a:xfrm>
          <a:prstGeom prst="rect">
            <a:avLst/>
          </a:prstGeom>
          <a:noFill/>
          <a:ln w="9525">
            <a:noFill/>
            <a:miter lim="800000"/>
            <a:headEnd/>
            <a:tailEnd/>
          </a:ln>
        </p:spPr>
        <p:txBody>
          <a:bodyPr wrap="square">
            <a:spAutoFit/>
          </a:bodyPr>
          <a:lstStyle/>
          <a:p>
            <a:r>
              <a:rPr lang="en-US" sz="1200" dirty="0" smtClean="0">
                <a:solidFill>
                  <a:prstClr val="black"/>
                </a:solidFill>
                <a:latin typeface="Cabin" panose="020B0803050202020004" pitchFamily="34" charset="0"/>
              </a:rPr>
              <a:t>Source</a:t>
            </a:r>
            <a:r>
              <a:rPr lang="en-US" sz="1200" dirty="0">
                <a:solidFill>
                  <a:prstClr val="black"/>
                </a:solidFill>
                <a:latin typeface="Cabin" panose="020B0803050202020004" pitchFamily="34" charset="0"/>
              </a:rPr>
              <a:t>: </a:t>
            </a:r>
            <a:r>
              <a:rPr lang="en-US" sz="1200" dirty="0">
                <a:solidFill>
                  <a:prstClr val="black"/>
                </a:solidFill>
                <a:latin typeface="Cabin" panose="020B0803050202020004" pitchFamily="34" charset="0"/>
                <a:cs typeface="Arial" pitchFamily="34" charset="0"/>
              </a:rPr>
              <a:t>The Commonwealth Fund Affordable Care Act Tracking </a:t>
            </a:r>
            <a:r>
              <a:rPr lang="en-US" sz="1200" dirty="0" smtClean="0">
                <a:solidFill>
                  <a:prstClr val="black"/>
                </a:solidFill>
                <a:latin typeface="Cabin" panose="020B0803050202020004" pitchFamily="34" charset="0"/>
                <a:cs typeface="Arial" pitchFamily="34" charset="0"/>
              </a:rPr>
              <a:t>Survey, March–May </a:t>
            </a:r>
            <a:r>
              <a:rPr lang="en-US" sz="1200" dirty="0">
                <a:solidFill>
                  <a:prstClr val="black"/>
                </a:solidFill>
                <a:latin typeface="Cabin" panose="020B0803050202020004" pitchFamily="34" charset="0"/>
                <a:cs typeface="Arial" pitchFamily="34" charset="0"/>
              </a:rPr>
              <a:t>2015.</a:t>
            </a:r>
            <a:endParaRPr lang="en-US" sz="1200" dirty="0">
              <a:solidFill>
                <a:prstClr val="black"/>
              </a:solidFill>
              <a:latin typeface="Cabin" panose="020B0803050202020004" pitchFamily="34" charset="0"/>
              <a:ea typeface="ＭＳ Ｐゴシック" charset="-128"/>
            </a:endParaRPr>
          </a:p>
        </p:txBody>
      </p:sp>
      <p:sp>
        <p:nvSpPr>
          <p:cNvPr id="9" name="TextBox 8"/>
          <p:cNvSpPr txBox="1"/>
          <p:nvPr/>
        </p:nvSpPr>
        <p:spPr>
          <a:xfrm>
            <a:off x="109728" y="1828800"/>
            <a:ext cx="7640874" cy="338554"/>
          </a:xfrm>
          <a:prstGeom prst="rect">
            <a:avLst/>
          </a:prstGeom>
          <a:noFill/>
        </p:spPr>
        <p:txBody>
          <a:bodyPr wrap="none" rtlCol="0">
            <a:spAutoFit/>
          </a:bodyPr>
          <a:lstStyle/>
          <a:p>
            <a:r>
              <a:rPr lang="en-US" sz="1600" b="1" dirty="0" smtClean="0">
                <a:solidFill>
                  <a:prstClr val="black"/>
                </a:solidFill>
                <a:latin typeface="Cabin" panose="020B0803050202020004" pitchFamily="34" charset="0"/>
              </a:rPr>
              <a:t>Percent of adults ages 19–64 who visited the marketplace but did not select coverage</a:t>
            </a:r>
            <a:endParaRPr lang="en-US" sz="1600" b="1" dirty="0">
              <a:solidFill>
                <a:prstClr val="black"/>
              </a:solidFill>
              <a:latin typeface="Cabin" panose="020B0803050202020004" pitchFamily="34" charset="0"/>
            </a:endParaRPr>
          </a:p>
        </p:txBody>
      </p:sp>
    </p:spTree>
    <p:extLst>
      <p:ext uri="{BB962C8B-B14F-4D97-AF65-F5344CB8AC3E}">
        <p14:creationId xmlns:p14="http://schemas.microsoft.com/office/powerpoint/2010/main" val="2362198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chorCtr="1">
            <a:noAutofit/>
          </a:bodyPr>
          <a:lstStyle/>
          <a:p>
            <a:pPr algn="ctr"/>
            <a:r>
              <a:rPr lang="en-US" sz="2000" b="1" dirty="0" smtClean="0"/>
              <a:t>Exhibit 7. Nearly Eight of 10 Adults Who Received </a:t>
            </a:r>
            <a:br>
              <a:rPr lang="en-US" sz="2000" b="1" dirty="0" smtClean="0"/>
            </a:br>
            <a:r>
              <a:rPr lang="en-US" sz="2000" b="1" dirty="0" smtClean="0"/>
              <a:t>Personal Assistance Obtained Coverage</a:t>
            </a:r>
            <a:endParaRPr lang="en-US" sz="2000" b="1" dirty="0"/>
          </a:p>
        </p:txBody>
      </p:sp>
      <p:graphicFrame>
        <p:nvGraphicFramePr>
          <p:cNvPr id="7" name="Content Placeholder 3"/>
          <p:cNvGraphicFramePr>
            <a:graphicFrameLocks/>
          </p:cNvGraphicFramePr>
          <p:nvPr>
            <p:extLst>
              <p:ext uri="{D42A27DB-BD31-4B8C-83A1-F6EECF244321}">
                <p14:modId xmlns:p14="http://schemas.microsoft.com/office/powerpoint/2010/main" val="28895859"/>
              </p:ext>
            </p:extLst>
          </p:nvPr>
        </p:nvGraphicFramePr>
        <p:xfrm>
          <a:off x="76200" y="2545377"/>
          <a:ext cx="8945880" cy="332202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76200" y="1981200"/>
            <a:ext cx="6975700" cy="338554"/>
          </a:xfrm>
          <a:prstGeom prst="rect">
            <a:avLst/>
          </a:prstGeom>
          <a:noFill/>
        </p:spPr>
        <p:txBody>
          <a:bodyPr wrap="square" rtlCol="0">
            <a:spAutoFit/>
          </a:bodyPr>
          <a:lstStyle/>
          <a:p>
            <a:r>
              <a:rPr lang="en-US" sz="1600" b="1" dirty="0" smtClean="0">
                <a:latin typeface="Cabin" panose="020B0803050202020004" pitchFamily="34" charset="0"/>
              </a:rPr>
              <a:t>Percent of adults ages 19–64 who visited the marketplace</a:t>
            </a:r>
            <a:endParaRPr lang="en-US" sz="1600" b="1" dirty="0">
              <a:solidFill>
                <a:srgbClr val="FF0000"/>
              </a:solidFill>
              <a:latin typeface="Cabin" panose="020B0803050202020004" pitchFamily="34" charset="0"/>
            </a:endParaRPr>
          </a:p>
        </p:txBody>
      </p:sp>
      <p:sp>
        <p:nvSpPr>
          <p:cNvPr id="4" name="TextBox 3"/>
          <p:cNvSpPr txBox="1"/>
          <p:nvPr/>
        </p:nvSpPr>
        <p:spPr>
          <a:xfrm>
            <a:off x="0" y="960120"/>
            <a:ext cx="9144000" cy="830997"/>
          </a:xfrm>
          <a:prstGeom prst="rect">
            <a:avLst/>
          </a:prstGeom>
          <a:noFill/>
        </p:spPr>
        <p:txBody>
          <a:bodyPr wrap="square" rtlCol="0">
            <a:spAutoFit/>
          </a:bodyPr>
          <a:lstStyle/>
          <a:p>
            <a:pPr algn="ctr"/>
            <a:r>
              <a:rPr lang="en-US" sz="1600" b="1" dirty="0" smtClean="0">
                <a:latin typeface="Cabin" panose="020B0803050202020004" pitchFamily="34" charset="0"/>
                <a:cs typeface="Arial" panose="020B0604020202020204" pitchFamily="34" charset="0"/>
              </a:rPr>
              <a:t>When </a:t>
            </a:r>
            <a:r>
              <a:rPr lang="en-US" sz="1600" b="1" dirty="0">
                <a:latin typeface="Cabin" panose="020B0803050202020004" pitchFamily="34" charset="0"/>
                <a:cs typeface="Arial" panose="020B0604020202020204" pitchFamily="34" charset="0"/>
              </a:rPr>
              <a:t>you shopped for health insurance, did you ever receive any personal assistance </a:t>
            </a:r>
            <a:r>
              <a:rPr lang="en-US" sz="1600" b="1" dirty="0" smtClean="0">
                <a:latin typeface="Cabin" panose="020B0803050202020004" pitchFamily="34" charset="0"/>
                <a:cs typeface="Arial" panose="020B0604020202020204" pitchFamily="34" charset="0"/>
              </a:rPr>
              <a:t>to </a:t>
            </a:r>
            <a:br>
              <a:rPr lang="en-US" sz="1600" b="1" dirty="0" smtClean="0">
                <a:latin typeface="Cabin" panose="020B0803050202020004" pitchFamily="34" charset="0"/>
                <a:cs typeface="Arial" panose="020B0604020202020204" pitchFamily="34" charset="0"/>
              </a:rPr>
            </a:br>
            <a:r>
              <a:rPr lang="en-US" sz="1600" b="1" dirty="0" smtClean="0">
                <a:latin typeface="Cabin" panose="020B0803050202020004" pitchFamily="34" charset="0"/>
                <a:cs typeface="Arial" panose="020B0604020202020204" pitchFamily="34" charset="0"/>
              </a:rPr>
              <a:t>help </a:t>
            </a:r>
            <a:r>
              <a:rPr lang="en-US" sz="1600" b="1" dirty="0">
                <a:latin typeface="Cabin" panose="020B0803050202020004" pitchFamily="34" charset="0"/>
                <a:cs typeface="Arial" panose="020B0604020202020204" pitchFamily="34" charset="0"/>
              </a:rPr>
              <a:t>you select an insurance plan? This could have included calling a telephone hotline </a:t>
            </a:r>
            <a:r>
              <a:rPr lang="en-US" sz="1600" b="1" dirty="0" smtClean="0">
                <a:latin typeface="Cabin" panose="020B0803050202020004" pitchFamily="34" charset="0"/>
                <a:cs typeface="Arial" panose="020B0604020202020204" pitchFamily="34" charset="0"/>
              </a:rPr>
              <a:t>or </a:t>
            </a:r>
            <a:br>
              <a:rPr lang="en-US" sz="1600" b="1" dirty="0" smtClean="0">
                <a:latin typeface="Cabin" panose="020B0803050202020004" pitchFamily="34" charset="0"/>
                <a:cs typeface="Arial" panose="020B0604020202020204" pitchFamily="34" charset="0"/>
              </a:rPr>
            </a:br>
            <a:r>
              <a:rPr lang="en-US" sz="1600" b="1" dirty="0" smtClean="0">
                <a:latin typeface="Cabin" panose="020B0803050202020004" pitchFamily="34" charset="0"/>
                <a:cs typeface="Arial" panose="020B0604020202020204" pitchFamily="34" charset="0"/>
              </a:rPr>
              <a:t>getting </a:t>
            </a:r>
            <a:r>
              <a:rPr lang="en-US" sz="1600" b="1" dirty="0">
                <a:latin typeface="Cabin" panose="020B0803050202020004" pitchFamily="34" charset="0"/>
                <a:cs typeface="Arial" panose="020B0604020202020204" pitchFamily="34" charset="0"/>
              </a:rPr>
              <a:t>help from an insurance broker, navigator, or in some other way. </a:t>
            </a:r>
          </a:p>
        </p:txBody>
      </p:sp>
      <p:sp>
        <p:nvSpPr>
          <p:cNvPr id="9" name="Text Box 49"/>
          <p:cNvSpPr txBox="1">
            <a:spLocks noChangeArrowheads="1"/>
          </p:cNvSpPr>
          <p:nvPr/>
        </p:nvSpPr>
        <p:spPr bwMode="auto">
          <a:xfrm>
            <a:off x="45720" y="5989320"/>
            <a:ext cx="9022080" cy="830997"/>
          </a:xfrm>
          <a:prstGeom prst="rect">
            <a:avLst/>
          </a:prstGeom>
          <a:noFill/>
          <a:ln w="9525">
            <a:noFill/>
            <a:miter lim="800000"/>
            <a:headEnd/>
            <a:tailEnd/>
          </a:ln>
        </p:spPr>
        <p:txBody>
          <a:bodyPr wrap="square">
            <a:spAutoFit/>
          </a:bodyPr>
          <a:lstStyle/>
          <a:p>
            <a:r>
              <a:rPr lang="en-US" sz="1200" dirty="0" smtClean="0">
                <a:latin typeface="Cabin" panose="020B0803050202020004" pitchFamily="34" charset="0"/>
              </a:rPr>
              <a:t>Notes: Percentages were adjusted for race, education, poverty, age and health status. “Obtained coverage” includes those who visited the marketplace and have had marketplace or Medicaid coverage for two years or </a:t>
            </a:r>
            <a:r>
              <a:rPr lang="en-US" sz="1200" dirty="0">
                <a:latin typeface="Cabin" panose="020B0803050202020004" pitchFamily="34" charset="0"/>
              </a:rPr>
              <a:t>less. “Did not obtain coverage” does not include those who obtained coverage through another source</a:t>
            </a:r>
            <a:r>
              <a:rPr lang="en-US" sz="1200" dirty="0" smtClean="0">
                <a:latin typeface="Cabin" panose="020B0803050202020004" pitchFamily="34" charset="0"/>
              </a:rPr>
              <a:t>.</a:t>
            </a:r>
          </a:p>
          <a:p>
            <a:pPr fontAlgn="base">
              <a:spcBef>
                <a:spcPct val="0"/>
              </a:spcBef>
              <a:spcAft>
                <a:spcPct val="0"/>
              </a:spcAft>
            </a:pPr>
            <a:r>
              <a:rPr lang="en-US" sz="1200" dirty="0" smtClean="0">
                <a:latin typeface="Cabin" panose="020B0803050202020004" pitchFamily="34" charset="0"/>
              </a:rPr>
              <a:t>Source</a:t>
            </a:r>
            <a:r>
              <a:rPr lang="en-US" sz="1200" dirty="0">
                <a:latin typeface="Cabin" panose="020B0803050202020004" pitchFamily="34" charset="0"/>
              </a:rPr>
              <a:t>: </a:t>
            </a:r>
            <a:r>
              <a:rPr lang="en-US" sz="1200" dirty="0">
                <a:latin typeface="Cabin" panose="020B0803050202020004" pitchFamily="34" charset="0"/>
                <a:cs typeface="Arial" pitchFamily="34" charset="0"/>
              </a:rPr>
              <a:t>The Commonwealth Fund Affordable Care Act Tracking </a:t>
            </a:r>
            <a:r>
              <a:rPr lang="en-US" sz="1200" dirty="0" smtClean="0">
                <a:latin typeface="Cabin" panose="020B0803050202020004" pitchFamily="34" charset="0"/>
                <a:cs typeface="Arial" pitchFamily="34" charset="0"/>
              </a:rPr>
              <a:t>Survey, March–May 2015.</a:t>
            </a:r>
            <a:endParaRPr lang="en-US" sz="1200" dirty="0">
              <a:latin typeface="Cabin" panose="020B0803050202020004" pitchFamily="34" charset="0"/>
              <a:ea typeface="ＭＳ Ｐゴシック" charset="-128"/>
            </a:endParaRPr>
          </a:p>
        </p:txBody>
      </p:sp>
    </p:spTree>
    <p:extLst>
      <p:ext uri="{BB962C8B-B14F-4D97-AF65-F5344CB8AC3E}">
        <p14:creationId xmlns:p14="http://schemas.microsoft.com/office/powerpoint/2010/main" val="3063539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4046159488"/>
              </p:ext>
            </p:extLst>
          </p:nvPr>
        </p:nvGraphicFramePr>
        <p:xfrm>
          <a:off x="953342" y="1658463"/>
          <a:ext cx="8229600" cy="3868343"/>
        </p:xfrm>
        <a:graphic>
          <a:graphicData uri="http://schemas.openxmlformats.org/drawingml/2006/chart">
            <c:chart xmlns:c="http://schemas.openxmlformats.org/drawingml/2006/chart" xmlns:r="http://schemas.openxmlformats.org/officeDocument/2006/relationships" r:id="rId2"/>
          </a:graphicData>
        </a:graphic>
      </p:graphicFrame>
      <p:sp>
        <p:nvSpPr>
          <p:cNvPr id="10" name="Title 1"/>
          <p:cNvSpPr txBox="1">
            <a:spLocks/>
          </p:cNvSpPr>
          <p:nvPr/>
        </p:nvSpPr>
        <p:spPr bwMode="auto">
          <a:xfrm>
            <a:off x="0" y="91440"/>
            <a:ext cx="9144000" cy="731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1" compatLnSpc="1">
            <a:prstTxWarp prst="textNoShape">
              <a:avLst/>
            </a:prstTxWarp>
            <a:noAutofit/>
          </a:bodyPr>
          <a:lstStyle>
            <a:lvl1pPr algn="l" rtl="0" eaLnBrk="1" fontAlgn="base" hangingPunct="1">
              <a:spcBef>
                <a:spcPct val="0"/>
              </a:spcBef>
              <a:spcAft>
                <a:spcPct val="0"/>
              </a:spcAft>
              <a:defRPr sz="3600" kern="1200">
                <a:solidFill>
                  <a:schemeClr val="tx1"/>
                </a:solidFill>
                <a:latin typeface="Georgia"/>
                <a:ea typeface="ＭＳ Ｐゴシック" charset="-128"/>
                <a:cs typeface="Georgia"/>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a:lstStyle>
          <a:p>
            <a:pPr algn="ctr"/>
            <a:r>
              <a:rPr lang="en-US" sz="2000" b="1" kern="0" dirty="0" smtClean="0">
                <a:ea typeface="ＭＳ Ｐゴシック"/>
              </a:rPr>
              <a:t>Exhibit </a:t>
            </a:r>
            <a:r>
              <a:rPr lang="en-US" sz="2000" b="1" kern="0" dirty="0">
                <a:ea typeface="ＭＳ Ｐゴシック"/>
              </a:rPr>
              <a:t>8</a:t>
            </a:r>
            <a:r>
              <a:rPr lang="en-US" sz="2000" b="1" kern="0" dirty="0" smtClean="0">
                <a:ea typeface="ＭＳ Ｐゴシック"/>
              </a:rPr>
              <a:t>. </a:t>
            </a:r>
            <a:r>
              <a:rPr lang="en-US" sz="2000" b="1" kern="0" dirty="0">
                <a:ea typeface="ＭＳ Ｐゴシック"/>
              </a:rPr>
              <a:t>Marketplace Visitors Who Did Not Select a Plan </a:t>
            </a:r>
            <a:r>
              <a:rPr lang="en-US" sz="2000" b="1" kern="0" dirty="0" smtClean="0">
                <a:ea typeface="ＭＳ Ｐゴシック"/>
              </a:rPr>
              <a:t/>
            </a:r>
            <a:br>
              <a:rPr lang="en-US" sz="2000" b="1" kern="0" dirty="0" smtClean="0">
                <a:ea typeface="ＭＳ Ｐゴシック"/>
              </a:rPr>
            </a:br>
            <a:r>
              <a:rPr lang="en-US" sz="2000" b="1" kern="0" dirty="0" smtClean="0">
                <a:ea typeface="ＭＳ Ｐゴシック"/>
              </a:rPr>
              <a:t>Had </a:t>
            </a:r>
            <a:r>
              <a:rPr lang="en-US" sz="2000" b="1" kern="0" dirty="0">
                <a:ea typeface="ＭＳ Ｐゴシック"/>
              </a:rPr>
              <a:t>Greater Difficulty </a:t>
            </a:r>
            <a:r>
              <a:rPr lang="en-US" sz="2000" b="1" kern="0" dirty="0" smtClean="0">
                <a:ea typeface="ＭＳ Ｐゴシック"/>
              </a:rPr>
              <a:t>Comparing Plans </a:t>
            </a:r>
            <a:r>
              <a:rPr lang="en-US" sz="2000" b="1" kern="0" dirty="0">
                <a:ea typeface="ＭＳ Ｐゴシック"/>
              </a:rPr>
              <a:t>Than Those Who Enrolled</a:t>
            </a:r>
          </a:p>
        </p:txBody>
      </p:sp>
      <p:sp>
        <p:nvSpPr>
          <p:cNvPr id="11" name="TextBox 10"/>
          <p:cNvSpPr txBox="1"/>
          <p:nvPr/>
        </p:nvSpPr>
        <p:spPr>
          <a:xfrm>
            <a:off x="0" y="822960"/>
            <a:ext cx="9144000" cy="338554"/>
          </a:xfrm>
          <a:prstGeom prst="rect">
            <a:avLst/>
          </a:prstGeom>
          <a:noFill/>
        </p:spPr>
        <p:txBody>
          <a:bodyPr wrap="square" rtlCol="0">
            <a:spAutoFit/>
          </a:bodyPr>
          <a:lstStyle/>
          <a:p>
            <a:pPr algn="ctr" fontAlgn="base">
              <a:spcBef>
                <a:spcPct val="0"/>
              </a:spcBef>
              <a:spcAft>
                <a:spcPct val="0"/>
              </a:spcAft>
            </a:pPr>
            <a:r>
              <a:rPr lang="en-US" sz="1600" b="1" dirty="0">
                <a:solidFill>
                  <a:prstClr val="black"/>
                </a:solidFill>
                <a:latin typeface="Cabin" panose="020B0803050202020004" pitchFamily="34" charset="0"/>
              </a:rPr>
              <a:t>How easy or difficult was it to compare the </a:t>
            </a:r>
            <a:r>
              <a:rPr lang="en-US" sz="1600" b="1" dirty="0" smtClean="0">
                <a:solidFill>
                  <a:prstClr val="black"/>
                </a:solidFill>
                <a:latin typeface="Cabin" panose="020B0803050202020004" pitchFamily="34" charset="0"/>
              </a:rPr>
              <a:t>. . . </a:t>
            </a:r>
            <a:r>
              <a:rPr lang="en-US" sz="1600" b="1" dirty="0">
                <a:solidFill>
                  <a:prstClr val="black"/>
                </a:solidFill>
                <a:latin typeface="Cabin" panose="020B0803050202020004" pitchFamily="34" charset="0"/>
              </a:rPr>
              <a:t>of different insurance plans?</a:t>
            </a:r>
          </a:p>
        </p:txBody>
      </p:sp>
      <p:sp>
        <p:nvSpPr>
          <p:cNvPr id="12" name="TextBox 11"/>
          <p:cNvSpPr txBox="1"/>
          <p:nvPr/>
        </p:nvSpPr>
        <p:spPr>
          <a:xfrm>
            <a:off x="99053" y="2819400"/>
            <a:ext cx="1092228" cy="523220"/>
          </a:xfrm>
          <a:prstGeom prst="rect">
            <a:avLst/>
          </a:prstGeom>
          <a:noFill/>
        </p:spPr>
        <p:txBody>
          <a:bodyPr wrap="square" rtlCol="0">
            <a:spAutoFit/>
          </a:bodyPr>
          <a:lstStyle/>
          <a:p>
            <a:pPr fontAlgn="base">
              <a:spcBef>
                <a:spcPct val="0"/>
              </a:spcBef>
              <a:spcAft>
                <a:spcPct val="0"/>
              </a:spcAft>
            </a:pPr>
            <a:r>
              <a:rPr lang="en-US" sz="1400" b="1" u="sng" dirty="0" smtClean="0">
                <a:solidFill>
                  <a:prstClr val="black"/>
                </a:solidFill>
                <a:latin typeface="Cabin" panose="020B0803050202020004" pitchFamily="34" charset="0"/>
              </a:rPr>
              <a:t>Benefits covered</a:t>
            </a:r>
            <a:endParaRPr lang="en-US" sz="1400" b="1" u="sng" dirty="0">
              <a:solidFill>
                <a:prstClr val="black"/>
              </a:solidFill>
              <a:latin typeface="Cabin" panose="020B0803050202020004" pitchFamily="34" charset="0"/>
            </a:endParaRPr>
          </a:p>
        </p:txBody>
      </p:sp>
      <p:sp>
        <p:nvSpPr>
          <p:cNvPr id="13" name="TextBox 12"/>
          <p:cNvSpPr txBox="1"/>
          <p:nvPr/>
        </p:nvSpPr>
        <p:spPr>
          <a:xfrm>
            <a:off x="99053" y="1838980"/>
            <a:ext cx="1021080" cy="523220"/>
          </a:xfrm>
          <a:prstGeom prst="rect">
            <a:avLst/>
          </a:prstGeom>
          <a:noFill/>
        </p:spPr>
        <p:txBody>
          <a:bodyPr wrap="square" rtlCol="0">
            <a:spAutoFit/>
          </a:bodyPr>
          <a:lstStyle/>
          <a:p>
            <a:pPr fontAlgn="base">
              <a:spcBef>
                <a:spcPct val="0"/>
              </a:spcBef>
              <a:spcAft>
                <a:spcPct val="0"/>
              </a:spcAft>
            </a:pPr>
            <a:r>
              <a:rPr lang="en-US" sz="1400" b="1" u="sng" dirty="0" smtClean="0">
                <a:solidFill>
                  <a:prstClr val="black"/>
                </a:solidFill>
                <a:latin typeface="Cabin" panose="020B0803050202020004" pitchFamily="34" charset="0"/>
              </a:rPr>
              <a:t>Premium </a:t>
            </a:r>
            <a:br>
              <a:rPr lang="en-US" sz="1400" b="1" u="sng" dirty="0" smtClean="0">
                <a:solidFill>
                  <a:prstClr val="black"/>
                </a:solidFill>
                <a:latin typeface="Cabin" panose="020B0803050202020004" pitchFamily="34" charset="0"/>
              </a:rPr>
            </a:br>
            <a:r>
              <a:rPr lang="en-US" sz="1400" b="1" u="sng" dirty="0" smtClean="0">
                <a:solidFill>
                  <a:prstClr val="black"/>
                </a:solidFill>
                <a:latin typeface="Cabin" panose="020B0803050202020004" pitchFamily="34" charset="0"/>
              </a:rPr>
              <a:t>costs</a:t>
            </a:r>
            <a:endParaRPr lang="en-US" sz="1400" b="1" u="sng" dirty="0">
              <a:solidFill>
                <a:prstClr val="black"/>
              </a:solidFill>
              <a:latin typeface="Cabin" panose="020B0803050202020004" pitchFamily="34" charset="0"/>
            </a:endParaRPr>
          </a:p>
        </p:txBody>
      </p:sp>
      <p:sp>
        <p:nvSpPr>
          <p:cNvPr id="14" name="TextBox 13"/>
          <p:cNvSpPr txBox="1"/>
          <p:nvPr/>
        </p:nvSpPr>
        <p:spPr>
          <a:xfrm>
            <a:off x="99053" y="3581400"/>
            <a:ext cx="1111508" cy="954107"/>
          </a:xfrm>
          <a:prstGeom prst="rect">
            <a:avLst/>
          </a:prstGeom>
          <a:noFill/>
        </p:spPr>
        <p:txBody>
          <a:bodyPr wrap="square" rtlCol="0">
            <a:spAutoFit/>
          </a:bodyPr>
          <a:lstStyle/>
          <a:p>
            <a:pPr fontAlgn="base">
              <a:spcBef>
                <a:spcPct val="0"/>
              </a:spcBef>
              <a:spcAft>
                <a:spcPct val="0"/>
              </a:spcAft>
            </a:pPr>
            <a:r>
              <a:rPr lang="en-US" sz="1400" b="1" u="sng" dirty="0" smtClean="0">
                <a:solidFill>
                  <a:prstClr val="black"/>
                </a:solidFill>
                <a:latin typeface="Cabin" panose="020B0803050202020004" pitchFamily="34" charset="0"/>
              </a:rPr>
              <a:t>Potential out-of-pocket costs*</a:t>
            </a:r>
            <a:endParaRPr lang="en-US" sz="1400" b="1" u="sng" dirty="0">
              <a:solidFill>
                <a:prstClr val="black"/>
              </a:solidFill>
              <a:latin typeface="Cabin" panose="020B0803050202020004" pitchFamily="34" charset="0"/>
            </a:endParaRPr>
          </a:p>
        </p:txBody>
      </p:sp>
      <p:sp>
        <p:nvSpPr>
          <p:cNvPr id="15" name="TextBox 14"/>
          <p:cNvSpPr txBox="1"/>
          <p:nvPr/>
        </p:nvSpPr>
        <p:spPr>
          <a:xfrm>
            <a:off x="99053" y="4608493"/>
            <a:ext cx="1102165" cy="954107"/>
          </a:xfrm>
          <a:prstGeom prst="rect">
            <a:avLst/>
          </a:prstGeom>
          <a:noFill/>
        </p:spPr>
        <p:txBody>
          <a:bodyPr wrap="square" rtlCol="0">
            <a:spAutoFit/>
          </a:bodyPr>
          <a:lstStyle/>
          <a:p>
            <a:pPr fontAlgn="base">
              <a:spcBef>
                <a:spcPct val="0"/>
              </a:spcBef>
              <a:spcAft>
                <a:spcPct val="0"/>
              </a:spcAft>
            </a:pPr>
            <a:r>
              <a:rPr lang="en-US" sz="1400" b="1" u="sng" dirty="0" smtClean="0">
                <a:solidFill>
                  <a:prstClr val="black"/>
                </a:solidFill>
                <a:latin typeface="Cabin" panose="020B0803050202020004" pitchFamily="34" charset="0"/>
              </a:rPr>
              <a:t>Doctors, clinics, hospitals available</a:t>
            </a:r>
            <a:endParaRPr lang="en-US" sz="1400" b="1" u="sng" dirty="0">
              <a:solidFill>
                <a:prstClr val="black"/>
              </a:solidFill>
              <a:latin typeface="Cabin" panose="020B0803050202020004" pitchFamily="34" charset="0"/>
            </a:endParaRPr>
          </a:p>
        </p:txBody>
      </p:sp>
      <p:sp>
        <p:nvSpPr>
          <p:cNvPr id="16" name="Text Box 49"/>
          <p:cNvSpPr txBox="1">
            <a:spLocks noChangeArrowheads="1"/>
          </p:cNvSpPr>
          <p:nvPr/>
        </p:nvSpPr>
        <p:spPr bwMode="auto">
          <a:xfrm>
            <a:off x="45720" y="5897880"/>
            <a:ext cx="9098280" cy="938719"/>
          </a:xfrm>
          <a:prstGeom prst="rect">
            <a:avLst/>
          </a:prstGeom>
          <a:noFill/>
          <a:ln w="9525">
            <a:noFill/>
            <a:miter lim="800000"/>
            <a:headEnd/>
            <a:tailEnd/>
          </a:ln>
        </p:spPr>
        <p:txBody>
          <a:bodyPr wrap="square">
            <a:spAutoFit/>
          </a:bodyPr>
          <a:lstStyle/>
          <a:p>
            <a:r>
              <a:rPr lang="en-US" sz="1100" dirty="0" smtClean="0">
                <a:latin typeface="Cabin" panose="020B0803050202020004" pitchFamily="34" charset="0"/>
              </a:rPr>
              <a:t>Notes: Bars may not sum to 100 percent because of “don’t know” responses or refusal to respond; segments may not sum to subtotals because of rounding. * Potential out-of-pocket costs from deductibles and copayments</a:t>
            </a:r>
            <a:r>
              <a:rPr lang="en-US" sz="1100" dirty="0">
                <a:latin typeface="Cabin" panose="020B0803050202020004" pitchFamily="34" charset="0"/>
              </a:rPr>
              <a:t>. “Obtained coverage” includes those who visited the marketplace and </a:t>
            </a:r>
            <a:r>
              <a:rPr lang="en-US" sz="1100" dirty="0" smtClean="0">
                <a:latin typeface="Cabin" panose="020B0803050202020004" pitchFamily="34" charset="0"/>
              </a:rPr>
              <a:t/>
            </a:r>
            <a:br>
              <a:rPr lang="en-US" sz="1100" dirty="0" smtClean="0">
                <a:latin typeface="Cabin" panose="020B0803050202020004" pitchFamily="34" charset="0"/>
              </a:rPr>
            </a:br>
            <a:r>
              <a:rPr lang="en-US" sz="1100" dirty="0" smtClean="0">
                <a:latin typeface="Cabin" panose="020B0803050202020004" pitchFamily="34" charset="0"/>
              </a:rPr>
              <a:t>have </a:t>
            </a:r>
            <a:r>
              <a:rPr lang="en-US" sz="1100" dirty="0">
                <a:latin typeface="Cabin" panose="020B0803050202020004" pitchFamily="34" charset="0"/>
              </a:rPr>
              <a:t>had marketplace coverage for two years or less. “</a:t>
            </a:r>
            <a:r>
              <a:rPr lang="en-US" sz="1100" dirty="0" smtClean="0">
                <a:latin typeface="Cabin" panose="020B0803050202020004" pitchFamily="34" charset="0"/>
              </a:rPr>
              <a:t>Did not obtain coverage” does not include those who obtained coverage through another source. </a:t>
            </a:r>
            <a:br>
              <a:rPr lang="en-US" sz="1100" dirty="0" smtClean="0">
                <a:latin typeface="Cabin" panose="020B0803050202020004" pitchFamily="34" charset="0"/>
              </a:rPr>
            </a:br>
            <a:r>
              <a:rPr lang="en-US" sz="1100" dirty="0" smtClean="0">
                <a:latin typeface="Cabin" panose="020B0803050202020004" pitchFamily="34" charset="0"/>
              </a:rPr>
              <a:t>** Marketplace-eligible includes adults in expansion states who are above 138% FPL and adults in </a:t>
            </a:r>
            <a:r>
              <a:rPr lang="en-US" sz="1100" dirty="0" err="1" smtClean="0">
                <a:latin typeface="Cabin" panose="020B0803050202020004" pitchFamily="34" charset="0"/>
              </a:rPr>
              <a:t>nonexpansion</a:t>
            </a:r>
            <a:r>
              <a:rPr lang="en-US" sz="1100" dirty="0" smtClean="0">
                <a:latin typeface="Cabin" panose="020B0803050202020004" pitchFamily="34" charset="0"/>
              </a:rPr>
              <a:t> states who are above 100% FPL.</a:t>
            </a:r>
          </a:p>
          <a:p>
            <a:pPr fontAlgn="base">
              <a:spcBef>
                <a:spcPct val="0"/>
              </a:spcBef>
              <a:spcAft>
                <a:spcPct val="0"/>
              </a:spcAft>
            </a:pPr>
            <a:r>
              <a:rPr lang="en-US" sz="1100" dirty="0" smtClean="0">
                <a:latin typeface="Cabin" panose="020B0803050202020004" pitchFamily="34" charset="0"/>
              </a:rPr>
              <a:t>Source</a:t>
            </a:r>
            <a:r>
              <a:rPr lang="en-US" sz="1100" dirty="0">
                <a:latin typeface="Cabin" panose="020B0803050202020004" pitchFamily="34" charset="0"/>
              </a:rPr>
              <a:t>: </a:t>
            </a:r>
            <a:r>
              <a:rPr lang="en-US" sz="1100" dirty="0">
                <a:latin typeface="Cabin" panose="020B0803050202020004" pitchFamily="34" charset="0"/>
                <a:cs typeface="Arial" pitchFamily="34" charset="0"/>
              </a:rPr>
              <a:t>The Commonwealth Fund Affordable Care Act Tracking </a:t>
            </a:r>
            <a:r>
              <a:rPr lang="en-US" sz="1100" dirty="0" smtClean="0">
                <a:latin typeface="Cabin" panose="020B0803050202020004" pitchFamily="34" charset="0"/>
                <a:cs typeface="Arial" pitchFamily="34" charset="0"/>
              </a:rPr>
              <a:t>Survey, March–May 2015.</a:t>
            </a:r>
            <a:endParaRPr lang="en-US" sz="1100" dirty="0">
              <a:latin typeface="Cabin" panose="020B0803050202020004" pitchFamily="34" charset="0"/>
              <a:ea typeface="ＭＳ Ｐゴシック" charset="-128"/>
            </a:endParaRPr>
          </a:p>
        </p:txBody>
      </p:sp>
      <p:sp>
        <p:nvSpPr>
          <p:cNvPr id="17" name="TextBox 16"/>
          <p:cNvSpPr txBox="1"/>
          <p:nvPr/>
        </p:nvSpPr>
        <p:spPr>
          <a:xfrm>
            <a:off x="2087880" y="5486400"/>
            <a:ext cx="7056120" cy="307777"/>
          </a:xfrm>
          <a:prstGeom prst="rect">
            <a:avLst/>
          </a:prstGeom>
          <a:noFill/>
        </p:spPr>
        <p:txBody>
          <a:bodyPr wrap="square" rtlCol="0">
            <a:spAutoFit/>
          </a:bodyPr>
          <a:lstStyle/>
          <a:p>
            <a:pPr algn="ctr" fontAlgn="b">
              <a:spcBef>
                <a:spcPct val="0"/>
              </a:spcBef>
              <a:spcAft>
                <a:spcPct val="0"/>
              </a:spcAft>
            </a:pPr>
            <a:r>
              <a:rPr lang="en-US" sz="1400" b="1" dirty="0" smtClean="0">
                <a:solidFill>
                  <a:prstClr val="black"/>
                </a:solidFill>
                <a:latin typeface="Cabin" panose="020B0803050202020004" pitchFamily="34" charset="0"/>
                <a:cs typeface="Arial" pitchFamily="34" charset="0"/>
              </a:rPr>
              <a:t>Percent of adults ages 19–64 who went to the marketplace and are marketplace-eligible**</a:t>
            </a:r>
            <a:endParaRPr lang="en-US" sz="1400" b="1" dirty="0">
              <a:solidFill>
                <a:prstClr val="black"/>
              </a:solidFill>
              <a:latin typeface="Cabin" panose="020B0803050202020004" pitchFamily="34" charset="0"/>
              <a:cs typeface="Arial" pitchFamily="34" charset="0"/>
            </a:endParaRPr>
          </a:p>
        </p:txBody>
      </p:sp>
      <p:sp>
        <p:nvSpPr>
          <p:cNvPr id="18" name="TextBox 17"/>
          <p:cNvSpPr txBox="1"/>
          <p:nvPr/>
        </p:nvSpPr>
        <p:spPr>
          <a:xfrm>
            <a:off x="6345936" y="1216223"/>
            <a:ext cx="1473312" cy="307777"/>
          </a:xfrm>
          <a:prstGeom prst="rect">
            <a:avLst/>
          </a:prstGeom>
          <a:noFill/>
        </p:spPr>
        <p:txBody>
          <a:bodyPr wrap="square" rtlCol="0">
            <a:spAutoFit/>
          </a:bodyPr>
          <a:lstStyle/>
          <a:p>
            <a:r>
              <a:rPr lang="en-US" sz="1400" b="1" dirty="0" smtClean="0">
                <a:solidFill>
                  <a:prstClr val="black"/>
                </a:solidFill>
                <a:latin typeface="Cabin" panose="020B0803050202020004" pitchFamily="34" charset="0"/>
              </a:rPr>
              <a:t>Somewhat easy</a:t>
            </a:r>
            <a:endParaRPr lang="en-US" sz="1400" b="1" dirty="0">
              <a:solidFill>
                <a:prstClr val="black"/>
              </a:solidFill>
              <a:latin typeface="Cabin" panose="020B0803050202020004" pitchFamily="34" charset="0"/>
            </a:endParaRPr>
          </a:p>
        </p:txBody>
      </p:sp>
      <p:sp>
        <p:nvSpPr>
          <p:cNvPr id="19" name="TextBox 18"/>
          <p:cNvSpPr txBox="1"/>
          <p:nvPr/>
        </p:nvSpPr>
        <p:spPr>
          <a:xfrm>
            <a:off x="8001000" y="1216223"/>
            <a:ext cx="1034405" cy="307777"/>
          </a:xfrm>
          <a:prstGeom prst="rect">
            <a:avLst/>
          </a:prstGeom>
          <a:noFill/>
        </p:spPr>
        <p:txBody>
          <a:bodyPr wrap="square" rtlCol="0">
            <a:spAutoFit/>
          </a:bodyPr>
          <a:lstStyle/>
          <a:p>
            <a:r>
              <a:rPr lang="en-US" sz="1400" b="1" dirty="0" smtClean="0">
                <a:solidFill>
                  <a:prstClr val="black"/>
                </a:solidFill>
                <a:latin typeface="Cabin" panose="020B0803050202020004" pitchFamily="34" charset="0"/>
              </a:rPr>
              <a:t>Very easy</a:t>
            </a:r>
            <a:endParaRPr lang="en-US" sz="1400" b="1" dirty="0">
              <a:solidFill>
                <a:prstClr val="black"/>
              </a:solidFill>
              <a:latin typeface="Cabin" panose="020B0803050202020004" pitchFamily="34" charset="0"/>
            </a:endParaRPr>
          </a:p>
        </p:txBody>
      </p:sp>
      <p:sp>
        <p:nvSpPr>
          <p:cNvPr id="20" name="TextBox 19"/>
          <p:cNvSpPr txBox="1"/>
          <p:nvPr/>
        </p:nvSpPr>
        <p:spPr>
          <a:xfrm>
            <a:off x="4425696" y="1216223"/>
            <a:ext cx="1839437" cy="307777"/>
          </a:xfrm>
          <a:prstGeom prst="rect">
            <a:avLst/>
          </a:prstGeom>
          <a:noFill/>
        </p:spPr>
        <p:txBody>
          <a:bodyPr wrap="square" rtlCol="0">
            <a:spAutoFit/>
          </a:bodyPr>
          <a:lstStyle/>
          <a:p>
            <a:r>
              <a:rPr lang="en-US" sz="1400" b="1" dirty="0" smtClean="0">
                <a:solidFill>
                  <a:prstClr val="black"/>
                </a:solidFill>
                <a:latin typeface="Cabin" panose="020B0803050202020004" pitchFamily="34" charset="0"/>
              </a:rPr>
              <a:t>Somewhat difficult</a:t>
            </a:r>
            <a:endParaRPr lang="en-US" sz="1400" b="1" dirty="0">
              <a:solidFill>
                <a:prstClr val="black"/>
              </a:solidFill>
              <a:latin typeface="Cabin" panose="020B0803050202020004" pitchFamily="34" charset="0"/>
            </a:endParaRPr>
          </a:p>
        </p:txBody>
      </p:sp>
      <p:sp>
        <p:nvSpPr>
          <p:cNvPr id="21" name="TextBox 20"/>
          <p:cNvSpPr txBox="1"/>
          <p:nvPr/>
        </p:nvSpPr>
        <p:spPr>
          <a:xfrm>
            <a:off x="1965960" y="1216223"/>
            <a:ext cx="2286000" cy="307777"/>
          </a:xfrm>
          <a:prstGeom prst="rect">
            <a:avLst/>
          </a:prstGeom>
          <a:noFill/>
        </p:spPr>
        <p:txBody>
          <a:bodyPr wrap="square" rtlCol="0">
            <a:spAutoFit/>
          </a:bodyPr>
          <a:lstStyle/>
          <a:p>
            <a:r>
              <a:rPr lang="en-US" sz="1400" b="1" dirty="0" smtClean="0">
                <a:solidFill>
                  <a:prstClr val="black"/>
                </a:solidFill>
                <a:latin typeface="Cabin" panose="020B0803050202020004" pitchFamily="34" charset="0"/>
              </a:rPr>
              <a:t>Very difficult or impossible</a:t>
            </a:r>
            <a:endParaRPr lang="en-US" sz="1400" b="1" dirty="0">
              <a:solidFill>
                <a:prstClr val="black"/>
              </a:solidFill>
              <a:latin typeface="Cabin" panose="020B0803050202020004" pitchFamily="34" charset="0"/>
            </a:endParaRPr>
          </a:p>
        </p:txBody>
      </p:sp>
      <p:sp>
        <p:nvSpPr>
          <p:cNvPr id="22" name="Rectangle 21"/>
          <p:cNvSpPr/>
          <p:nvPr/>
        </p:nvSpPr>
        <p:spPr>
          <a:xfrm>
            <a:off x="6262185" y="1296465"/>
            <a:ext cx="137160" cy="137160"/>
          </a:xfrm>
          <a:prstGeom prst="rect">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23" name="Rectangle 22"/>
          <p:cNvSpPr/>
          <p:nvPr/>
        </p:nvSpPr>
        <p:spPr>
          <a:xfrm>
            <a:off x="7906507" y="1296465"/>
            <a:ext cx="137160" cy="137160"/>
          </a:xfrm>
          <a:prstGeom prst="rect">
            <a:avLst/>
          </a:prstGeom>
          <a:solidFill>
            <a:schemeClr val="accent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24" name="Rectangle 23"/>
          <p:cNvSpPr/>
          <p:nvPr/>
        </p:nvSpPr>
        <p:spPr>
          <a:xfrm>
            <a:off x="4336900" y="1296465"/>
            <a:ext cx="137160" cy="137160"/>
          </a:xfrm>
          <a:prstGeom prst="rect">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25" name="Rectangle 24"/>
          <p:cNvSpPr/>
          <p:nvPr/>
        </p:nvSpPr>
        <p:spPr>
          <a:xfrm>
            <a:off x="1874520" y="1296465"/>
            <a:ext cx="137160" cy="137160"/>
          </a:xfrm>
          <a:prstGeom prst="rect">
            <a:avLst/>
          </a:prstGeom>
          <a:solidFill>
            <a:schemeClr val="accent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27" name="TextBox 1"/>
          <p:cNvSpPr txBox="1"/>
          <p:nvPr/>
        </p:nvSpPr>
        <p:spPr>
          <a:xfrm>
            <a:off x="7342632" y="4087368"/>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35</a:t>
            </a:r>
          </a:p>
        </p:txBody>
      </p:sp>
      <p:sp>
        <p:nvSpPr>
          <p:cNvPr id="28" name="TextBox 1"/>
          <p:cNvSpPr txBox="1"/>
          <p:nvPr/>
        </p:nvSpPr>
        <p:spPr>
          <a:xfrm>
            <a:off x="8229600" y="3758184"/>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59</a:t>
            </a:r>
          </a:p>
        </p:txBody>
      </p:sp>
      <p:sp>
        <p:nvSpPr>
          <p:cNvPr id="30" name="TextBox 1"/>
          <p:cNvSpPr txBox="1"/>
          <p:nvPr/>
        </p:nvSpPr>
        <p:spPr>
          <a:xfrm>
            <a:off x="7086600" y="5059397"/>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27</a:t>
            </a:r>
          </a:p>
        </p:txBody>
      </p:sp>
      <p:sp>
        <p:nvSpPr>
          <p:cNvPr id="26" name="TextBox 1"/>
          <p:cNvSpPr txBox="1"/>
          <p:nvPr/>
        </p:nvSpPr>
        <p:spPr>
          <a:xfrm>
            <a:off x="7620000" y="3108960"/>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42</a:t>
            </a:r>
          </a:p>
        </p:txBody>
      </p:sp>
      <p:sp>
        <p:nvSpPr>
          <p:cNvPr id="29" name="TextBox 1"/>
          <p:cNvSpPr txBox="1"/>
          <p:nvPr/>
        </p:nvSpPr>
        <p:spPr>
          <a:xfrm>
            <a:off x="8506968" y="2758583"/>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65</a:t>
            </a:r>
          </a:p>
        </p:txBody>
      </p:sp>
      <p:sp>
        <p:nvSpPr>
          <p:cNvPr id="31" name="TextBox 1"/>
          <p:cNvSpPr txBox="1"/>
          <p:nvPr/>
        </p:nvSpPr>
        <p:spPr>
          <a:xfrm>
            <a:off x="7708392" y="2130552"/>
            <a:ext cx="536680"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44</a:t>
            </a:r>
          </a:p>
        </p:txBody>
      </p:sp>
      <p:sp>
        <p:nvSpPr>
          <p:cNvPr id="32" name="TextBox 1"/>
          <p:cNvSpPr txBox="1"/>
          <p:nvPr/>
        </p:nvSpPr>
        <p:spPr>
          <a:xfrm>
            <a:off x="8558784" y="1783080"/>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67</a:t>
            </a:r>
          </a:p>
        </p:txBody>
      </p:sp>
      <p:sp>
        <p:nvSpPr>
          <p:cNvPr id="33" name="TextBox 1"/>
          <p:cNvSpPr txBox="1"/>
          <p:nvPr/>
        </p:nvSpPr>
        <p:spPr>
          <a:xfrm>
            <a:off x="3505200" y="5056263"/>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56</a:t>
            </a:r>
          </a:p>
        </p:txBody>
      </p:sp>
      <p:sp>
        <p:nvSpPr>
          <p:cNvPr id="34" name="TextBox 1"/>
          <p:cNvSpPr txBox="1"/>
          <p:nvPr/>
        </p:nvSpPr>
        <p:spPr>
          <a:xfrm>
            <a:off x="3886200" y="4724400"/>
            <a:ext cx="457200"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46</a:t>
            </a:r>
          </a:p>
        </p:txBody>
      </p:sp>
      <p:sp>
        <p:nvSpPr>
          <p:cNvPr id="35" name="TextBox 1"/>
          <p:cNvSpPr txBox="1"/>
          <p:nvPr/>
        </p:nvSpPr>
        <p:spPr>
          <a:xfrm>
            <a:off x="3310128" y="4087368"/>
            <a:ext cx="4879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60</a:t>
            </a:r>
          </a:p>
        </p:txBody>
      </p:sp>
      <p:sp>
        <p:nvSpPr>
          <p:cNvPr id="36" name="TextBox 1"/>
          <p:cNvSpPr txBox="1"/>
          <p:nvPr/>
        </p:nvSpPr>
        <p:spPr>
          <a:xfrm>
            <a:off x="4239768" y="3758184"/>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37</a:t>
            </a:r>
          </a:p>
        </p:txBody>
      </p:sp>
      <p:sp>
        <p:nvSpPr>
          <p:cNvPr id="37" name="TextBox 1"/>
          <p:cNvSpPr txBox="1"/>
          <p:nvPr/>
        </p:nvSpPr>
        <p:spPr>
          <a:xfrm>
            <a:off x="3626888" y="3108960"/>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53</a:t>
            </a:r>
          </a:p>
        </p:txBody>
      </p:sp>
      <p:sp>
        <p:nvSpPr>
          <p:cNvPr id="38" name="TextBox 1"/>
          <p:cNvSpPr txBox="1"/>
          <p:nvPr/>
        </p:nvSpPr>
        <p:spPr>
          <a:xfrm>
            <a:off x="4468368" y="2758583"/>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31</a:t>
            </a:r>
          </a:p>
        </p:txBody>
      </p:sp>
      <p:sp>
        <p:nvSpPr>
          <p:cNvPr id="39" name="TextBox 1"/>
          <p:cNvSpPr txBox="1"/>
          <p:nvPr/>
        </p:nvSpPr>
        <p:spPr>
          <a:xfrm>
            <a:off x="3703088" y="2130552"/>
            <a:ext cx="4879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50</a:t>
            </a:r>
          </a:p>
        </p:txBody>
      </p:sp>
      <p:sp>
        <p:nvSpPr>
          <p:cNvPr id="40" name="TextBox 1"/>
          <p:cNvSpPr txBox="1"/>
          <p:nvPr/>
        </p:nvSpPr>
        <p:spPr>
          <a:xfrm>
            <a:off x="4495800" y="1783080"/>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29</a:t>
            </a:r>
          </a:p>
        </p:txBody>
      </p:sp>
      <p:sp>
        <p:nvSpPr>
          <p:cNvPr id="41" name="TextBox 1"/>
          <p:cNvSpPr txBox="1"/>
          <p:nvPr/>
        </p:nvSpPr>
        <p:spPr>
          <a:xfrm>
            <a:off x="7894088" y="4724400"/>
            <a:ext cx="541368"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49</a:t>
            </a:r>
          </a:p>
        </p:txBody>
      </p:sp>
    </p:spTree>
    <p:extLst>
      <p:ext uri="{BB962C8B-B14F-4D97-AF65-F5344CB8AC3E}">
        <p14:creationId xmlns:p14="http://schemas.microsoft.com/office/powerpoint/2010/main" val="436509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992506056"/>
              </p:ext>
            </p:extLst>
          </p:nvPr>
        </p:nvGraphicFramePr>
        <p:xfrm>
          <a:off x="1060207" y="1777301"/>
          <a:ext cx="8001000" cy="3723418"/>
        </p:xfrm>
        <a:graphic>
          <a:graphicData uri="http://schemas.openxmlformats.org/drawingml/2006/chart">
            <c:chart xmlns:c="http://schemas.openxmlformats.org/drawingml/2006/chart" xmlns:r="http://schemas.openxmlformats.org/officeDocument/2006/relationships" r:id="rId2"/>
          </a:graphicData>
        </a:graphic>
      </p:graphicFrame>
      <p:sp>
        <p:nvSpPr>
          <p:cNvPr id="18" name="Title 1"/>
          <p:cNvSpPr>
            <a:spLocks noGrp="1"/>
          </p:cNvSpPr>
          <p:nvPr>
            <p:ph type="title"/>
          </p:nvPr>
        </p:nvSpPr>
        <p:spPr>
          <a:xfrm>
            <a:off x="0" y="91439"/>
            <a:ext cx="9144000" cy="731520"/>
          </a:xfrm>
        </p:spPr>
        <p:txBody>
          <a:bodyPr anchor="t" anchorCtr="1">
            <a:noAutofit/>
          </a:bodyPr>
          <a:lstStyle/>
          <a:p>
            <a:pPr algn="ctr"/>
            <a:r>
              <a:rPr lang="en-US" sz="2000" b="1" kern="0" dirty="0" smtClean="0">
                <a:ea typeface="ＭＳ Ｐゴシック"/>
              </a:rPr>
              <a:t>Exhibit </a:t>
            </a:r>
            <a:r>
              <a:rPr lang="en-US" sz="2000" b="1" kern="0" dirty="0">
                <a:ea typeface="ＭＳ Ｐゴシック"/>
              </a:rPr>
              <a:t>9</a:t>
            </a:r>
            <a:r>
              <a:rPr lang="en-US" sz="2000" b="1" kern="0" dirty="0" smtClean="0">
                <a:ea typeface="ＭＳ Ｐゴシック"/>
              </a:rPr>
              <a:t>. </a:t>
            </a:r>
            <a:r>
              <a:rPr lang="en-US" sz="2000" b="1" kern="0" dirty="0">
                <a:ea typeface="ＭＳ Ｐゴシック"/>
              </a:rPr>
              <a:t>Marketplace Visitors Who Did Not Select a Plan Had Greater</a:t>
            </a:r>
            <a:r>
              <a:rPr lang="en-US" sz="1200" b="1" kern="0" dirty="0">
                <a:ea typeface="ＭＳ Ｐゴシック"/>
              </a:rPr>
              <a:t> </a:t>
            </a:r>
            <a:r>
              <a:rPr lang="en-US" sz="2000" b="1" kern="0" dirty="0">
                <a:ea typeface="ＭＳ Ｐゴシック"/>
              </a:rPr>
              <a:t>Difficulty</a:t>
            </a:r>
            <a:r>
              <a:rPr lang="en-US" sz="1200" b="1" kern="0" dirty="0">
                <a:ea typeface="ＭＳ Ｐゴシック"/>
              </a:rPr>
              <a:t> </a:t>
            </a:r>
            <a:r>
              <a:rPr lang="en-US" sz="2000" b="1" kern="0" dirty="0">
                <a:ea typeface="ＭＳ Ｐゴシック"/>
              </a:rPr>
              <a:t>Finding</a:t>
            </a:r>
            <a:r>
              <a:rPr lang="en-US" sz="1200" b="1" kern="0" dirty="0">
                <a:ea typeface="ＭＳ Ｐゴシック"/>
              </a:rPr>
              <a:t> </a:t>
            </a:r>
            <a:r>
              <a:rPr lang="en-US" sz="2000" b="1" kern="0" dirty="0">
                <a:ea typeface="ＭＳ Ｐゴシック"/>
              </a:rPr>
              <a:t>Affordable</a:t>
            </a:r>
            <a:r>
              <a:rPr lang="en-US" sz="1200" b="1" kern="0" dirty="0">
                <a:ea typeface="ＭＳ Ｐゴシック"/>
              </a:rPr>
              <a:t> </a:t>
            </a:r>
            <a:r>
              <a:rPr lang="en-US" sz="2000" b="1" kern="0" dirty="0">
                <a:ea typeface="ＭＳ Ｐゴシック"/>
              </a:rPr>
              <a:t>Plans</a:t>
            </a:r>
            <a:r>
              <a:rPr lang="en-US" sz="1200" b="1" kern="0" dirty="0">
                <a:ea typeface="ＭＳ Ｐゴシック"/>
              </a:rPr>
              <a:t> </a:t>
            </a:r>
            <a:r>
              <a:rPr lang="en-US" sz="2000" b="1" kern="0" dirty="0">
                <a:ea typeface="ＭＳ Ｐゴシック"/>
              </a:rPr>
              <a:t>Than</a:t>
            </a:r>
            <a:r>
              <a:rPr lang="en-US" sz="1200" b="1" kern="0" dirty="0">
                <a:ea typeface="ＭＳ Ｐゴシック"/>
              </a:rPr>
              <a:t> </a:t>
            </a:r>
            <a:r>
              <a:rPr lang="en-US" sz="2000" b="1" kern="0" dirty="0">
                <a:ea typeface="ＭＳ Ｐゴシック"/>
              </a:rPr>
              <a:t>Those</a:t>
            </a:r>
            <a:r>
              <a:rPr lang="en-US" sz="1200" b="1" kern="0" dirty="0">
                <a:ea typeface="ＭＳ Ｐゴシック"/>
              </a:rPr>
              <a:t> </a:t>
            </a:r>
            <a:r>
              <a:rPr lang="en-US" sz="2000" b="1" kern="0" dirty="0">
                <a:ea typeface="ＭＳ Ｐゴシック"/>
              </a:rPr>
              <a:t>Who</a:t>
            </a:r>
            <a:r>
              <a:rPr lang="en-US" sz="1200" b="1" kern="0" dirty="0">
                <a:ea typeface="ＭＳ Ｐゴシック"/>
              </a:rPr>
              <a:t> </a:t>
            </a:r>
            <a:r>
              <a:rPr lang="en-US" sz="2000" b="1" kern="0" dirty="0">
                <a:ea typeface="ＭＳ Ｐゴシック"/>
              </a:rPr>
              <a:t>Enrolled</a:t>
            </a:r>
            <a:endParaRPr lang="en-US" sz="2000" b="1" dirty="0">
              <a:cs typeface="Arial"/>
            </a:endParaRPr>
          </a:p>
        </p:txBody>
      </p:sp>
      <p:sp>
        <p:nvSpPr>
          <p:cNvPr id="19" name="TextBox 18"/>
          <p:cNvSpPr txBox="1"/>
          <p:nvPr/>
        </p:nvSpPr>
        <p:spPr>
          <a:xfrm>
            <a:off x="77421" y="914400"/>
            <a:ext cx="8898924" cy="338554"/>
          </a:xfrm>
          <a:prstGeom prst="rect">
            <a:avLst/>
          </a:prstGeom>
          <a:noFill/>
        </p:spPr>
        <p:txBody>
          <a:bodyPr wrap="square" rtlCol="0">
            <a:spAutoFit/>
          </a:bodyPr>
          <a:lstStyle/>
          <a:p>
            <a:pPr algn="ctr" fontAlgn="base">
              <a:spcBef>
                <a:spcPct val="0"/>
              </a:spcBef>
              <a:spcAft>
                <a:spcPct val="0"/>
              </a:spcAft>
            </a:pPr>
            <a:r>
              <a:rPr lang="en-US" sz="1600" b="1" dirty="0">
                <a:solidFill>
                  <a:prstClr val="black"/>
                </a:solidFill>
                <a:latin typeface="Cabin" panose="020B0803050202020004" pitchFamily="34" charset="0"/>
              </a:rPr>
              <a:t>How easy or difficult was it to </a:t>
            </a:r>
            <a:r>
              <a:rPr lang="en-US" sz="1600" b="1" dirty="0" smtClean="0">
                <a:solidFill>
                  <a:prstClr val="black"/>
                </a:solidFill>
                <a:latin typeface="Cabin" panose="020B0803050202020004" pitchFamily="34" charset="0"/>
              </a:rPr>
              <a:t>find</a:t>
            </a:r>
            <a:r>
              <a:rPr lang="en-US" sz="1600" b="1" dirty="0">
                <a:solidFill>
                  <a:prstClr val="black"/>
                </a:solidFill>
                <a:latin typeface="Cabin" panose="020B0803050202020004" pitchFamily="34" charset="0"/>
              </a:rPr>
              <a:t> </a:t>
            </a:r>
            <a:r>
              <a:rPr lang="en-US" sz="1600" b="1" dirty="0" smtClean="0">
                <a:solidFill>
                  <a:prstClr val="black"/>
                </a:solidFill>
                <a:latin typeface="Cabin" panose="020B0803050202020004" pitchFamily="34" charset="0"/>
              </a:rPr>
              <a:t>. . . ?</a:t>
            </a:r>
            <a:endParaRPr lang="en-US" sz="1600" b="1" dirty="0">
              <a:solidFill>
                <a:prstClr val="black"/>
              </a:solidFill>
              <a:latin typeface="Cabin" panose="020B0803050202020004" pitchFamily="34" charset="0"/>
            </a:endParaRPr>
          </a:p>
        </p:txBody>
      </p:sp>
      <p:sp>
        <p:nvSpPr>
          <p:cNvPr id="20" name="TextBox 19"/>
          <p:cNvSpPr txBox="1"/>
          <p:nvPr/>
        </p:nvSpPr>
        <p:spPr>
          <a:xfrm>
            <a:off x="75649" y="4131868"/>
            <a:ext cx="1478280" cy="954107"/>
          </a:xfrm>
          <a:prstGeom prst="rect">
            <a:avLst/>
          </a:prstGeom>
          <a:noFill/>
        </p:spPr>
        <p:txBody>
          <a:bodyPr wrap="square" rtlCol="0">
            <a:spAutoFit/>
          </a:bodyPr>
          <a:lstStyle/>
          <a:p>
            <a:pPr fontAlgn="base">
              <a:spcBef>
                <a:spcPct val="0"/>
              </a:spcBef>
              <a:spcAft>
                <a:spcPct val="0"/>
              </a:spcAft>
            </a:pPr>
            <a:r>
              <a:rPr lang="en-US" sz="1400" b="1" u="sng" dirty="0" smtClean="0">
                <a:solidFill>
                  <a:prstClr val="black"/>
                </a:solidFill>
                <a:latin typeface="Cabin" panose="020B0803050202020004" pitchFamily="34" charset="0"/>
              </a:rPr>
              <a:t>A plan with </a:t>
            </a:r>
            <a:br>
              <a:rPr lang="en-US" sz="1400" b="1" u="sng" dirty="0" smtClean="0">
                <a:solidFill>
                  <a:prstClr val="black"/>
                </a:solidFill>
                <a:latin typeface="Cabin" panose="020B0803050202020004" pitchFamily="34" charset="0"/>
              </a:rPr>
            </a:br>
            <a:r>
              <a:rPr lang="en-US" sz="1400" b="1" u="sng" dirty="0" smtClean="0">
                <a:solidFill>
                  <a:prstClr val="black"/>
                </a:solidFill>
                <a:latin typeface="Cabin" panose="020B0803050202020004" pitchFamily="34" charset="0"/>
              </a:rPr>
              <a:t>the type of coverage </a:t>
            </a:r>
            <a:br>
              <a:rPr lang="en-US" sz="1400" b="1" u="sng" dirty="0" smtClean="0">
                <a:solidFill>
                  <a:prstClr val="black"/>
                </a:solidFill>
                <a:latin typeface="Cabin" panose="020B0803050202020004" pitchFamily="34" charset="0"/>
              </a:rPr>
            </a:br>
            <a:r>
              <a:rPr lang="en-US" sz="1400" b="1" u="sng" dirty="0" smtClean="0">
                <a:solidFill>
                  <a:prstClr val="black"/>
                </a:solidFill>
                <a:latin typeface="Cabin" panose="020B0803050202020004" pitchFamily="34" charset="0"/>
              </a:rPr>
              <a:t>you need</a:t>
            </a:r>
            <a:endParaRPr lang="en-US" sz="1400" b="1" u="sng" dirty="0">
              <a:solidFill>
                <a:prstClr val="black"/>
              </a:solidFill>
              <a:latin typeface="Cabin" panose="020B0803050202020004" pitchFamily="34" charset="0"/>
            </a:endParaRPr>
          </a:p>
        </p:txBody>
      </p:sp>
      <p:sp>
        <p:nvSpPr>
          <p:cNvPr id="21" name="TextBox 20"/>
          <p:cNvSpPr txBox="1"/>
          <p:nvPr/>
        </p:nvSpPr>
        <p:spPr>
          <a:xfrm>
            <a:off x="75649" y="2372380"/>
            <a:ext cx="1524000" cy="523220"/>
          </a:xfrm>
          <a:prstGeom prst="rect">
            <a:avLst/>
          </a:prstGeom>
          <a:noFill/>
        </p:spPr>
        <p:txBody>
          <a:bodyPr wrap="square" rtlCol="0">
            <a:spAutoFit/>
          </a:bodyPr>
          <a:lstStyle/>
          <a:p>
            <a:pPr fontAlgn="base">
              <a:spcBef>
                <a:spcPct val="0"/>
              </a:spcBef>
              <a:spcAft>
                <a:spcPct val="0"/>
              </a:spcAft>
            </a:pPr>
            <a:r>
              <a:rPr lang="en-US" sz="1400" b="1" u="sng" dirty="0" smtClean="0">
                <a:solidFill>
                  <a:prstClr val="black"/>
                </a:solidFill>
                <a:latin typeface="Cabin" panose="020B0803050202020004" pitchFamily="34" charset="0"/>
              </a:rPr>
              <a:t>A plan you </a:t>
            </a:r>
            <a:br>
              <a:rPr lang="en-US" sz="1400" b="1" u="sng" dirty="0" smtClean="0">
                <a:solidFill>
                  <a:prstClr val="black"/>
                </a:solidFill>
                <a:latin typeface="Cabin" panose="020B0803050202020004" pitchFamily="34" charset="0"/>
              </a:rPr>
            </a:br>
            <a:r>
              <a:rPr lang="en-US" sz="1400" b="1" u="sng" dirty="0" smtClean="0">
                <a:solidFill>
                  <a:prstClr val="black"/>
                </a:solidFill>
                <a:latin typeface="Cabin" panose="020B0803050202020004" pitchFamily="34" charset="0"/>
              </a:rPr>
              <a:t>could afford</a:t>
            </a:r>
            <a:endParaRPr lang="en-US" sz="1400" b="1" u="sng" dirty="0">
              <a:solidFill>
                <a:prstClr val="black"/>
              </a:solidFill>
              <a:latin typeface="Cabin" panose="020B0803050202020004" pitchFamily="34" charset="0"/>
            </a:endParaRPr>
          </a:p>
        </p:txBody>
      </p:sp>
      <p:sp>
        <p:nvSpPr>
          <p:cNvPr id="22" name="TextBox 1"/>
          <p:cNvSpPr txBox="1"/>
          <p:nvPr/>
        </p:nvSpPr>
        <p:spPr>
          <a:xfrm>
            <a:off x="7223760" y="1999500"/>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39</a:t>
            </a:r>
          </a:p>
        </p:txBody>
      </p:sp>
      <p:sp>
        <p:nvSpPr>
          <p:cNvPr id="32" name="TextBox 1"/>
          <p:cNvSpPr txBox="1"/>
          <p:nvPr/>
        </p:nvSpPr>
        <p:spPr>
          <a:xfrm>
            <a:off x="6522488" y="2971800"/>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15</a:t>
            </a:r>
          </a:p>
        </p:txBody>
      </p:sp>
      <p:sp>
        <p:nvSpPr>
          <p:cNvPr id="33" name="TextBox 1"/>
          <p:cNvSpPr txBox="1"/>
          <p:nvPr/>
        </p:nvSpPr>
        <p:spPr>
          <a:xfrm>
            <a:off x="7909560" y="4474583"/>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63</a:t>
            </a:r>
          </a:p>
        </p:txBody>
      </p:sp>
      <p:sp>
        <p:nvSpPr>
          <p:cNvPr id="34" name="TextBox 1"/>
          <p:cNvSpPr txBox="1"/>
          <p:nvPr/>
        </p:nvSpPr>
        <p:spPr>
          <a:xfrm>
            <a:off x="7543800" y="3967956"/>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51</a:t>
            </a:r>
          </a:p>
        </p:txBody>
      </p:sp>
      <p:sp>
        <p:nvSpPr>
          <p:cNvPr id="35" name="TextBox 1"/>
          <p:cNvSpPr txBox="1"/>
          <p:nvPr/>
        </p:nvSpPr>
        <p:spPr>
          <a:xfrm>
            <a:off x="7741688" y="2490891"/>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57</a:t>
            </a:r>
          </a:p>
        </p:txBody>
      </p:sp>
      <p:sp>
        <p:nvSpPr>
          <p:cNvPr id="36" name="TextBox 1"/>
          <p:cNvSpPr txBox="1"/>
          <p:nvPr/>
        </p:nvSpPr>
        <p:spPr>
          <a:xfrm>
            <a:off x="7086600" y="4966988"/>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36</a:t>
            </a:r>
          </a:p>
        </p:txBody>
      </p:sp>
      <p:sp>
        <p:nvSpPr>
          <p:cNvPr id="37" name="TextBox 1"/>
          <p:cNvSpPr txBox="1"/>
          <p:nvPr/>
        </p:nvSpPr>
        <p:spPr>
          <a:xfrm>
            <a:off x="3255264" y="2971800"/>
            <a:ext cx="461210"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80</a:t>
            </a:r>
          </a:p>
        </p:txBody>
      </p:sp>
      <p:sp>
        <p:nvSpPr>
          <p:cNvPr id="38" name="TextBox 1"/>
          <p:cNvSpPr txBox="1"/>
          <p:nvPr/>
        </p:nvSpPr>
        <p:spPr>
          <a:xfrm>
            <a:off x="4419600" y="2490891"/>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41</a:t>
            </a:r>
          </a:p>
        </p:txBody>
      </p:sp>
      <p:sp>
        <p:nvSpPr>
          <p:cNvPr id="39" name="TextBox 1"/>
          <p:cNvSpPr txBox="1"/>
          <p:nvPr/>
        </p:nvSpPr>
        <p:spPr>
          <a:xfrm>
            <a:off x="3806556" y="4966988"/>
            <a:ext cx="536844"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60</a:t>
            </a:r>
          </a:p>
        </p:txBody>
      </p:sp>
      <p:sp>
        <p:nvSpPr>
          <p:cNvPr id="40" name="TextBox 1"/>
          <p:cNvSpPr txBox="1"/>
          <p:nvPr/>
        </p:nvSpPr>
        <p:spPr>
          <a:xfrm>
            <a:off x="4572000" y="4474583"/>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35</a:t>
            </a:r>
          </a:p>
        </p:txBody>
      </p:sp>
      <p:sp>
        <p:nvSpPr>
          <p:cNvPr id="41" name="TextBox 1"/>
          <p:cNvSpPr txBox="1"/>
          <p:nvPr/>
        </p:nvSpPr>
        <p:spPr>
          <a:xfrm>
            <a:off x="4239432" y="3967956"/>
            <a:ext cx="484968"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46</a:t>
            </a:r>
          </a:p>
        </p:txBody>
      </p:sp>
      <p:sp>
        <p:nvSpPr>
          <p:cNvPr id="42" name="TextBox 1"/>
          <p:cNvSpPr txBox="1"/>
          <p:nvPr/>
        </p:nvSpPr>
        <p:spPr>
          <a:xfrm>
            <a:off x="3962400" y="1999500"/>
            <a:ext cx="411712"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latin typeface="Cabin" panose="020B0803050202020004" pitchFamily="34" charset="0"/>
                <a:cs typeface="Arial" panose="020B0604020202020204" pitchFamily="34" charset="0"/>
              </a:rPr>
              <a:t>56</a:t>
            </a:r>
          </a:p>
        </p:txBody>
      </p:sp>
      <p:sp>
        <p:nvSpPr>
          <p:cNvPr id="44" name="Text Box 49"/>
          <p:cNvSpPr txBox="1">
            <a:spLocks noChangeArrowheads="1"/>
          </p:cNvSpPr>
          <p:nvPr/>
        </p:nvSpPr>
        <p:spPr bwMode="auto">
          <a:xfrm>
            <a:off x="45720" y="5897880"/>
            <a:ext cx="9022080" cy="938719"/>
          </a:xfrm>
          <a:prstGeom prst="rect">
            <a:avLst/>
          </a:prstGeom>
          <a:noFill/>
          <a:ln w="9525">
            <a:noFill/>
            <a:miter lim="800000"/>
            <a:headEnd/>
            <a:tailEnd/>
          </a:ln>
        </p:spPr>
        <p:txBody>
          <a:bodyPr wrap="square">
            <a:spAutoFit/>
          </a:bodyPr>
          <a:lstStyle/>
          <a:p>
            <a:r>
              <a:rPr lang="en-US" sz="1100" dirty="0" smtClean="0">
                <a:latin typeface="Cabin" panose="020B0803050202020004" pitchFamily="34" charset="0"/>
              </a:rPr>
              <a:t>Notes: Bars may not sum to 100 percent because of “don’t know” responses or refusal to respond; segments may not sum to subtotals because of rounding. “Obtained coverage” includes those who visited the marketplace and have had marketplace coverage for two years or less. </a:t>
            </a:r>
            <a:r>
              <a:rPr lang="en-US" sz="1100" dirty="0">
                <a:latin typeface="Cabin" panose="020B0803050202020004" pitchFamily="34" charset="0"/>
              </a:rPr>
              <a:t>“Did not obtain coverage” does not include those who obtained coverage through another source. ** </a:t>
            </a:r>
            <a:r>
              <a:rPr lang="en-US" sz="1100" dirty="0" smtClean="0">
                <a:latin typeface="Cabin" panose="020B0803050202020004" pitchFamily="34" charset="0"/>
              </a:rPr>
              <a:t>Marketplace-eligible includes adults in expansion states who are above 138% FPL and adults in </a:t>
            </a:r>
            <a:r>
              <a:rPr lang="en-US" sz="1100" dirty="0" err="1" smtClean="0">
                <a:latin typeface="Cabin" panose="020B0803050202020004" pitchFamily="34" charset="0"/>
              </a:rPr>
              <a:t>nonexpansion</a:t>
            </a:r>
            <a:r>
              <a:rPr lang="en-US" sz="1100" dirty="0" smtClean="0">
                <a:latin typeface="Cabin" panose="020B0803050202020004" pitchFamily="34" charset="0"/>
              </a:rPr>
              <a:t> states who are above 100% FPL.</a:t>
            </a:r>
          </a:p>
          <a:p>
            <a:pPr fontAlgn="base">
              <a:spcBef>
                <a:spcPct val="0"/>
              </a:spcBef>
              <a:spcAft>
                <a:spcPct val="0"/>
              </a:spcAft>
            </a:pPr>
            <a:r>
              <a:rPr lang="en-US" sz="1100" dirty="0" smtClean="0">
                <a:latin typeface="Cabin" panose="020B0803050202020004" pitchFamily="34" charset="0"/>
              </a:rPr>
              <a:t>Source</a:t>
            </a:r>
            <a:r>
              <a:rPr lang="en-US" sz="1100" dirty="0">
                <a:latin typeface="Cabin" panose="020B0803050202020004" pitchFamily="34" charset="0"/>
              </a:rPr>
              <a:t>: </a:t>
            </a:r>
            <a:r>
              <a:rPr lang="en-US" sz="1100" dirty="0">
                <a:latin typeface="Cabin" panose="020B0803050202020004" pitchFamily="34" charset="0"/>
                <a:cs typeface="Arial" pitchFamily="34" charset="0"/>
              </a:rPr>
              <a:t>The Commonwealth Fund Affordable Care Act Tracking </a:t>
            </a:r>
            <a:r>
              <a:rPr lang="en-US" sz="1100" dirty="0" smtClean="0">
                <a:latin typeface="Cabin" panose="020B0803050202020004" pitchFamily="34" charset="0"/>
                <a:cs typeface="Arial" pitchFamily="34" charset="0"/>
              </a:rPr>
              <a:t>Survey, March–May 2015.</a:t>
            </a:r>
            <a:endParaRPr lang="en-US" sz="1100" dirty="0">
              <a:latin typeface="Cabin" panose="020B0803050202020004" pitchFamily="34" charset="0"/>
              <a:ea typeface="ＭＳ Ｐゴシック" charset="-128"/>
            </a:endParaRPr>
          </a:p>
        </p:txBody>
      </p:sp>
      <p:sp>
        <p:nvSpPr>
          <p:cNvPr id="45" name="TextBox 44"/>
          <p:cNvSpPr txBox="1"/>
          <p:nvPr/>
        </p:nvSpPr>
        <p:spPr>
          <a:xfrm>
            <a:off x="1981200" y="5435652"/>
            <a:ext cx="7010400" cy="307777"/>
          </a:xfrm>
          <a:prstGeom prst="rect">
            <a:avLst/>
          </a:prstGeom>
          <a:noFill/>
        </p:spPr>
        <p:txBody>
          <a:bodyPr wrap="square" rtlCol="0">
            <a:spAutoFit/>
          </a:bodyPr>
          <a:lstStyle/>
          <a:p>
            <a:pPr algn="ctr" fontAlgn="b">
              <a:spcBef>
                <a:spcPct val="0"/>
              </a:spcBef>
              <a:spcAft>
                <a:spcPct val="0"/>
              </a:spcAft>
            </a:pPr>
            <a:r>
              <a:rPr lang="en-US" sz="1400" b="1" dirty="0" smtClean="0">
                <a:solidFill>
                  <a:prstClr val="black"/>
                </a:solidFill>
                <a:latin typeface="Cabin" panose="020B0803050202020004" pitchFamily="34" charset="0"/>
                <a:cs typeface="Arial" pitchFamily="34" charset="0"/>
              </a:rPr>
              <a:t>Percent of adults ages 19–64 who went to the marketplace and are marketplace-eligible**</a:t>
            </a:r>
            <a:endParaRPr lang="en-US" sz="1400" b="1" dirty="0">
              <a:solidFill>
                <a:prstClr val="black"/>
              </a:solidFill>
              <a:latin typeface="Cabin" panose="020B0803050202020004" pitchFamily="34" charset="0"/>
              <a:cs typeface="Arial" pitchFamily="34" charset="0"/>
            </a:endParaRPr>
          </a:p>
        </p:txBody>
      </p:sp>
      <p:sp>
        <p:nvSpPr>
          <p:cNvPr id="53" name="TextBox 52"/>
          <p:cNvSpPr txBox="1"/>
          <p:nvPr/>
        </p:nvSpPr>
        <p:spPr>
          <a:xfrm>
            <a:off x="6345936" y="1371600"/>
            <a:ext cx="1473312" cy="307777"/>
          </a:xfrm>
          <a:prstGeom prst="rect">
            <a:avLst/>
          </a:prstGeom>
          <a:noFill/>
        </p:spPr>
        <p:txBody>
          <a:bodyPr wrap="square" rtlCol="0">
            <a:spAutoFit/>
          </a:bodyPr>
          <a:lstStyle/>
          <a:p>
            <a:r>
              <a:rPr lang="en-US" sz="1400" b="1" dirty="0" smtClean="0">
                <a:solidFill>
                  <a:prstClr val="black"/>
                </a:solidFill>
                <a:latin typeface="Cabin" panose="020B0803050202020004" pitchFamily="34" charset="0"/>
              </a:rPr>
              <a:t>Somewhat easy</a:t>
            </a:r>
            <a:endParaRPr lang="en-US" sz="1400" b="1" dirty="0">
              <a:solidFill>
                <a:prstClr val="black"/>
              </a:solidFill>
              <a:latin typeface="Cabin" panose="020B0803050202020004" pitchFamily="34" charset="0"/>
            </a:endParaRPr>
          </a:p>
        </p:txBody>
      </p:sp>
      <p:sp>
        <p:nvSpPr>
          <p:cNvPr id="54" name="TextBox 53"/>
          <p:cNvSpPr txBox="1"/>
          <p:nvPr/>
        </p:nvSpPr>
        <p:spPr>
          <a:xfrm>
            <a:off x="8001000" y="1371600"/>
            <a:ext cx="1034405" cy="307777"/>
          </a:xfrm>
          <a:prstGeom prst="rect">
            <a:avLst/>
          </a:prstGeom>
          <a:noFill/>
        </p:spPr>
        <p:txBody>
          <a:bodyPr wrap="square" rtlCol="0">
            <a:spAutoFit/>
          </a:bodyPr>
          <a:lstStyle/>
          <a:p>
            <a:r>
              <a:rPr lang="en-US" sz="1400" b="1" dirty="0" smtClean="0">
                <a:solidFill>
                  <a:prstClr val="black"/>
                </a:solidFill>
                <a:latin typeface="Cabin" panose="020B0803050202020004" pitchFamily="34" charset="0"/>
              </a:rPr>
              <a:t>Very easy</a:t>
            </a:r>
            <a:endParaRPr lang="en-US" sz="1400" b="1" dirty="0">
              <a:solidFill>
                <a:prstClr val="black"/>
              </a:solidFill>
              <a:latin typeface="Cabin" panose="020B0803050202020004" pitchFamily="34" charset="0"/>
            </a:endParaRPr>
          </a:p>
        </p:txBody>
      </p:sp>
      <p:sp>
        <p:nvSpPr>
          <p:cNvPr id="55" name="TextBox 54"/>
          <p:cNvSpPr txBox="1"/>
          <p:nvPr/>
        </p:nvSpPr>
        <p:spPr>
          <a:xfrm>
            <a:off x="4425696" y="1371600"/>
            <a:ext cx="1839437" cy="307777"/>
          </a:xfrm>
          <a:prstGeom prst="rect">
            <a:avLst/>
          </a:prstGeom>
          <a:noFill/>
        </p:spPr>
        <p:txBody>
          <a:bodyPr wrap="square" rtlCol="0">
            <a:spAutoFit/>
          </a:bodyPr>
          <a:lstStyle/>
          <a:p>
            <a:r>
              <a:rPr lang="en-US" sz="1400" b="1" dirty="0" smtClean="0">
                <a:solidFill>
                  <a:prstClr val="black"/>
                </a:solidFill>
                <a:latin typeface="Cabin" panose="020B0803050202020004" pitchFamily="34" charset="0"/>
              </a:rPr>
              <a:t>Somewhat difficult</a:t>
            </a:r>
            <a:endParaRPr lang="en-US" sz="1400" b="1" dirty="0">
              <a:solidFill>
                <a:prstClr val="black"/>
              </a:solidFill>
              <a:latin typeface="Cabin" panose="020B0803050202020004" pitchFamily="34" charset="0"/>
            </a:endParaRPr>
          </a:p>
        </p:txBody>
      </p:sp>
      <p:sp>
        <p:nvSpPr>
          <p:cNvPr id="56" name="TextBox 55"/>
          <p:cNvSpPr txBox="1"/>
          <p:nvPr/>
        </p:nvSpPr>
        <p:spPr>
          <a:xfrm>
            <a:off x="1965960" y="1371600"/>
            <a:ext cx="2286000" cy="307777"/>
          </a:xfrm>
          <a:prstGeom prst="rect">
            <a:avLst/>
          </a:prstGeom>
          <a:noFill/>
        </p:spPr>
        <p:txBody>
          <a:bodyPr wrap="square" rtlCol="0">
            <a:spAutoFit/>
          </a:bodyPr>
          <a:lstStyle/>
          <a:p>
            <a:r>
              <a:rPr lang="en-US" sz="1400" b="1" dirty="0" smtClean="0">
                <a:solidFill>
                  <a:prstClr val="black"/>
                </a:solidFill>
                <a:latin typeface="Cabin" panose="020B0803050202020004" pitchFamily="34" charset="0"/>
              </a:rPr>
              <a:t>Very difficult or impossible</a:t>
            </a:r>
            <a:endParaRPr lang="en-US" sz="1400" b="1" dirty="0">
              <a:solidFill>
                <a:prstClr val="black"/>
              </a:solidFill>
              <a:latin typeface="Cabin" panose="020B0803050202020004" pitchFamily="34" charset="0"/>
            </a:endParaRPr>
          </a:p>
        </p:txBody>
      </p:sp>
      <p:sp>
        <p:nvSpPr>
          <p:cNvPr id="57" name="Rectangle 56"/>
          <p:cNvSpPr/>
          <p:nvPr/>
        </p:nvSpPr>
        <p:spPr>
          <a:xfrm>
            <a:off x="6262185" y="1451842"/>
            <a:ext cx="137160" cy="137160"/>
          </a:xfrm>
          <a:prstGeom prst="rect">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58" name="Rectangle 57"/>
          <p:cNvSpPr/>
          <p:nvPr/>
        </p:nvSpPr>
        <p:spPr>
          <a:xfrm>
            <a:off x="7906507" y="1451842"/>
            <a:ext cx="137160" cy="137160"/>
          </a:xfrm>
          <a:prstGeom prst="rect">
            <a:avLst/>
          </a:prstGeom>
          <a:solidFill>
            <a:schemeClr val="accent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59" name="Rectangle 58"/>
          <p:cNvSpPr/>
          <p:nvPr/>
        </p:nvSpPr>
        <p:spPr>
          <a:xfrm>
            <a:off x="4336900" y="1451842"/>
            <a:ext cx="137160" cy="137160"/>
          </a:xfrm>
          <a:prstGeom prst="rect">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60" name="Rectangle 59"/>
          <p:cNvSpPr/>
          <p:nvPr/>
        </p:nvSpPr>
        <p:spPr>
          <a:xfrm>
            <a:off x="1874520" y="1451842"/>
            <a:ext cx="137160" cy="137160"/>
          </a:xfrm>
          <a:prstGeom prst="rect">
            <a:avLst/>
          </a:prstGeom>
          <a:solidFill>
            <a:schemeClr val="accent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Tree>
    <p:extLst>
      <p:ext uri="{BB962C8B-B14F-4D97-AF65-F5344CB8AC3E}">
        <p14:creationId xmlns:p14="http://schemas.microsoft.com/office/powerpoint/2010/main" val="708558378"/>
      </p:ext>
    </p:extLst>
  </p:cSld>
  <p:clrMapOvr>
    <a:masterClrMapping/>
  </p:clrMapOvr>
</p:sld>
</file>

<file path=ppt/theme/theme1.xml><?xml version="1.0" encoding="utf-8"?>
<a:theme xmlns:a="http://schemas.openxmlformats.org/drawingml/2006/main" name="CMWF_template_5-2014_white_bg">
  <a:themeElements>
    <a:clrScheme name="Tracking briefs">
      <a:dk1>
        <a:sysClr val="windowText" lastClr="000000"/>
      </a:dk1>
      <a:lt1>
        <a:sysClr val="window" lastClr="FFFFFF"/>
      </a:lt1>
      <a:dk2>
        <a:srgbClr val="1F497D"/>
      </a:dk2>
      <a:lt2>
        <a:srgbClr val="EEECE1"/>
      </a:lt2>
      <a:accent1>
        <a:srgbClr val="104068"/>
      </a:accent1>
      <a:accent2>
        <a:srgbClr val="B8D9EC"/>
      </a:accent2>
      <a:accent3>
        <a:srgbClr val="89B19C"/>
      </a:accent3>
      <a:accent4>
        <a:srgbClr val="589478"/>
      </a:accent4>
      <a:accent5>
        <a:srgbClr val="308261"/>
      </a:accent5>
      <a:accent6>
        <a:srgbClr val="00673F"/>
      </a:accent6>
      <a:hlink>
        <a:srgbClr val="0000FF"/>
      </a:hlink>
      <a:folHlink>
        <a:srgbClr val="800080"/>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CMWF_template_5-2014_white_bg</Template>
  <TotalTime>17211</TotalTime>
  <Words>1223</Words>
  <Application>Microsoft Office PowerPoint</Application>
  <PresentationFormat>On-screen Show (4:3)</PresentationFormat>
  <Paragraphs>199</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CMWF_template_5-2014_white_bg</vt:lpstr>
      <vt:lpstr>PowerPoint Presentation</vt:lpstr>
      <vt:lpstr>PowerPoint Presentation</vt:lpstr>
      <vt:lpstr>PowerPoint Presentation</vt:lpstr>
      <vt:lpstr>PowerPoint Presentation</vt:lpstr>
      <vt:lpstr>PowerPoint Presentation</vt:lpstr>
      <vt:lpstr>Exhibit 6. Among Marketplace Visitors Who Didn’t Enroll,  More than Half Said They Couldn’t Find an Affordable Plan </vt:lpstr>
      <vt:lpstr>Exhibit 7. Nearly Eight of 10 Adults Who Received  Personal Assistance Obtained Coverage</vt:lpstr>
      <vt:lpstr>PowerPoint Presentation</vt:lpstr>
      <vt:lpstr>Exhibit 9. Marketplace Visitors Who Did Not Select a Plan Had Greater Difficulty Finding Affordable Plans Than Those Who Enrolled</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April-June 2014 ACA Tracking Survey Topline Findings</dc:title>
  <dc:creator>Petra W. Rasmussen</dc:creator>
  <cp:lastModifiedBy>Paul Frame</cp:lastModifiedBy>
  <cp:revision>818</cp:revision>
  <cp:lastPrinted>2015-08-26T18:54:46Z</cp:lastPrinted>
  <dcterms:created xsi:type="dcterms:W3CDTF">2014-06-13T13:57:10Z</dcterms:created>
  <dcterms:modified xsi:type="dcterms:W3CDTF">2015-09-22T15:04:38Z</dcterms:modified>
</cp:coreProperties>
</file>