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16"/>
  </p:notesMasterIdLst>
  <p:sldIdLst>
    <p:sldId id="264" r:id="rId4"/>
    <p:sldId id="258" r:id="rId5"/>
    <p:sldId id="272" r:id="rId6"/>
    <p:sldId id="273" r:id="rId7"/>
    <p:sldId id="259" r:id="rId8"/>
    <p:sldId id="275" r:id="rId9"/>
    <p:sldId id="260" r:id="rId10"/>
    <p:sldId id="263" r:id="rId11"/>
    <p:sldId id="262" r:id="rId12"/>
    <p:sldId id="268" r:id="rId13"/>
    <p:sldId id="270" r:id="rId14"/>
    <p:sldId id="271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0809232958E-2"/>
          <c:y val="0.1124394636374"/>
          <c:w val="0.74108968370479122"/>
          <c:h val="0.73732522485901097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US (17.1%)</c:v>
                </c:pt>
              </c:strCache>
            </c:strRef>
          </c:tx>
          <c:spPr>
            <a:ln w="24053">
              <a:solidFill>
                <a:srgbClr val="00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Sheet1!$B$2:$AI$2</c:f>
              <c:numCache>
                <c:formatCode>General</c:formatCode>
                <c:ptCount val="34"/>
                <c:pt idx="0">
                  <c:v>8.7460000000000004</c:v>
                </c:pt>
                <c:pt idx="1">
                  <c:v>9.0638000000000005</c:v>
                </c:pt>
                <c:pt idx="2">
                  <c:v>9.8259000000000007</c:v>
                </c:pt>
                <c:pt idx="3">
                  <c:v>9.9623000000000008</c:v>
                </c:pt>
                <c:pt idx="4">
                  <c:v>9.8721999999999994</c:v>
                </c:pt>
                <c:pt idx="5">
                  <c:v>10.037100000000001</c:v>
                </c:pt>
                <c:pt idx="6">
                  <c:v>10.193300000000001</c:v>
                </c:pt>
                <c:pt idx="7">
                  <c:v>10.453200000000001</c:v>
                </c:pt>
                <c:pt idx="8">
                  <c:v>10.8681</c:v>
                </c:pt>
                <c:pt idx="9">
                  <c:v>11.236499999999999</c:v>
                </c:pt>
                <c:pt idx="10">
                  <c:v>11.900499999999999</c:v>
                </c:pt>
                <c:pt idx="11">
                  <c:v>12.596399999999999</c:v>
                </c:pt>
                <c:pt idx="12">
                  <c:v>12.888500000000001</c:v>
                </c:pt>
                <c:pt idx="13">
                  <c:v>13.1568</c:v>
                </c:pt>
                <c:pt idx="14">
                  <c:v>13.0656</c:v>
                </c:pt>
                <c:pt idx="15">
                  <c:v>13.1622</c:v>
                </c:pt>
                <c:pt idx="16">
                  <c:v>13.135999999999999</c:v>
                </c:pt>
                <c:pt idx="17">
                  <c:v>13.045</c:v>
                </c:pt>
                <c:pt idx="18">
                  <c:v>13.0642</c:v>
                </c:pt>
                <c:pt idx="19">
                  <c:v>13.0746</c:v>
                </c:pt>
                <c:pt idx="20">
                  <c:v>13.142799999999999</c:v>
                </c:pt>
                <c:pt idx="21">
                  <c:v>13.790800000000001</c:v>
                </c:pt>
                <c:pt idx="22">
                  <c:v>14.629300000000001</c:v>
                </c:pt>
                <c:pt idx="23">
                  <c:v>15.1465</c:v>
                </c:pt>
                <c:pt idx="24">
                  <c:v>15.2117</c:v>
                </c:pt>
                <c:pt idx="25">
                  <c:v>15.2325</c:v>
                </c:pt>
                <c:pt idx="26">
                  <c:v>15.3415</c:v>
                </c:pt>
                <c:pt idx="27">
                  <c:v>15.6206</c:v>
                </c:pt>
                <c:pt idx="28">
                  <c:v>16.102799999999998</c:v>
                </c:pt>
                <c:pt idx="29">
                  <c:v>17.065799999999999</c:v>
                </c:pt>
                <c:pt idx="30">
                  <c:v>17.076699999999999</c:v>
                </c:pt>
                <c:pt idx="31">
                  <c:v>17.115600000000001</c:v>
                </c:pt>
                <c:pt idx="32">
                  <c:v>17.133500000000002</c:v>
                </c:pt>
                <c:pt idx="33">
                  <c:v>17.130199999999999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FR (11.6%)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Sheet1!$B$3:$AI$3</c:f>
              <c:numCache>
                <c:formatCode>General</c:formatCode>
                <c:ptCount val="34"/>
                <c:pt idx="0">
                  <c:v>6.8996000000000004</c:v>
                </c:pt>
                <c:pt idx="5">
                  <c:v>7.827</c:v>
                </c:pt>
                <c:pt idx="10">
                  <c:v>8.1623000000000001</c:v>
                </c:pt>
                <c:pt idx="11">
                  <c:v>8.4044000000000008</c:v>
                </c:pt>
                <c:pt idx="12">
                  <c:v>8.641</c:v>
                </c:pt>
                <c:pt idx="13">
                  <c:v>9.0572999999999997</c:v>
                </c:pt>
                <c:pt idx="14">
                  <c:v>9.0375999999999994</c:v>
                </c:pt>
                <c:pt idx="15">
                  <c:v>10.1126</c:v>
                </c:pt>
                <c:pt idx="16">
                  <c:v>10.108700000000001</c:v>
                </c:pt>
                <c:pt idx="17">
                  <c:v>9.9749999999999996</c:v>
                </c:pt>
                <c:pt idx="18">
                  <c:v>9.8646999999999991</c:v>
                </c:pt>
                <c:pt idx="19">
                  <c:v>9.8568999999999996</c:v>
                </c:pt>
                <c:pt idx="20">
                  <c:v>9.7744999999999997</c:v>
                </c:pt>
                <c:pt idx="21">
                  <c:v>9.8869000000000007</c:v>
                </c:pt>
                <c:pt idx="22">
                  <c:v>10.2203</c:v>
                </c:pt>
                <c:pt idx="23">
                  <c:v>10.4283</c:v>
                </c:pt>
                <c:pt idx="24">
                  <c:v>10.534700000000001</c:v>
                </c:pt>
                <c:pt idx="25">
                  <c:v>10.5999</c:v>
                </c:pt>
                <c:pt idx="26">
                  <c:v>10.529199999999999</c:v>
                </c:pt>
                <c:pt idx="27">
                  <c:v>10.449</c:v>
                </c:pt>
                <c:pt idx="28">
                  <c:v>10.569900000000001</c:v>
                </c:pt>
                <c:pt idx="29">
                  <c:v>11.2806</c:v>
                </c:pt>
                <c:pt idx="30">
                  <c:v>11.1972</c:v>
                </c:pt>
                <c:pt idx="31">
                  <c:v>11.334899999999999</c:v>
                </c:pt>
                <c:pt idx="32">
                  <c:v>11.416399999999999</c:v>
                </c:pt>
                <c:pt idx="33">
                  <c:v>11.576000000000001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SWE (11.5%)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Sheet1!$B$4:$AI$4</c:f>
              <c:numCache>
                <c:formatCode>General</c:formatCode>
                <c:ptCount val="34"/>
                <c:pt idx="0">
                  <c:v>8.4021000000000008</c:v>
                </c:pt>
                <c:pt idx="1">
                  <c:v>8.5359999999999996</c:v>
                </c:pt>
                <c:pt idx="2">
                  <c:v>8.6435999999999993</c:v>
                </c:pt>
                <c:pt idx="3">
                  <c:v>8.5546000000000006</c:v>
                </c:pt>
                <c:pt idx="4">
                  <c:v>8.3557000000000006</c:v>
                </c:pt>
                <c:pt idx="5">
                  <c:v>8.0535999999999994</c:v>
                </c:pt>
                <c:pt idx="6">
                  <c:v>7.8307000000000002</c:v>
                </c:pt>
                <c:pt idx="7">
                  <c:v>7.8638000000000003</c:v>
                </c:pt>
                <c:pt idx="8">
                  <c:v>7.7716000000000003</c:v>
                </c:pt>
                <c:pt idx="9">
                  <c:v>7.8037000000000001</c:v>
                </c:pt>
                <c:pt idx="10">
                  <c:v>7.8064999999999998</c:v>
                </c:pt>
                <c:pt idx="11">
                  <c:v>7.6582999999999997</c:v>
                </c:pt>
                <c:pt idx="12">
                  <c:v>7.8120000000000003</c:v>
                </c:pt>
                <c:pt idx="13">
                  <c:v>8.1151999999999997</c:v>
                </c:pt>
                <c:pt idx="14">
                  <c:v>7.7226999999999997</c:v>
                </c:pt>
                <c:pt idx="15">
                  <c:v>7.6516999999999999</c:v>
                </c:pt>
                <c:pt idx="16">
                  <c:v>7.8688000000000002</c:v>
                </c:pt>
                <c:pt idx="17">
                  <c:v>7.6833999999999998</c:v>
                </c:pt>
                <c:pt idx="18">
                  <c:v>7.7480000000000002</c:v>
                </c:pt>
                <c:pt idx="19">
                  <c:v>7.8334000000000001</c:v>
                </c:pt>
                <c:pt idx="20">
                  <c:v>7.7847</c:v>
                </c:pt>
                <c:pt idx="31">
                  <c:v>11.139099999999999</c:v>
                </c:pt>
                <c:pt idx="32">
                  <c:v>11.3697</c:v>
                </c:pt>
                <c:pt idx="33">
                  <c:v>11.541600000000001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GER (11.2%)</c:v>
                </c:pt>
              </c:strCache>
            </c:strRef>
          </c:tx>
          <c:spPr>
            <a:ln w="12027">
              <a:solidFill>
                <a:srgbClr val="FFC000"/>
              </a:solidFill>
              <a:prstDash val="solid"/>
            </a:ln>
          </c:spPr>
          <c:marker>
            <c:symbol val="plus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Sheet1!$B$5:$AI$5</c:f>
              <c:numCache>
                <c:formatCode>General</c:formatCode>
                <c:ptCount val="34"/>
                <c:pt idx="0">
                  <c:v>8.423</c:v>
                </c:pt>
                <c:pt idx="1">
                  <c:v>8.7036999999999995</c:v>
                </c:pt>
                <c:pt idx="2">
                  <c:v>8.5785</c:v>
                </c:pt>
                <c:pt idx="3">
                  <c:v>8.5541999999999998</c:v>
                </c:pt>
                <c:pt idx="4">
                  <c:v>8.6319999999999997</c:v>
                </c:pt>
                <c:pt idx="5">
                  <c:v>8.7774000000000001</c:v>
                </c:pt>
                <c:pt idx="6">
                  <c:v>8.6709999999999994</c:v>
                </c:pt>
                <c:pt idx="7">
                  <c:v>8.7727000000000004</c:v>
                </c:pt>
                <c:pt idx="8">
                  <c:v>8.9431999999999992</c:v>
                </c:pt>
                <c:pt idx="9">
                  <c:v>8.3422000000000001</c:v>
                </c:pt>
                <c:pt idx="10">
                  <c:v>8.2874999999999996</c:v>
                </c:pt>
                <c:pt idx="12">
                  <c:v>9.3772000000000002</c:v>
                </c:pt>
                <c:pt idx="13">
                  <c:v>9.3392999999999997</c:v>
                </c:pt>
                <c:pt idx="14">
                  <c:v>9.5634999999999994</c:v>
                </c:pt>
                <c:pt idx="15">
                  <c:v>9.8485999999999994</c:v>
                </c:pt>
                <c:pt idx="16">
                  <c:v>10.162699999999999</c:v>
                </c:pt>
                <c:pt idx="17">
                  <c:v>10.002700000000001</c:v>
                </c:pt>
                <c:pt idx="18">
                  <c:v>9.9962</c:v>
                </c:pt>
                <c:pt idx="19">
                  <c:v>10.063599999999999</c:v>
                </c:pt>
                <c:pt idx="20">
                  <c:v>10.1174</c:v>
                </c:pt>
                <c:pt idx="21">
                  <c:v>10.1683</c:v>
                </c:pt>
                <c:pt idx="22">
                  <c:v>10.414099999999999</c:v>
                </c:pt>
                <c:pt idx="23">
                  <c:v>10.6303</c:v>
                </c:pt>
                <c:pt idx="24">
                  <c:v>10.3848</c:v>
                </c:pt>
                <c:pt idx="25">
                  <c:v>10.531499999999999</c:v>
                </c:pt>
                <c:pt idx="26">
                  <c:v>10.354200000000001</c:v>
                </c:pt>
                <c:pt idx="27">
                  <c:v>10.193099999999999</c:v>
                </c:pt>
                <c:pt idx="28">
                  <c:v>10.4076</c:v>
                </c:pt>
                <c:pt idx="29">
                  <c:v>11.4201</c:v>
                </c:pt>
                <c:pt idx="30">
                  <c:v>11.2683</c:v>
                </c:pt>
                <c:pt idx="31">
                  <c:v>10.949</c:v>
                </c:pt>
                <c:pt idx="32">
                  <c:v>11.011699999999999</c:v>
                </c:pt>
                <c:pt idx="33">
                  <c:v>11.209899999999999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NETH (11.1%)</c:v>
                </c:pt>
              </c:strCache>
            </c:strRef>
          </c:tx>
          <c:spPr>
            <a:ln w="12700">
              <a:solidFill>
                <a:srgbClr val="92D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Sheet1!$B$6:$AI$6</c:f>
              <c:numCache>
                <c:formatCode>General</c:formatCode>
                <c:ptCount val="34"/>
                <c:pt idx="0">
                  <c:v>6.6238000000000001</c:v>
                </c:pt>
                <c:pt idx="1">
                  <c:v>6.7159000000000004</c:v>
                </c:pt>
                <c:pt idx="2">
                  <c:v>6.9444999999999997</c:v>
                </c:pt>
                <c:pt idx="3">
                  <c:v>6.9440999999999997</c:v>
                </c:pt>
                <c:pt idx="4">
                  <c:v>6.6660000000000004</c:v>
                </c:pt>
                <c:pt idx="5">
                  <c:v>6.6547000000000001</c:v>
                </c:pt>
                <c:pt idx="6">
                  <c:v>6.7424999999999997</c:v>
                </c:pt>
                <c:pt idx="7">
                  <c:v>6.8521000000000001</c:v>
                </c:pt>
                <c:pt idx="8">
                  <c:v>6.7793000000000001</c:v>
                </c:pt>
                <c:pt idx="9">
                  <c:v>6.9497</c:v>
                </c:pt>
                <c:pt idx="10">
                  <c:v>7.1102999999999996</c:v>
                </c:pt>
                <c:pt idx="11">
                  <c:v>7.2901999999999996</c:v>
                </c:pt>
                <c:pt idx="12">
                  <c:v>7.5010000000000003</c:v>
                </c:pt>
                <c:pt idx="13">
                  <c:v>7.6021000000000001</c:v>
                </c:pt>
                <c:pt idx="14">
                  <c:v>7.4832999999999998</c:v>
                </c:pt>
                <c:pt idx="15">
                  <c:v>7.3929999999999998</c:v>
                </c:pt>
                <c:pt idx="16">
                  <c:v>7.3414000000000001</c:v>
                </c:pt>
                <c:pt idx="17">
                  <c:v>7.1460999999999997</c:v>
                </c:pt>
                <c:pt idx="18">
                  <c:v>7.1989000000000001</c:v>
                </c:pt>
                <c:pt idx="19">
                  <c:v>7.2110000000000003</c:v>
                </c:pt>
                <c:pt idx="20">
                  <c:v>7.0462999999999996</c:v>
                </c:pt>
                <c:pt idx="21">
                  <c:v>7.4496000000000002</c:v>
                </c:pt>
                <c:pt idx="22">
                  <c:v>7.9695</c:v>
                </c:pt>
                <c:pt idx="23">
                  <c:v>8.4711999999999996</c:v>
                </c:pt>
                <c:pt idx="24">
                  <c:v>8.5803999999999991</c:v>
                </c:pt>
                <c:pt idx="25">
                  <c:v>9.4971999999999994</c:v>
                </c:pt>
                <c:pt idx="26">
                  <c:v>9.3971</c:v>
                </c:pt>
                <c:pt idx="27">
                  <c:v>9.3829999999999991</c:v>
                </c:pt>
                <c:pt idx="28">
                  <c:v>9.5829000000000004</c:v>
                </c:pt>
                <c:pt idx="29">
                  <c:v>10.2501</c:v>
                </c:pt>
                <c:pt idx="30">
                  <c:v>10.432399999999999</c:v>
                </c:pt>
                <c:pt idx="31">
                  <c:v>10.482100000000001</c:v>
                </c:pt>
                <c:pt idx="32">
                  <c:v>11.0334</c:v>
                </c:pt>
                <c:pt idx="33">
                  <c:v>11.115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SWIZ (11.1%)</c:v>
                </c:pt>
              </c:strCache>
            </c:strRef>
          </c:tx>
          <c:spPr>
            <a:ln w="12027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Sheet1!$B$7:$AI$7</c:f>
              <c:numCache>
                <c:formatCode>General</c:formatCode>
                <c:ptCount val="34"/>
                <c:pt idx="0">
                  <c:v>6.6479999999999997</c:v>
                </c:pt>
                <c:pt idx="1">
                  <c:v>6.7077999999999998</c:v>
                </c:pt>
                <c:pt idx="2">
                  <c:v>6.8449999999999998</c:v>
                </c:pt>
                <c:pt idx="3">
                  <c:v>7.2098000000000004</c:v>
                </c:pt>
                <c:pt idx="4">
                  <c:v>6.9692999999999996</c:v>
                </c:pt>
                <c:pt idx="5">
                  <c:v>6.9722999999999997</c:v>
                </c:pt>
                <c:pt idx="6">
                  <c:v>7.1452999999999998</c:v>
                </c:pt>
                <c:pt idx="7">
                  <c:v>7.3495999999999997</c:v>
                </c:pt>
                <c:pt idx="8">
                  <c:v>7.3979999999999997</c:v>
                </c:pt>
                <c:pt idx="9">
                  <c:v>7.4219999999999997</c:v>
                </c:pt>
                <c:pt idx="10">
                  <c:v>7.3616000000000001</c:v>
                </c:pt>
                <c:pt idx="11">
                  <c:v>7.9641999999999999</c:v>
                </c:pt>
                <c:pt idx="12">
                  <c:v>8.3340999999999994</c:v>
                </c:pt>
                <c:pt idx="13">
                  <c:v>8.4106000000000005</c:v>
                </c:pt>
                <c:pt idx="14">
                  <c:v>8.4850999999999992</c:v>
                </c:pt>
                <c:pt idx="15">
                  <c:v>8.8484999999999996</c:v>
                </c:pt>
                <c:pt idx="16">
                  <c:v>9.1967999999999996</c:v>
                </c:pt>
                <c:pt idx="17">
                  <c:v>9.1861999999999995</c:v>
                </c:pt>
                <c:pt idx="18">
                  <c:v>9.31</c:v>
                </c:pt>
                <c:pt idx="19">
                  <c:v>9.4391999999999996</c:v>
                </c:pt>
                <c:pt idx="20">
                  <c:v>9.3384999999999998</c:v>
                </c:pt>
                <c:pt idx="21">
                  <c:v>9.6919000000000004</c:v>
                </c:pt>
                <c:pt idx="22">
                  <c:v>10.0969</c:v>
                </c:pt>
                <c:pt idx="23">
                  <c:v>10.3932</c:v>
                </c:pt>
                <c:pt idx="24">
                  <c:v>10.4232</c:v>
                </c:pt>
                <c:pt idx="25">
                  <c:v>10.2555</c:v>
                </c:pt>
                <c:pt idx="26">
                  <c:v>9.8069000000000006</c:v>
                </c:pt>
                <c:pt idx="27">
                  <c:v>9.6348000000000003</c:v>
                </c:pt>
                <c:pt idx="28">
                  <c:v>9.7804000000000002</c:v>
                </c:pt>
                <c:pt idx="29">
                  <c:v>10.388</c:v>
                </c:pt>
                <c:pt idx="30">
                  <c:v>10.459</c:v>
                </c:pt>
                <c:pt idx="31">
                  <c:v>10.6097</c:v>
                </c:pt>
                <c:pt idx="32">
                  <c:v>10.9817</c:v>
                </c:pt>
                <c:pt idx="33">
                  <c:v>11.108599999999999</c:v>
                </c:pt>
              </c:numCache>
            </c:numRef>
          </c:val>
          <c:smooth val="0"/>
        </c:ser>
        <c:ser>
          <c:idx val="3"/>
          <c:order val="6"/>
          <c:tx>
            <c:strRef>
              <c:f>Sheet1!$A$8</c:f>
              <c:strCache>
                <c:ptCount val="1"/>
                <c:pt idx="0">
                  <c:v>DEN (11.1%)</c:v>
                </c:pt>
              </c:strCache>
            </c:strRef>
          </c:tx>
          <c:spPr>
            <a:ln w="12027">
              <a:solidFill>
                <a:srgbClr val="00B0F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Sheet1!$B$8:$AI$8</c:f>
              <c:numCache>
                <c:formatCode>General</c:formatCode>
                <c:ptCount val="34"/>
                <c:pt idx="0">
                  <c:v>8.8032000000000004</c:v>
                </c:pt>
                <c:pt idx="1">
                  <c:v>9.0038999999999998</c:v>
                </c:pt>
                <c:pt idx="2">
                  <c:v>9.0101999999999993</c:v>
                </c:pt>
                <c:pt idx="3">
                  <c:v>8.7384000000000004</c:v>
                </c:pt>
                <c:pt idx="4">
                  <c:v>8.3223000000000003</c:v>
                </c:pt>
                <c:pt idx="5">
                  <c:v>8.3460999999999999</c:v>
                </c:pt>
                <c:pt idx="6">
                  <c:v>8.0228999999999999</c:v>
                </c:pt>
                <c:pt idx="7">
                  <c:v>8.3257999999999992</c:v>
                </c:pt>
                <c:pt idx="8">
                  <c:v>8.4748999999999999</c:v>
                </c:pt>
                <c:pt idx="9">
                  <c:v>8.3137000000000008</c:v>
                </c:pt>
                <c:pt idx="10">
                  <c:v>8.2077000000000009</c:v>
                </c:pt>
                <c:pt idx="11">
                  <c:v>8.0884999999999998</c:v>
                </c:pt>
                <c:pt idx="12">
                  <c:v>8.1427999999999994</c:v>
                </c:pt>
                <c:pt idx="13">
                  <c:v>8.5046999999999997</c:v>
                </c:pt>
                <c:pt idx="14">
                  <c:v>8.2978000000000005</c:v>
                </c:pt>
                <c:pt idx="15">
                  <c:v>7.9924999999999997</c:v>
                </c:pt>
                <c:pt idx="16">
                  <c:v>8.0716000000000001</c:v>
                </c:pt>
                <c:pt idx="17">
                  <c:v>8.0052000000000003</c:v>
                </c:pt>
                <c:pt idx="18">
                  <c:v>8.0023</c:v>
                </c:pt>
                <c:pt idx="19">
                  <c:v>8.7514000000000003</c:v>
                </c:pt>
                <c:pt idx="20">
                  <c:v>8.4831000000000003</c:v>
                </c:pt>
                <c:pt idx="21">
                  <c:v>8.8619000000000003</c:v>
                </c:pt>
                <c:pt idx="22">
                  <c:v>9.0845000000000002</c:v>
                </c:pt>
                <c:pt idx="23">
                  <c:v>9.2706999999999997</c:v>
                </c:pt>
                <c:pt idx="24">
                  <c:v>9.4238999999999997</c:v>
                </c:pt>
                <c:pt idx="25">
                  <c:v>9.5158000000000005</c:v>
                </c:pt>
                <c:pt idx="26">
                  <c:v>9.6232000000000006</c:v>
                </c:pt>
                <c:pt idx="27">
                  <c:v>9.7346000000000004</c:v>
                </c:pt>
                <c:pt idx="28">
                  <c:v>9.9314999999999998</c:v>
                </c:pt>
                <c:pt idx="29">
                  <c:v>11.141400000000001</c:v>
                </c:pt>
                <c:pt idx="30">
                  <c:v>10.843999999999999</c:v>
                </c:pt>
                <c:pt idx="31">
                  <c:v>10.6188</c:v>
                </c:pt>
                <c:pt idx="32">
                  <c:v>10.741400000000001</c:v>
                </c:pt>
                <c:pt idx="33">
                  <c:v>11.0707</c:v>
                </c:pt>
              </c:numCache>
            </c:numRef>
          </c:val>
          <c:smooth val="0"/>
        </c:ser>
        <c:ser>
          <c:idx val="11"/>
          <c:order val="7"/>
          <c:tx>
            <c:strRef>
              <c:f>Sheet1!$A$9</c:f>
              <c:strCache>
                <c:ptCount val="1"/>
                <c:pt idx="0">
                  <c:v>NZ (11.0%)</c:v>
                </c:pt>
              </c:strCache>
            </c:strRef>
          </c:tx>
          <c:spPr>
            <a:ln w="12027">
              <a:solidFill>
                <a:srgbClr val="0070C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Sheet1!$B$9:$AI$9</c:f>
              <c:numCache>
                <c:formatCode>General</c:formatCode>
                <c:ptCount val="34"/>
                <c:pt idx="0">
                  <c:v>5.7385999999999999</c:v>
                </c:pt>
                <c:pt idx="1">
                  <c:v>5.6601999999999997</c:v>
                </c:pt>
                <c:pt idx="2">
                  <c:v>5.8019999999999996</c:v>
                </c:pt>
                <c:pt idx="3">
                  <c:v>5.6504000000000003</c:v>
                </c:pt>
                <c:pt idx="4">
                  <c:v>5.3704000000000001</c:v>
                </c:pt>
                <c:pt idx="5">
                  <c:v>4.9368999999999996</c:v>
                </c:pt>
                <c:pt idx="6">
                  <c:v>5.0369000000000002</c:v>
                </c:pt>
                <c:pt idx="7">
                  <c:v>5.5697000000000001</c:v>
                </c:pt>
                <c:pt idx="8">
                  <c:v>6.1295000000000002</c:v>
                </c:pt>
                <c:pt idx="9">
                  <c:v>6.2751999999999999</c:v>
                </c:pt>
                <c:pt idx="10">
                  <c:v>6.6677999999999997</c:v>
                </c:pt>
                <c:pt idx="11">
                  <c:v>7.1005000000000003</c:v>
                </c:pt>
                <c:pt idx="12">
                  <c:v>7.2279</c:v>
                </c:pt>
                <c:pt idx="13">
                  <c:v>6.9253</c:v>
                </c:pt>
                <c:pt idx="14">
                  <c:v>6.9343000000000004</c:v>
                </c:pt>
                <c:pt idx="15">
                  <c:v>6.9485000000000001</c:v>
                </c:pt>
                <c:pt idx="16">
                  <c:v>6.8905000000000003</c:v>
                </c:pt>
                <c:pt idx="17">
                  <c:v>7.0983000000000001</c:v>
                </c:pt>
                <c:pt idx="18">
                  <c:v>7.5133999999999999</c:v>
                </c:pt>
                <c:pt idx="19">
                  <c:v>7.3975999999999997</c:v>
                </c:pt>
                <c:pt idx="20">
                  <c:v>7.47</c:v>
                </c:pt>
                <c:pt idx="21">
                  <c:v>7.5789</c:v>
                </c:pt>
                <c:pt idx="22">
                  <c:v>7.8905000000000003</c:v>
                </c:pt>
                <c:pt idx="28">
                  <c:v>10.698499999999999</c:v>
                </c:pt>
                <c:pt idx="29">
                  <c:v>11.2057</c:v>
                </c:pt>
                <c:pt idx="30">
                  <c:v>11.198</c:v>
                </c:pt>
                <c:pt idx="31">
                  <c:v>11.2415</c:v>
                </c:pt>
                <c:pt idx="32">
                  <c:v>11.3529</c:v>
                </c:pt>
                <c:pt idx="33">
                  <c:v>11.0457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Sheet1!$A$10</c:f>
              <c:strCache>
                <c:ptCount val="1"/>
                <c:pt idx="0">
                  <c:v>CAN (10.7%)</c:v>
                </c:pt>
              </c:strCache>
            </c:strRef>
          </c:tx>
          <c:spPr>
            <a:ln w="12027">
              <a:solidFill>
                <a:srgbClr val="00206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Sheet1!$B$10:$AI$10</c:f>
              <c:numCache>
                <c:formatCode>General</c:formatCode>
                <c:ptCount val="34"/>
                <c:pt idx="0">
                  <c:v>6.9084000000000003</c:v>
                </c:pt>
                <c:pt idx="1">
                  <c:v>7.1021000000000001</c:v>
                </c:pt>
                <c:pt idx="2">
                  <c:v>7.8838999999999997</c:v>
                </c:pt>
                <c:pt idx="3">
                  <c:v>8.0416000000000007</c:v>
                </c:pt>
                <c:pt idx="4">
                  <c:v>7.9398</c:v>
                </c:pt>
                <c:pt idx="5">
                  <c:v>7.9583000000000004</c:v>
                </c:pt>
                <c:pt idx="6">
                  <c:v>8.2126000000000001</c:v>
                </c:pt>
                <c:pt idx="7">
                  <c:v>8.1419999999999995</c:v>
                </c:pt>
                <c:pt idx="8">
                  <c:v>8.0946999999999996</c:v>
                </c:pt>
                <c:pt idx="9">
                  <c:v>8.3097999999999992</c:v>
                </c:pt>
                <c:pt idx="10">
                  <c:v>8.7284000000000006</c:v>
                </c:pt>
                <c:pt idx="11">
                  <c:v>9.4026999999999994</c:v>
                </c:pt>
                <c:pt idx="12">
                  <c:v>9.6556999999999995</c:v>
                </c:pt>
                <c:pt idx="13">
                  <c:v>9.5251999999999999</c:v>
                </c:pt>
                <c:pt idx="14">
                  <c:v>9.1843000000000004</c:v>
                </c:pt>
                <c:pt idx="15">
                  <c:v>8.8613</c:v>
                </c:pt>
                <c:pt idx="16">
                  <c:v>8.6366999999999994</c:v>
                </c:pt>
                <c:pt idx="17">
                  <c:v>8.6041000000000007</c:v>
                </c:pt>
                <c:pt idx="18">
                  <c:v>8.8274000000000008</c:v>
                </c:pt>
                <c:pt idx="19">
                  <c:v>8.7299000000000007</c:v>
                </c:pt>
                <c:pt idx="20">
                  <c:v>8.6685999999999996</c:v>
                </c:pt>
                <c:pt idx="21">
                  <c:v>9.0959000000000003</c:v>
                </c:pt>
                <c:pt idx="22">
                  <c:v>9.3699999999999992</c:v>
                </c:pt>
                <c:pt idx="23">
                  <c:v>9.5403000000000002</c:v>
                </c:pt>
                <c:pt idx="24">
                  <c:v>9.5558999999999994</c:v>
                </c:pt>
                <c:pt idx="25">
                  <c:v>9.5725999999999996</c:v>
                </c:pt>
                <c:pt idx="26">
                  <c:v>9.7507999999999999</c:v>
                </c:pt>
                <c:pt idx="27">
                  <c:v>9.8348999999999993</c:v>
                </c:pt>
                <c:pt idx="28">
                  <c:v>10.031499999999999</c:v>
                </c:pt>
                <c:pt idx="29">
                  <c:v>11.1731</c:v>
                </c:pt>
                <c:pt idx="30">
                  <c:v>11.2011</c:v>
                </c:pt>
                <c:pt idx="31">
                  <c:v>10.821300000000001</c:v>
                </c:pt>
                <c:pt idx="32">
                  <c:v>10.779199999999999</c:v>
                </c:pt>
                <c:pt idx="33">
                  <c:v>10.6652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Sheet1!$A$11</c:f>
              <c:strCache>
                <c:ptCount val="1"/>
                <c:pt idx="0">
                  <c:v>JAP (10.2%)</c:v>
                </c:pt>
              </c:strCache>
            </c:strRef>
          </c:tx>
          <c:spPr>
            <a:ln w="12027">
              <a:solidFill>
                <a:srgbClr val="7030A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7030A0"/>
              </a:solidFill>
              <a:ln>
                <a:solidFill>
                  <a:srgbClr val="7030A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Sheet1!$B$11:$AI$11</c:f>
              <c:numCache>
                <c:formatCode>General</c:formatCode>
                <c:ptCount val="34"/>
                <c:pt idx="0">
                  <c:v>6.3528000000000002</c:v>
                </c:pt>
                <c:pt idx="1">
                  <c:v>6.4227999999999996</c:v>
                </c:pt>
                <c:pt idx="2">
                  <c:v>6.5818000000000003</c:v>
                </c:pt>
                <c:pt idx="3">
                  <c:v>6.6848000000000001</c:v>
                </c:pt>
                <c:pt idx="4">
                  <c:v>6.4847999999999999</c:v>
                </c:pt>
                <c:pt idx="5">
                  <c:v>6.5483000000000002</c:v>
                </c:pt>
                <c:pt idx="6">
                  <c:v>6.5008999999999997</c:v>
                </c:pt>
                <c:pt idx="7">
                  <c:v>6.5106000000000002</c:v>
                </c:pt>
                <c:pt idx="8">
                  <c:v>6.2188999999999997</c:v>
                </c:pt>
                <c:pt idx="9">
                  <c:v>5.9695999999999998</c:v>
                </c:pt>
                <c:pt idx="10">
                  <c:v>5.8106999999999998</c:v>
                </c:pt>
                <c:pt idx="11">
                  <c:v>5.8521000000000001</c:v>
                </c:pt>
                <c:pt idx="12">
                  <c:v>6.1124999999999998</c:v>
                </c:pt>
                <c:pt idx="13">
                  <c:v>6.3878000000000004</c:v>
                </c:pt>
                <c:pt idx="14">
                  <c:v>6.6608000000000001</c:v>
                </c:pt>
                <c:pt idx="15">
                  <c:v>6.6226000000000003</c:v>
                </c:pt>
                <c:pt idx="16">
                  <c:v>6.4903000000000004</c:v>
                </c:pt>
                <c:pt idx="17">
                  <c:v>6.7255000000000003</c:v>
                </c:pt>
                <c:pt idx="18">
                  <c:v>7.0088999999999997</c:v>
                </c:pt>
                <c:pt idx="19">
                  <c:v>7.3410000000000002</c:v>
                </c:pt>
                <c:pt idx="20">
                  <c:v>7.5331999999999999</c:v>
                </c:pt>
                <c:pt idx="21">
                  <c:v>7.7466999999999997</c:v>
                </c:pt>
                <c:pt idx="22">
                  <c:v>7.8484999999999996</c:v>
                </c:pt>
                <c:pt idx="23">
                  <c:v>7.9958999999999998</c:v>
                </c:pt>
                <c:pt idx="24">
                  <c:v>8.0349000000000004</c:v>
                </c:pt>
                <c:pt idx="25">
                  <c:v>8.1814999999999998</c:v>
                </c:pt>
                <c:pt idx="26">
                  <c:v>8.1941000000000006</c:v>
                </c:pt>
                <c:pt idx="27">
                  <c:v>8.2484999999999999</c:v>
                </c:pt>
                <c:pt idx="28">
                  <c:v>8.5990000000000002</c:v>
                </c:pt>
                <c:pt idx="29">
                  <c:v>9.5139999999999993</c:v>
                </c:pt>
                <c:pt idx="30">
                  <c:v>9.5785</c:v>
                </c:pt>
                <c:pt idx="31">
                  <c:v>10.0718</c:v>
                </c:pt>
                <c:pt idx="32">
                  <c:v>10.1698</c:v>
                </c:pt>
                <c:pt idx="33">
                  <c:v>10.247400000000001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NOR (9.4%)</c:v>
                </c:pt>
              </c:strCache>
            </c:strRef>
          </c:tx>
          <c:spPr>
            <a:ln w="12027">
              <a:solidFill>
                <a:srgbClr val="C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Sheet1!$B$12:$AI$12</c:f>
              <c:numCache>
                <c:formatCode>General</c:formatCode>
                <c:ptCount val="34"/>
                <c:pt idx="0">
                  <c:v>6.8760000000000003</c:v>
                </c:pt>
                <c:pt idx="1">
                  <c:v>6.6074000000000002</c:v>
                </c:pt>
                <c:pt idx="2">
                  <c:v>6.7164000000000001</c:v>
                </c:pt>
                <c:pt idx="3">
                  <c:v>6.9005999999999998</c:v>
                </c:pt>
                <c:pt idx="4">
                  <c:v>6.5601000000000003</c:v>
                </c:pt>
                <c:pt idx="5">
                  <c:v>6.4467999999999996</c:v>
                </c:pt>
                <c:pt idx="6">
                  <c:v>6.9081000000000001</c:v>
                </c:pt>
                <c:pt idx="7">
                  <c:v>7.3852000000000002</c:v>
                </c:pt>
                <c:pt idx="8">
                  <c:v>7.5787000000000004</c:v>
                </c:pt>
                <c:pt idx="9">
                  <c:v>7.4097</c:v>
                </c:pt>
                <c:pt idx="10">
                  <c:v>7.4997999999999996</c:v>
                </c:pt>
                <c:pt idx="11">
                  <c:v>7.8520000000000003</c:v>
                </c:pt>
                <c:pt idx="12">
                  <c:v>7.9322999999999997</c:v>
                </c:pt>
                <c:pt idx="13">
                  <c:v>7.7843</c:v>
                </c:pt>
                <c:pt idx="14">
                  <c:v>7.6890000000000001</c:v>
                </c:pt>
                <c:pt idx="15">
                  <c:v>7.7165999999999997</c:v>
                </c:pt>
                <c:pt idx="16">
                  <c:v>7.6664000000000003</c:v>
                </c:pt>
                <c:pt idx="17">
                  <c:v>8.2363999999999997</c:v>
                </c:pt>
                <c:pt idx="18">
                  <c:v>9.0703999999999994</c:v>
                </c:pt>
                <c:pt idx="19">
                  <c:v>9.1423000000000005</c:v>
                </c:pt>
                <c:pt idx="20">
                  <c:v>8.2725000000000009</c:v>
                </c:pt>
                <c:pt idx="21">
                  <c:v>8.6456</c:v>
                </c:pt>
                <c:pt idx="22">
                  <c:v>9.6161999999999992</c:v>
                </c:pt>
                <c:pt idx="23">
                  <c:v>9.8526000000000007</c:v>
                </c:pt>
                <c:pt idx="24">
                  <c:v>9.4411000000000005</c:v>
                </c:pt>
                <c:pt idx="25">
                  <c:v>8.8940000000000001</c:v>
                </c:pt>
                <c:pt idx="26">
                  <c:v>8.4306000000000001</c:v>
                </c:pt>
                <c:pt idx="27">
                  <c:v>8.5844000000000005</c:v>
                </c:pt>
                <c:pt idx="28">
                  <c:v>8.4021000000000008</c:v>
                </c:pt>
                <c:pt idx="29">
                  <c:v>9.4856999999999996</c:v>
                </c:pt>
                <c:pt idx="30">
                  <c:v>9.2556999999999992</c:v>
                </c:pt>
                <c:pt idx="31">
                  <c:v>9.1355000000000004</c:v>
                </c:pt>
                <c:pt idx="32">
                  <c:v>9.1568000000000005</c:v>
                </c:pt>
                <c:pt idx="33">
                  <c:v>9.3989999999999991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Sheet1!$A$13</c:f>
              <c:strCache>
                <c:ptCount val="1"/>
                <c:pt idx="0">
                  <c:v>AUS (9.4%)*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Sheet1!$B$13:$AI$13</c:f>
              <c:numCache>
                <c:formatCode>General</c:formatCode>
                <c:ptCount val="34"/>
                <c:pt idx="0">
                  <c:v>6.1608000000000001</c:v>
                </c:pt>
                <c:pt idx="1">
                  <c:v>6.0960000000000001</c:v>
                </c:pt>
                <c:pt idx="2">
                  <c:v>6.3547000000000002</c:v>
                </c:pt>
                <c:pt idx="3">
                  <c:v>6.3353000000000002</c:v>
                </c:pt>
                <c:pt idx="4">
                  <c:v>6.3521000000000001</c:v>
                </c:pt>
                <c:pt idx="5">
                  <c:v>6.4583000000000004</c:v>
                </c:pt>
                <c:pt idx="6">
                  <c:v>6.6691000000000003</c:v>
                </c:pt>
                <c:pt idx="7">
                  <c:v>6.5038999999999998</c:v>
                </c:pt>
                <c:pt idx="8">
                  <c:v>6.4340999999999999</c:v>
                </c:pt>
                <c:pt idx="9">
                  <c:v>6.4767000000000001</c:v>
                </c:pt>
                <c:pt idx="10">
                  <c:v>6.8228</c:v>
                </c:pt>
                <c:pt idx="11">
                  <c:v>7.1014999999999997</c:v>
                </c:pt>
                <c:pt idx="12">
                  <c:v>7.2</c:v>
                </c:pt>
                <c:pt idx="13">
                  <c:v>7.2396000000000003</c:v>
                </c:pt>
                <c:pt idx="14">
                  <c:v>7.2392000000000003</c:v>
                </c:pt>
                <c:pt idx="15">
                  <c:v>7.2596999999999996</c:v>
                </c:pt>
                <c:pt idx="16">
                  <c:v>7.4429999999999996</c:v>
                </c:pt>
                <c:pt idx="17">
                  <c:v>7.4992000000000001</c:v>
                </c:pt>
                <c:pt idx="18">
                  <c:v>7.6627000000000001</c:v>
                </c:pt>
                <c:pt idx="19">
                  <c:v>7.7897999999999996</c:v>
                </c:pt>
                <c:pt idx="20">
                  <c:v>8.0711999999999993</c:v>
                </c:pt>
                <c:pt idx="21">
                  <c:v>8.1786999999999992</c:v>
                </c:pt>
                <c:pt idx="22">
                  <c:v>8.3903999999999996</c:v>
                </c:pt>
                <c:pt idx="23">
                  <c:v>8.3185000000000002</c:v>
                </c:pt>
                <c:pt idx="24">
                  <c:v>8.5742999999999991</c:v>
                </c:pt>
                <c:pt idx="25">
                  <c:v>8.4539000000000009</c:v>
                </c:pt>
                <c:pt idx="26">
                  <c:v>8.4911999999999992</c:v>
                </c:pt>
                <c:pt idx="27">
                  <c:v>8.5305999999999997</c:v>
                </c:pt>
                <c:pt idx="28">
                  <c:v>8.7827999999999999</c:v>
                </c:pt>
                <c:pt idx="29">
                  <c:v>9.0460999999999991</c:v>
                </c:pt>
                <c:pt idx="30">
                  <c:v>8.9228000000000005</c:v>
                </c:pt>
                <c:pt idx="31">
                  <c:v>9.1992999999999991</c:v>
                </c:pt>
                <c:pt idx="32">
                  <c:v>9.3574000000000002</c:v>
                </c:pt>
              </c:numCache>
            </c:numRef>
          </c:val>
          <c:smooth val="0"/>
        </c:ser>
        <c:ser>
          <c:idx val="9"/>
          <c:order val="12"/>
          <c:tx>
            <c:strRef>
              <c:f>Sheet1!$A$14</c:f>
              <c:strCache>
                <c:ptCount val="1"/>
                <c:pt idx="0">
                  <c:v>UK (8.8%)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ymbol val="triangl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Sheet1!$B$1:$AI$1</c:f>
              <c:strCache>
                <c:ptCount val="34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strCache>
            </c:strRef>
          </c:cat>
          <c:val>
            <c:numRef>
              <c:f>Sheet1!$B$14:$AI$14</c:f>
              <c:numCache>
                <c:formatCode>General</c:formatCode>
                <c:ptCount val="34"/>
                <c:pt idx="0">
                  <c:v>5.3555000000000001</c:v>
                </c:pt>
                <c:pt idx="1">
                  <c:v>5.5896999999999997</c:v>
                </c:pt>
                <c:pt idx="2">
                  <c:v>5.4526000000000003</c:v>
                </c:pt>
                <c:pt idx="3">
                  <c:v>5.6402000000000001</c:v>
                </c:pt>
                <c:pt idx="4">
                  <c:v>5.5686</c:v>
                </c:pt>
                <c:pt idx="5">
                  <c:v>5.4711999999999996</c:v>
                </c:pt>
                <c:pt idx="6">
                  <c:v>5.4771000000000001</c:v>
                </c:pt>
                <c:pt idx="7">
                  <c:v>5.5109000000000004</c:v>
                </c:pt>
                <c:pt idx="8">
                  <c:v>5.4115000000000002</c:v>
                </c:pt>
                <c:pt idx="9">
                  <c:v>5.3968999999999996</c:v>
                </c:pt>
                <c:pt idx="10">
                  <c:v>5.4505999999999997</c:v>
                </c:pt>
                <c:pt idx="11">
                  <c:v>5.8369</c:v>
                </c:pt>
                <c:pt idx="12">
                  <c:v>6.2868000000000004</c:v>
                </c:pt>
                <c:pt idx="13">
                  <c:v>6.2992999999999997</c:v>
                </c:pt>
                <c:pt idx="14">
                  <c:v>6.4074</c:v>
                </c:pt>
                <c:pt idx="15">
                  <c:v>6.3968999999999996</c:v>
                </c:pt>
                <c:pt idx="16">
                  <c:v>6.3983999999999996</c:v>
                </c:pt>
                <c:pt idx="17">
                  <c:v>6.2377000000000002</c:v>
                </c:pt>
                <c:pt idx="18">
                  <c:v>6.3348000000000004</c:v>
                </c:pt>
                <c:pt idx="19">
                  <c:v>6.6422999999999996</c:v>
                </c:pt>
                <c:pt idx="20">
                  <c:v>6.6942000000000004</c:v>
                </c:pt>
                <c:pt idx="21">
                  <c:v>7.101</c:v>
                </c:pt>
                <c:pt idx="22">
                  <c:v>7.3259999999999996</c:v>
                </c:pt>
                <c:pt idx="23">
                  <c:v>7.5369999999999999</c:v>
                </c:pt>
                <c:pt idx="24">
                  <c:v>7.7104999999999997</c:v>
                </c:pt>
                <c:pt idx="25">
                  <c:v>7.9255000000000004</c:v>
                </c:pt>
                <c:pt idx="26">
                  <c:v>8.0399999999999991</c:v>
                </c:pt>
                <c:pt idx="27">
                  <c:v>8.1150000000000002</c:v>
                </c:pt>
                <c:pt idx="28">
                  <c:v>8.5210000000000008</c:v>
                </c:pt>
                <c:pt idx="29">
                  <c:v>9.3810000000000002</c:v>
                </c:pt>
                <c:pt idx="30">
                  <c:v>9.0630000000000006</c:v>
                </c:pt>
                <c:pt idx="31">
                  <c:v>8.8729999999999993</c:v>
                </c:pt>
                <c:pt idx="32">
                  <c:v>8.86</c:v>
                </c:pt>
                <c:pt idx="33">
                  <c:v>8.7919999999999998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500992"/>
        <c:axId val="102503168"/>
      </c:lineChart>
      <c:catAx>
        <c:axId val="1025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1025031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02503168"/>
        <c:scaling>
          <c:orientation val="minMax"/>
          <c:max val="18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102500992"/>
        <c:crosses val="autoZero"/>
        <c:crossBetween val="between"/>
        <c:majorUnit val="2"/>
      </c:valAx>
      <c:spPr>
        <a:noFill/>
        <a:ln w="24053">
          <a:noFill/>
        </a:ln>
      </c:spPr>
    </c:plotArea>
    <c:legend>
      <c:legendPos val="r"/>
      <c:legendEntry>
        <c:idx val="6"/>
        <c:txPr>
          <a:bodyPr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356087904266205"/>
          <c:y val="6.9646141391263933E-2"/>
          <c:w val="0.19360080519596068"/>
          <c:h val="0.75841494704905299"/>
        </c:manualLayout>
      </c:layout>
      <c:overlay val="0"/>
      <c:spPr>
        <a:noFill/>
        <a:ln w="24053">
          <a:noFill/>
        </a:ln>
      </c:spPr>
      <c:txPr>
        <a:bodyPr/>
        <a:lstStyle/>
        <a:p>
          <a:pPr>
            <a:defRPr sz="1600" b="1" i="0" u="none" strike="noStrike" baseline="0">
              <a:solidFill>
                <a:schemeClr val="tx1"/>
              </a:solidFill>
              <a:latin typeface="Cabin" panose="020B08030502020200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84978440194976E-2"/>
          <c:y val="5.865605707737237E-2"/>
          <c:w val="0.88057473284589438"/>
          <c:h val="0.81684154255118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SWE</c:v>
                </c:pt>
                <c:pt idx="1">
                  <c:v>AUS</c:v>
                </c:pt>
                <c:pt idx="2">
                  <c:v>UK</c:v>
                </c:pt>
                <c:pt idx="3">
                  <c:v>NZ</c:v>
                </c:pt>
                <c:pt idx="4">
                  <c:v>FR</c:v>
                </c:pt>
                <c:pt idx="5">
                  <c:v>SWIZ</c:v>
                </c:pt>
                <c:pt idx="6">
                  <c:v>NOR</c:v>
                </c:pt>
                <c:pt idx="7">
                  <c:v>CAN</c:v>
                </c:pt>
                <c:pt idx="8">
                  <c:v>NETH</c:v>
                </c:pt>
                <c:pt idx="9">
                  <c:v>US</c:v>
                </c:pt>
                <c:pt idx="10">
                  <c:v>GER</c:v>
                </c:pt>
                <c:pt idx="11">
                  <c:v>DEN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3.3</c:v>
                </c:pt>
                <c:pt idx="1">
                  <c:v>5</c:v>
                </c:pt>
                <c:pt idx="2">
                  <c:v>5.0999999999999996</c:v>
                </c:pt>
                <c:pt idx="3">
                  <c:v>6.7</c:v>
                </c:pt>
                <c:pt idx="4">
                  <c:v>7.1</c:v>
                </c:pt>
                <c:pt idx="5">
                  <c:v>7.1</c:v>
                </c:pt>
                <c:pt idx="6">
                  <c:v>8.6999999999999993</c:v>
                </c:pt>
                <c:pt idx="7">
                  <c:v>10</c:v>
                </c:pt>
                <c:pt idx="8">
                  <c:v>13.5</c:v>
                </c:pt>
                <c:pt idx="9">
                  <c:v>17.100000000000001</c:v>
                </c:pt>
                <c:pt idx="10">
                  <c:v>18.399999999999999</c:v>
                </c:pt>
                <c:pt idx="11">
                  <c:v>19.2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265792"/>
        <c:axId val="123267328"/>
      </c:barChart>
      <c:catAx>
        <c:axId val="12326579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3267328"/>
        <c:crosses val="autoZero"/>
        <c:auto val="1"/>
        <c:lblAlgn val="ctr"/>
        <c:lblOffset val="100"/>
        <c:noMultiLvlLbl val="0"/>
      </c:catAx>
      <c:valAx>
        <c:axId val="12326732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3265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4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NOR</c:v>
                </c:pt>
                <c:pt idx="1">
                  <c:v>GER</c:v>
                </c:pt>
                <c:pt idx="2">
                  <c:v>SWE</c:v>
                </c:pt>
                <c:pt idx="3">
                  <c:v>SWIZ</c:v>
                </c:pt>
                <c:pt idx="4">
                  <c:v>DEN</c:v>
                </c:pt>
                <c:pt idx="5">
                  <c:v>AUS</c:v>
                </c:pt>
                <c:pt idx="6">
                  <c:v>OECD median</c:v>
                </c:pt>
                <c:pt idx="7">
                  <c:v>FR</c:v>
                </c:pt>
                <c:pt idx="8">
                  <c:v>NZ</c:v>
                </c:pt>
                <c:pt idx="9">
                  <c:v>US</c:v>
                </c:pt>
                <c:pt idx="10">
                  <c:v>CAN</c:v>
                </c:pt>
                <c:pt idx="11">
                  <c:v>JAP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4.0999999999999996</c:v>
                </c:pt>
                <c:pt idx="2">
                  <c:v>4</c:v>
                </c:pt>
                <c:pt idx="3">
                  <c:v>4</c:v>
                </c:pt>
                <c:pt idx="4">
                  <c:v>3.6</c:v>
                </c:pt>
                <c:pt idx="5">
                  <c:v>3.4</c:v>
                </c:pt>
                <c:pt idx="6">
                  <c:v>3.2</c:v>
                </c:pt>
                <c:pt idx="7">
                  <c:v>3.1</c:v>
                </c:pt>
                <c:pt idx="8">
                  <c:v>2.8</c:v>
                </c:pt>
                <c:pt idx="9">
                  <c:v>2.6</c:v>
                </c:pt>
                <c:pt idx="10">
                  <c:v>2.5</c:v>
                </c:pt>
                <c:pt idx="11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32128"/>
        <c:axId val="102937728"/>
      </c:barChart>
      <c:catAx>
        <c:axId val="102432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2937728"/>
        <c:crosses val="autoZero"/>
        <c:auto val="1"/>
        <c:lblAlgn val="ctr"/>
        <c:lblOffset val="100"/>
        <c:noMultiLvlLbl val="0"/>
      </c:catAx>
      <c:valAx>
        <c:axId val="102937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243212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16743596705588E-2"/>
          <c:y val="3.8080547308635602E-2"/>
          <c:w val="0.88199475065616806"/>
          <c:h val="0.72496885982472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Lbls>
            <c:numFmt formatCode="#,##0.0" sourceLinked="0"/>
            <c:txPr>
              <a:bodyPr/>
              <a:lstStyle/>
              <a:p>
                <a:pPr>
                  <a:defRPr sz="14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JAP</c:v>
                </c:pt>
                <c:pt idx="1">
                  <c:v>GER</c:v>
                </c:pt>
                <c:pt idx="2">
                  <c:v>CAN</c:v>
                </c:pt>
                <c:pt idx="3">
                  <c:v>AUS</c:v>
                </c:pt>
                <c:pt idx="4">
                  <c:v>OECD median</c:v>
                </c:pt>
                <c:pt idx="5">
                  <c:v>FR</c:v>
                </c:pt>
                <c:pt idx="6">
                  <c:v>NETH</c:v>
                </c:pt>
                <c:pt idx="7">
                  <c:v>DEN</c:v>
                </c:pt>
                <c:pt idx="8">
                  <c:v>NOR</c:v>
                </c:pt>
                <c:pt idx="9">
                  <c:v>US</c:v>
                </c:pt>
                <c:pt idx="10">
                  <c:v>SWIZ</c:v>
                </c:pt>
                <c:pt idx="11">
                  <c:v>NZ</c:v>
                </c:pt>
                <c:pt idx="12">
                  <c:v>SWE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12.9</c:v>
                </c:pt>
                <c:pt idx="1">
                  <c:v>9.9</c:v>
                </c:pt>
                <c:pt idx="2">
                  <c:v>7.7</c:v>
                </c:pt>
                <c:pt idx="3">
                  <c:v>7.1</c:v>
                </c:pt>
                <c:pt idx="4">
                  <c:v>6.5</c:v>
                </c:pt>
                <c:pt idx="5">
                  <c:v>6.4</c:v>
                </c:pt>
                <c:pt idx="6">
                  <c:v>6.2</c:v>
                </c:pt>
                <c:pt idx="7">
                  <c:v>4.5999999999999996</c:v>
                </c:pt>
                <c:pt idx="8">
                  <c:v>4.2</c:v>
                </c:pt>
                <c:pt idx="9">
                  <c:v>4</c:v>
                </c:pt>
                <c:pt idx="10">
                  <c:v>3.9</c:v>
                </c:pt>
                <c:pt idx="11">
                  <c:v>3.7</c:v>
                </c:pt>
                <c:pt idx="1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29376"/>
        <c:axId val="104630912"/>
      </c:barChart>
      <c:catAx>
        <c:axId val="10462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630912"/>
        <c:crosses val="autoZero"/>
        <c:auto val="1"/>
        <c:lblAlgn val="ctr"/>
        <c:lblOffset val="100"/>
        <c:noMultiLvlLbl val="0"/>
      </c:catAx>
      <c:valAx>
        <c:axId val="104630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629376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6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2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JAP</c:v>
                </c:pt>
                <c:pt idx="1">
                  <c:v>GER</c:v>
                </c:pt>
                <c:pt idx="2">
                  <c:v>AUS</c:v>
                </c:pt>
                <c:pt idx="3">
                  <c:v>FR</c:v>
                </c:pt>
                <c:pt idx="4">
                  <c:v>NETH</c:v>
                </c:pt>
                <c:pt idx="5">
                  <c:v>SWIZ</c:v>
                </c:pt>
                <c:pt idx="6">
                  <c:v>OECD median</c:v>
                </c:pt>
                <c:pt idx="7">
                  <c:v>NZ</c:v>
                </c:pt>
                <c:pt idx="8">
                  <c:v>DEN</c:v>
                </c:pt>
                <c:pt idx="9">
                  <c:v>US</c:v>
                </c:pt>
                <c:pt idx="10">
                  <c:v>NOR</c:v>
                </c:pt>
                <c:pt idx="11">
                  <c:v>UK </c:v>
                </c:pt>
                <c:pt idx="12">
                  <c:v>SWE</c:v>
                </c:pt>
                <c:pt idx="13">
                  <c:v>CAN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7.9</c:v>
                </c:pt>
                <c:pt idx="1">
                  <c:v>5.3</c:v>
                </c:pt>
                <c:pt idx="2">
                  <c:v>3.4</c:v>
                </c:pt>
                <c:pt idx="3">
                  <c:v>3.4</c:v>
                </c:pt>
                <c:pt idx="4">
                  <c:v>3.3</c:v>
                </c:pt>
                <c:pt idx="5">
                  <c:v>2.9</c:v>
                </c:pt>
                <c:pt idx="6">
                  <c:v>2.9</c:v>
                </c:pt>
                <c:pt idx="7">
                  <c:v>2.6</c:v>
                </c:pt>
                <c:pt idx="8">
                  <c:v>2.5</c:v>
                </c:pt>
                <c:pt idx="9">
                  <c:v>2.5</c:v>
                </c:pt>
                <c:pt idx="10">
                  <c:v>2.2999999999999998</c:v>
                </c:pt>
                <c:pt idx="11">
                  <c:v>2.2999999999999998</c:v>
                </c:pt>
                <c:pt idx="12">
                  <c:v>1.9</c:v>
                </c:pt>
                <c:pt idx="13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58432"/>
        <c:axId val="104659968"/>
      </c:barChart>
      <c:catAx>
        <c:axId val="10465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659968"/>
        <c:crosses val="autoZero"/>
        <c:auto val="1"/>
        <c:lblAlgn val="ctr"/>
        <c:lblOffset val="100"/>
        <c:noMultiLvlLbl val="0"/>
      </c:catAx>
      <c:valAx>
        <c:axId val="104659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65843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016743596705588E-2"/>
          <c:y val="3.8080547308635602E-2"/>
          <c:w val="0.88199475065616806"/>
          <c:h val="0.716494341895787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numFmt formatCode="#,##0" sourceLinked="0"/>
            <c:txPr>
              <a:bodyPr/>
              <a:lstStyle/>
              <a:p>
                <a:pPr>
                  <a:defRPr sz="12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GER</c:v>
                </c:pt>
                <c:pt idx="1">
                  <c:v>NOR</c:v>
                </c:pt>
                <c:pt idx="2">
                  <c:v>AUS</c:v>
                </c:pt>
                <c:pt idx="3">
                  <c:v>DEN</c:v>
                </c:pt>
                <c:pt idx="4">
                  <c:v>SWIZ</c:v>
                </c:pt>
                <c:pt idx="5">
                  <c:v>FR</c:v>
                </c:pt>
                <c:pt idx="6">
                  <c:v>OECD median</c:v>
                </c:pt>
                <c:pt idx="7">
                  <c:v>SWE</c:v>
                </c:pt>
                <c:pt idx="8">
                  <c:v>NZ</c:v>
                </c:pt>
                <c:pt idx="9">
                  <c:v>UK</c:v>
                </c:pt>
                <c:pt idx="10">
                  <c:v>US</c:v>
                </c:pt>
                <c:pt idx="11">
                  <c:v>NETH</c:v>
                </c:pt>
                <c:pt idx="12">
                  <c:v>JAP</c:v>
                </c:pt>
                <c:pt idx="13">
                  <c:v>CAN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252.2</c:v>
                </c:pt>
                <c:pt idx="1">
                  <c:v>175.3</c:v>
                </c:pt>
                <c:pt idx="2">
                  <c:v>172.6</c:v>
                </c:pt>
                <c:pt idx="3">
                  <c:v>171.5</c:v>
                </c:pt>
                <c:pt idx="4">
                  <c:v>166.4</c:v>
                </c:pt>
                <c:pt idx="5">
                  <c:v>166.3</c:v>
                </c:pt>
                <c:pt idx="6">
                  <c:v>164.4</c:v>
                </c:pt>
                <c:pt idx="7">
                  <c:v>162.5</c:v>
                </c:pt>
                <c:pt idx="8">
                  <c:v>146.1</c:v>
                </c:pt>
                <c:pt idx="9">
                  <c:v>129</c:v>
                </c:pt>
                <c:pt idx="10">
                  <c:v>125.5</c:v>
                </c:pt>
                <c:pt idx="11">
                  <c:v>118.6</c:v>
                </c:pt>
                <c:pt idx="12">
                  <c:v>110.5</c:v>
                </c:pt>
                <c:pt idx="13">
                  <c:v>83.2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065472"/>
        <c:axId val="105124608"/>
      </c:barChart>
      <c:catAx>
        <c:axId val="105065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5124608"/>
        <c:crosses val="autoZero"/>
        <c:auto val="1"/>
        <c:lblAlgn val="ctr"/>
        <c:lblOffset val="100"/>
        <c:noMultiLvlLbl val="0"/>
      </c:catAx>
      <c:valAx>
        <c:axId val="105124608"/>
        <c:scaling>
          <c:orientation val="minMax"/>
          <c:max val="3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5065472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84978440194976E-2"/>
          <c:y val="5.865605707737237E-2"/>
          <c:w val="0.88057473284589438"/>
          <c:h val="0.75780015400523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SWIZ</c:v>
                </c:pt>
                <c:pt idx="2">
                  <c:v>UK</c:v>
                </c:pt>
                <c:pt idx="3">
                  <c:v>AUS</c:v>
                </c:pt>
                <c:pt idx="4">
                  <c:v>FR</c:v>
                </c:pt>
                <c:pt idx="5">
                  <c:v>NOR</c:v>
                </c:pt>
                <c:pt idx="6">
                  <c:v>GER</c:v>
                </c:pt>
                <c:pt idx="7">
                  <c:v>SWE</c:v>
                </c:pt>
                <c:pt idx="8">
                  <c:v>CAN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1.2</c:v>
                </c:pt>
                <c:pt idx="1">
                  <c:v>1.3</c:v>
                </c:pt>
                <c:pt idx="2">
                  <c:v>1.3</c:v>
                </c:pt>
                <c:pt idx="3">
                  <c:v>1.4</c:v>
                </c:pt>
                <c:pt idx="4">
                  <c:v>1.5</c:v>
                </c:pt>
                <c:pt idx="5">
                  <c:v>1.5</c:v>
                </c:pt>
                <c:pt idx="6">
                  <c:v>1.6</c:v>
                </c:pt>
                <c:pt idx="7">
                  <c:v>1.6</c:v>
                </c:pt>
                <c:pt idx="8">
                  <c:v>1.8</c:v>
                </c:pt>
                <c:pt idx="9">
                  <c:v>2.2000000000000002</c:v>
                </c:pt>
                <c:pt idx="1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37504"/>
        <c:axId val="104839040"/>
      </c:barChart>
      <c:catAx>
        <c:axId val="10483750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839040"/>
        <c:crosses val="autoZero"/>
        <c:auto val="1"/>
        <c:lblAlgn val="ctr"/>
        <c:lblOffset val="100"/>
        <c:noMultiLvlLbl val="0"/>
      </c:catAx>
      <c:valAx>
        <c:axId val="10483904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4837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423142763113502E-2"/>
          <c:y val="2.075758734041739E-2"/>
          <c:w val="0.91840888839962298"/>
          <c:h val="0.90467166118798259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Health care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9519">
              <a:solidFill>
                <a:schemeClr val="tx1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3009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Cabin" panose="020B0803050202020004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SWIZ</c:v>
                </c:pt>
                <c:pt idx="3">
                  <c:v>GER</c:v>
                </c:pt>
                <c:pt idx="4">
                  <c:v>NETH</c:v>
                </c:pt>
                <c:pt idx="5">
                  <c:v>US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11.9</c:v>
                </c:pt>
                <c:pt idx="1">
                  <c:v>11.8</c:v>
                </c:pt>
                <c:pt idx="2">
                  <c:v>10.6</c:v>
                </c:pt>
                <c:pt idx="3">
                  <c:v>10.7</c:v>
                </c:pt>
                <c:pt idx="4">
                  <c:v>12</c:v>
                </c:pt>
                <c:pt idx="5">
                  <c:v>16.3</c:v>
                </c:pt>
                <c:pt idx="6">
                  <c:v>8.9</c:v>
                </c:pt>
                <c:pt idx="7">
                  <c:v>8.4</c:v>
                </c:pt>
                <c:pt idx="8">
                  <c:v>9.3000000000000007</c:v>
                </c:pt>
                <c:pt idx="9">
                  <c:v>10.4</c:v>
                </c:pt>
                <c:pt idx="10">
                  <c:v>8.8000000000000007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Social care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SWIZ</c:v>
                </c:pt>
                <c:pt idx="3">
                  <c:v>GER</c:v>
                </c:pt>
                <c:pt idx="4">
                  <c:v>NETH</c:v>
                </c:pt>
                <c:pt idx="5">
                  <c:v>US</c:v>
                </c:pt>
                <c:pt idx="6">
                  <c:v>NOR</c:v>
                </c:pt>
                <c:pt idx="7">
                  <c:v>UK</c:v>
                </c:pt>
                <c:pt idx="8">
                  <c:v>NZ</c:v>
                </c:pt>
                <c:pt idx="9">
                  <c:v>CAN</c:v>
                </c:pt>
                <c:pt idx="10">
                  <c:v>AUS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21.3</c:v>
                </c:pt>
                <c:pt idx="1">
                  <c:v>21.1</c:v>
                </c:pt>
                <c:pt idx="2">
                  <c:v>20.100000000000001</c:v>
                </c:pt>
                <c:pt idx="3">
                  <c:v>18.399999999999999</c:v>
                </c:pt>
                <c:pt idx="4">
                  <c:v>14.8</c:v>
                </c:pt>
                <c:pt idx="5">
                  <c:v>9.1</c:v>
                </c:pt>
                <c:pt idx="6">
                  <c:v>16.3</c:v>
                </c:pt>
                <c:pt idx="7">
                  <c:v>14.5</c:v>
                </c:pt>
                <c:pt idx="8">
                  <c:v>11.3</c:v>
                </c:pt>
                <c:pt idx="9">
                  <c:v>9.8000000000000007</c:v>
                </c:pt>
                <c:pt idx="10">
                  <c:v>10.8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05022976"/>
        <c:axId val="105024512"/>
      </c:barChart>
      <c:catAx>
        <c:axId val="1050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105024512"/>
        <c:crosses val="autoZero"/>
        <c:auto val="1"/>
        <c:lblAlgn val="ctr"/>
        <c:lblOffset val="100"/>
        <c:noMultiLvlLbl val="0"/>
      </c:catAx>
      <c:valAx>
        <c:axId val="105024512"/>
        <c:scaling>
          <c:orientation val="minMax"/>
          <c:max val="4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7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Cabin" panose="020B0803050202020004" pitchFamily="34" charset="0"/>
                <a:ea typeface="Arial"/>
                <a:cs typeface="Arial"/>
              </a:defRPr>
            </a:pPr>
            <a:endParaRPr lang="en-US"/>
          </a:p>
        </c:txPr>
        <c:crossAx val="105022976"/>
        <c:crosses val="autoZero"/>
        <c:crossBetween val="between"/>
        <c:majorUnit val="10"/>
        <c:minorUnit val="2"/>
      </c:valAx>
      <c:spPr>
        <a:noFill/>
        <a:ln w="25383">
          <a:noFill/>
        </a:ln>
      </c:spPr>
    </c:plotArea>
    <c:legend>
      <c:legendPos val="t"/>
      <c:layout>
        <c:manualLayout>
          <c:xMode val="edge"/>
          <c:yMode val="edge"/>
          <c:x val="0.40586095392993987"/>
          <c:y val="3.2446360871557715E-2"/>
          <c:w val="0.38790428824796203"/>
          <c:h val="7.911104181284270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84978440194976E-2"/>
          <c:y val="5.865605707737237E-2"/>
          <c:w val="0.88057473284589438"/>
          <c:h val="0.757800154005239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JAP</c:v>
                </c:pt>
                <c:pt idx="1">
                  <c:v>SWE</c:v>
                </c:pt>
                <c:pt idx="2">
                  <c:v>US</c:v>
                </c:pt>
                <c:pt idx="3">
                  <c:v>AUS</c:v>
                </c:pt>
                <c:pt idx="4">
                  <c:v>GER</c:v>
                </c:pt>
                <c:pt idx="5">
                  <c:v>NOR</c:v>
                </c:pt>
                <c:pt idx="6">
                  <c:v>FR</c:v>
                </c:pt>
                <c:pt idx="7">
                  <c:v>UK</c:v>
                </c:pt>
                <c:pt idx="8">
                  <c:v>NETH</c:v>
                </c:pt>
                <c:pt idx="9">
                  <c:v>DEN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179.1</c:v>
                </c:pt>
                <c:pt idx="1">
                  <c:v>176.4</c:v>
                </c:pt>
                <c:pt idx="2">
                  <c:v>198.1</c:v>
                </c:pt>
                <c:pt idx="3">
                  <c:v>197</c:v>
                </c:pt>
                <c:pt idx="4">
                  <c:v>201.9</c:v>
                </c:pt>
                <c:pt idx="5">
                  <c:v>196.8</c:v>
                </c:pt>
                <c:pt idx="6">
                  <c:v>209.6</c:v>
                </c:pt>
                <c:pt idx="7">
                  <c:v>220.8</c:v>
                </c:pt>
                <c:pt idx="8">
                  <c:v>221.3</c:v>
                </c:pt>
                <c:pt idx="9">
                  <c:v>249.3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4245014245014245E-2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470085470085201E-3"/>
                  <c:y val="2.35476347327987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715099715099714E-3"/>
                  <c:y val="4.7095269465597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980056980056454E-3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5470085470085479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9715099715099714E-3"/>
                  <c:y val="4.70952694655966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5470085470085479E-3"/>
                  <c:y val="-1.8541444671494734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82051282051282E-2"/>
                  <c:y val="7.06429041983949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971509971509867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1225071225070177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JAP</c:v>
                </c:pt>
                <c:pt idx="1">
                  <c:v>SWE</c:v>
                </c:pt>
                <c:pt idx="2">
                  <c:v>US</c:v>
                </c:pt>
                <c:pt idx="3">
                  <c:v>AUS</c:v>
                </c:pt>
                <c:pt idx="4">
                  <c:v>GER</c:v>
                </c:pt>
                <c:pt idx="5">
                  <c:v>NOR</c:v>
                </c:pt>
                <c:pt idx="6">
                  <c:v>FR</c:v>
                </c:pt>
                <c:pt idx="7">
                  <c:v>UK</c:v>
                </c:pt>
                <c:pt idx="8">
                  <c:v>NETH</c:v>
                </c:pt>
                <c:pt idx="9">
                  <c:v>DEN</c:v>
                </c:pt>
              </c:strCache>
            </c:strRef>
          </c:cat>
          <c:val>
            <c:numRef>
              <c:f>Sheet1!$C$2:$C$11</c:f>
              <c:numCache>
                <c:formatCode>0</c:formatCode>
                <c:ptCount val="10"/>
                <c:pt idx="0">
                  <c:v>160.19999999999999</c:v>
                </c:pt>
                <c:pt idx="1">
                  <c:v>162.9</c:v>
                </c:pt>
                <c:pt idx="2">
                  <c:v>163.80000000000001</c:v>
                </c:pt>
                <c:pt idx="3">
                  <c:v>166.1</c:v>
                </c:pt>
                <c:pt idx="4">
                  <c:v>174.5</c:v>
                </c:pt>
                <c:pt idx="5">
                  <c:v>175.7</c:v>
                </c:pt>
                <c:pt idx="6">
                  <c:v>179.4</c:v>
                </c:pt>
                <c:pt idx="7">
                  <c:v>192.7</c:v>
                </c:pt>
                <c:pt idx="8">
                  <c:v>196</c:v>
                </c:pt>
                <c:pt idx="9">
                  <c:v>219.6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57280"/>
        <c:axId val="108969984"/>
      </c:barChart>
      <c:catAx>
        <c:axId val="10825728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8969984"/>
        <c:crosses val="autoZero"/>
        <c:auto val="1"/>
        <c:lblAlgn val="ctr"/>
        <c:lblOffset val="100"/>
        <c:noMultiLvlLbl val="0"/>
      </c:catAx>
      <c:valAx>
        <c:axId val="108969984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825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578650425107117"/>
          <c:y val="5.2261843023308635E-2"/>
          <c:w val="0.26657985059559863"/>
          <c:h val="6.7859091695416707E-2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Cabin" panose="020B08030502020200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780380016600486E-2"/>
          <c:y val="5.865605707737237E-2"/>
          <c:w val="0.92330977858536922"/>
          <c:h val="0.80284749792499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JAP</c:v>
                </c:pt>
                <c:pt idx="1">
                  <c:v>FR</c:v>
                </c:pt>
                <c:pt idx="2">
                  <c:v>NETH</c:v>
                </c:pt>
                <c:pt idx="3">
                  <c:v>DEN</c:v>
                </c:pt>
                <c:pt idx="4">
                  <c:v>NOR</c:v>
                </c:pt>
                <c:pt idx="5">
                  <c:v>SWIZ</c:v>
                </c:pt>
                <c:pt idx="6">
                  <c:v>OECD median</c:v>
                </c:pt>
                <c:pt idx="7">
                  <c:v>CAN</c:v>
                </c:pt>
                <c:pt idx="8">
                  <c:v>UK</c:v>
                </c:pt>
                <c:pt idx="9">
                  <c:v>AUS</c:v>
                </c:pt>
                <c:pt idx="10">
                  <c:v>SWE</c:v>
                </c:pt>
                <c:pt idx="11">
                  <c:v>GER</c:v>
                </c:pt>
                <c:pt idx="12">
                  <c:v>US</c:v>
                </c:pt>
                <c:pt idx="13">
                  <c:v>NZ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68.7</c:v>
                </c:pt>
                <c:pt idx="1">
                  <c:v>78</c:v>
                </c:pt>
                <c:pt idx="2">
                  <c:v>156.5</c:v>
                </c:pt>
                <c:pt idx="3">
                  <c:v>242.3</c:v>
                </c:pt>
                <c:pt idx="4">
                  <c:v>216.3</c:v>
                </c:pt>
                <c:pt idx="5">
                  <c:v>161.30000000000001</c:v>
                </c:pt>
                <c:pt idx="6">
                  <c:v>216.3</c:v>
                </c:pt>
                <c:pt idx="7">
                  <c:v>197.7</c:v>
                </c:pt>
                <c:pt idx="8">
                  <c:v>254.7</c:v>
                </c:pt>
                <c:pt idx="9">
                  <c:v>223.8</c:v>
                </c:pt>
                <c:pt idx="10">
                  <c:v>235.8</c:v>
                </c:pt>
                <c:pt idx="11">
                  <c:v>223</c:v>
                </c:pt>
                <c:pt idx="12">
                  <c:v>224.5</c:v>
                </c:pt>
                <c:pt idx="13">
                  <c:v>254.5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7.1225071225071096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9715099715099714E-3"/>
                  <c:y val="-4.70952694655974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490028490028752E-3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735042735042739E-3"/>
                  <c:y val="4.70952694655966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6980056980056983E-3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5470085470085479E-3"/>
                  <c:y val="7.06429041983949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9715099715099714E-3"/>
                  <c:y val="7.06429041983949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2735042735042739E-3"/>
                  <c:y val="-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980056980056983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1225071225071226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1225071225070177E-3"/>
                  <c:y val="4.70952694655966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7.1225071225071226E-3"/>
                  <c:y val="2.35476347327983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9.9715099715099714E-3"/>
                  <c:y val="7.06429041983949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0982345155573501E-2"/>
                  <c:y val="2.35468200448003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JAP</c:v>
                </c:pt>
                <c:pt idx="1">
                  <c:v>FR</c:v>
                </c:pt>
                <c:pt idx="2">
                  <c:v>NETH</c:v>
                </c:pt>
                <c:pt idx="3">
                  <c:v>DEN</c:v>
                </c:pt>
                <c:pt idx="4">
                  <c:v>NOR</c:v>
                </c:pt>
                <c:pt idx="5">
                  <c:v>SWIZ</c:v>
                </c:pt>
                <c:pt idx="6">
                  <c:v>OECD median</c:v>
                </c:pt>
                <c:pt idx="7">
                  <c:v>CAN</c:v>
                </c:pt>
                <c:pt idx="8">
                  <c:v>UK</c:v>
                </c:pt>
                <c:pt idx="9">
                  <c:v>AUS</c:v>
                </c:pt>
                <c:pt idx="10">
                  <c:v>SWE</c:v>
                </c:pt>
                <c:pt idx="11">
                  <c:v>GER</c:v>
                </c:pt>
                <c:pt idx="12">
                  <c:v>US</c:v>
                </c:pt>
                <c:pt idx="13">
                  <c:v>NZ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35.4</c:v>
                </c:pt>
                <c:pt idx="1">
                  <c:v>42.5</c:v>
                </c:pt>
                <c:pt idx="2">
                  <c:v>49.8</c:v>
                </c:pt>
                <c:pt idx="3">
                  <c:v>70.599999999999994</c:v>
                </c:pt>
                <c:pt idx="4">
                  <c:v>78.400000000000006</c:v>
                </c:pt>
                <c:pt idx="5">
                  <c:v>82.4</c:v>
                </c:pt>
                <c:pt idx="6">
                  <c:v>94.55</c:v>
                </c:pt>
                <c:pt idx="7">
                  <c:v>95.2</c:v>
                </c:pt>
                <c:pt idx="8">
                  <c:v>97.6</c:v>
                </c:pt>
                <c:pt idx="9">
                  <c:v>98.2</c:v>
                </c:pt>
                <c:pt idx="10">
                  <c:v>104.7</c:v>
                </c:pt>
                <c:pt idx="11">
                  <c:v>115.2</c:v>
                </c:pt>
                <c:pt idx="12">
                  <c:v>128.4</c:v>
                </c:pt>
                <c:pt idx="13">
                  <c:v>137.9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436224"/>
        <c:axId val="122667392"/>
      </c:barChart>
      <c:catAx>
        <c:axId val="12243622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/>
          <a:lstStyle/>
          <a:p>
            <a:pPr>
              <a:defRPr sz="14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2667392"/>
        <c:crosses val="autoZero"/>
        <c:auto val="1"/>
        <c:lblAlgn val="ctr"/>
        <c:lblOffset val="100"/>
        <c:noMultiLvlLbl val="0"/>
      </c:catAx>
      <c:valAx>
        <c:axId val="12266739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243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302297148753839"/>
          <c:y val="1.2230863977551501E-2"/>
          <c:w val="0.25660834062408866"/>
          <c:h val="6.7859091695416707E-2"/>
        </c:manualLayout>
      </c:layout>
      <c:overlay val="0"/>
      <c:spPr>
        <a:ln>
          <a:noFill/>
        </a:ln>
      </c:spPr>
      <c:txPr>
        <a:bodyPr/>
        <a:lstStyle/>
        <a:p>
          <a:pPr>
            <a:defRPr sz="1600" b="1">
              <a:latin typeface="Cabin" panose="020B08030502020200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41850" cy="3482975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133" y="4410397"/>
            <a:ext cx="5586735" cy="4175762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1731" indent="-2814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5741" indent="-2251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6037" indent="-2251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6333" indent="-22514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76630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26926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77222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27518" indent="-22514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E92FE0-2E67-4F3C-9138-9215489FF68C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83D-1460-4318-B9C5-94227867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35750729"/>
              </p:ext>
            </p:extLst>
          </p:nvPr>
        </p:nvGraphicFramePr>
        <p:xfrm>
          <a:off x="152400" y="609600"/>
          <a:ext cx="8991600" cy="583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5720" y="6172200"/>
            <a:ext cx="88392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Notes: GDP refers to gross domestic product. Dutch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and Swiss data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are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for current spending only, and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exclude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spending on capital formation of health care providers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Source: OECD Health Data 2015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.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00110"/>
          </a:xfrm>
          <a:noFill/>
          <a:ln/>
        </p:spPr>
        <p:txBody>
          <a:bodyPr anchor="t" anchorCtr="1">
            <a:spAutoFit/>
          </a:bodyPr>
          <a:lstStyle/>
          <a:p>
            <a:r>
              <a:rPr lang="en-US" sz="2000" dirty="0" smtClean="0">
                <a:latin typeface="Georgia" panose="02040502050405020303" pitchFamily="18" charset="0"/>
              </a:rPr>
              <a:t>Exhibit 1. Health Care Spending as a Percentage of GDP</a:t>
            </a:r>
            <a:r>
              <a:rPr lang="en-US" sz="2000" dirty="0">
                <a:latin typeface="Georgia" panose="02040502050405020303" pitchFamily="18" charset="0"/>
              </a:rPr>
              <a:t>, </a:t>
            </a:r>
            <a:r>
              <a:rPr lang="en-US" sz="2000" dirty="0" smtClean="0">
                <a:latin typeface="Georgia" panose="02040502050405020303" pitchFamily="18" charset="0"/>
              </a:rPr>
              <a:t>1980–2013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" y="6828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Percent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" y="5971401"/>
            <a:ext cx="2353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*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2012.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10.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Mortality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as a Result of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Cancer, 1995 to 2007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04878329"/>
              </p:ext>
            </p:extLst>
          </p:nvPr>
        </p:nvGraphicFramePr>
        <p:xfrm>
          <a:off x="152400" y="1159877"/>
          <a:ext cx="8915400" cy="539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172200"/>
            <a:ext cx="856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* M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ortality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rates are adjusted for likelihood of death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from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other causes.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: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W. Stevens et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al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., “Cancer Mortality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R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eductions Were Greatest Among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ountries Where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ancer Care Spending Rose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Most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1995–2007,” </a:t>
            </a:r>
            <a:r>
              <a:rPr lang="en-US" sz="1200" i="1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Health </a:t>
            </a:r>
            <a:r>
              <a:rPr lang="en-US" sz="1200" i="1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Affairs,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 April 2015 34(4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):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562–70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. 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" y="762000"/>
            <a:ext cx="439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Deaths per 100,000 population (adjusted)*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11.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Mortality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as a Result of Ischemic </a:t>
            </a:r>
            <a:r>
              <a:rPr lang="en-US" sz="2000" b="1" dirty="0">
                <a:latin typeface="Georgia" panose="02040502050405020303" pitchFamily="18" charset="0"/>
                <a:cs typeface="Arial" panose="020B0604020202020204" pitchFamily="34" charset="0"/>
              </a:rPr>
              <a:t>Heart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Disease,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1995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to 2013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98613243"/>
              </p:ext>
            </p:extLst>
          </p:nvPr>
        </p:nvGraphicFramePr>
        <p:xfrm>
          <a:off x="152400" y="1312277"/>
          <a:ext cx="8915400" cy="493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35508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* Data from 2012 for Denmark and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Switzerland;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2011 for France, Canada,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Australia,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New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Zealand;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2010 for the U.S.</a:t>
            </a:r>
          </a:p>
          <a:p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Source: OECD Health Data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2015.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" y="914401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Deaths per 100,000 population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12.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Lower </a:t>
            </a:r>
            <a:r>
              <a:rPr lang="en-US" sz="2000" b="1" dirty="0">
                <a:latin typeface="Georgia" panose="02040502050405020303" pitchFamily="18" charset="0"/>
                <a:cs typeface="Arial" panose="020B0604020202020204" pitchFamily="34" charset="0"/>
              </a:rPr>
              <a:t>Extremity Amputations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as a </a:t>
            </a:r>
            <a:b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Result of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Diabetes, </a:t>
            </a:r>
            <a:r>
              <a:rPr lang="en-US" sz="2000" b="1" dirty="0">
                <a:latin typeface="Georgia" panose="02040502050405020303" pitchFamily="18" charset="0"/>
                <a:cs typeface="Arial" panose="020B0604020202020204" pitchFamily="34" charset="0"/>
              </a:rPr>
              <a:t>2011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10566589"/>
              </p:ext>
            </p:extLst>
          </p:nvPr>
        </p:nvGraphicFramePr>
        <p:xfrm>
          <a:off x="152400" y="1388477"/>
          <a:ext cx="8915400" cy="4859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990601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Amputations per 100,000 population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" y="635508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* Data from 2010 for the Netherlands,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Switzerland,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the U.S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.;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2009 for Denmark.</a:t>
            </a:r>
          </a:p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: OECD Health Data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2015.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2. Health Care Spending, 2013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1339"/>
              </p:ext>
            </p:extLst>
          </p:nvPr>
        </p:nvGraphicFramePr>
        <p:xfrm>
          <a:off x="228600" y="518162"/>
          <a:ext cx="8729472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672"/>
                <a:gridCol w="1524000"/>
                <a:gridCol w="1252728"/>
                <a:gridCol w="1109472"/>
                <a:gridCol w="990600"/>
                <a:gridCol w="1447800"/>
                <a:gridCol w="838200"/>
              </a:tblGrid>
              <a:tr h="457614">
                <a:tc rowSpan="3">
                  <a:txBody>
                    <a:bodyPr/>
                    <a:lstStyle/>
                    <a:p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health </a:t>
                      </a:r>
                      <a:b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care spending </a:t>
                      </a:r>
                      <a:b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400" b="1" baseline="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capita</a:t>
                      </a:r>
                      <a:r>
                        <a:rPr lang="en-US" sz="1400" b="1" baseline="3000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Real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average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annual </a:t>
                      </a:r>
                      <a:b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rowth rate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capita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Current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health care spending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capita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by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source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400" b="1" baseline="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financing</a:t>
                      </a:r>
                      <a:r>
                        <a:rPr lang="en-US" sz="1400" b="1" baseline="3000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e,f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9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2003–2009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2009–2013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Public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Private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Out-of-pocket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4,115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2.70%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2.42%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2,614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771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3.15%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0.22%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$3,074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Denmark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3.32%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-0.17%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$3,841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1.72%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1.35%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$3,247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Germany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2.01%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1.95%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$3,677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3.08%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3.83%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2,965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503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124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Netherlands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5,131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4.75%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1.73%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$4,495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New Zealand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6.11%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0.82%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$2,656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Norway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$6,170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1.59%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1.40%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$4,981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$855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Sweden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1.82%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6.95%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$4,126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$726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6,325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1.42%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2.54%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$4,178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$1,630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4.00%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-0.88%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$2,802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States</a:t>
                      </a:r>
                      <a:r>
                        <a:rPr lang="en-US" sz="1400" b="1" baseline="30000" dirty="0" err="1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1" baseline="30000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$9,086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2.47%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1.50%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$4,197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$1,074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$3,442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OECD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median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$3,661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3.10%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1.24%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$2,598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5989320"/>
            <a:ext cx="9098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2012.    </a:t>
            </a:r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2002–2009.    </a:t>
            </a:r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2009–2012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d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Current spending only; excludes spending on capital formation of health care providers.</a:t>
            </a:r>
            <a:endParaRPr lang="en-US" sz="1000" dirty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e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Cabin" panose="020B0803050202020004" pitchFamily="34" charset="0"/>
                <a:cs typeface="Arial" panose="020B0604020202020204" pitchFamily="34" charset="0"/>
              </a:rPr>
              <a:t>Adjusted for differences in the cost of living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baseline="30000" dirty="0">
                <a:latin typeface="Cabin" panose="020B0803050202020004" pitchFamily="34" charset="0"/>
                <a:cs typeface="Arial" panose="020B0604020202020204" pitchFamily="34" charset="0"/>
              </a:rPr>
              <a:t>f</a:t>
            </a:r>
            <a:r>
              <a:rPr lang="en-US" sz="1000" dirty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Numbers may not sum to total health care spending per capita 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due to 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excluding capital formation of health care providers, and some uncategorized spending.</a:t>
            </a:r>
            <a:endParaRPr lang="en-US" sz="1000" dirty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Source: OECD Health Data 2015. </a:t>
            </a:r>
          </a:p>
        </p:txBody>
      </p:sp>
    </p:spTree>
    <p:extLst>
      <p:ext uri="{BB962C8B-B14F-4D97-AF65-F5344CB8AC3E}">
        <p14:creationId xmlns:p14="http://schemas.microsoft.com/office/powerpoint/2010/main" val="36892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3.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Physician Supply and Use,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2013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or Nearest Year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3959022"/>
              </p:ext>
            </p:extLst>
          </p:nvPr>
        </p:nvGraphicFramePr>
        <p:xfrm>
          <a:off x="76200" y="1578864"/>
          <a:ext cx="434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7620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Practicing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physicians </a:t>
            </a:r>
            <a:b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1,000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population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" y="5943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Note: Data from 2012 in Canada, Denmark,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Japan,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Sweden.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" y="653796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: OECD Health Data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2015.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5516531"/>
              </p:ext>
            </p:extLst>
          </p:nvPr>
        </p:nvGraphicFramePr>
        <p:xfrm>
          <a:off x="4648200" y="1524000"/>
          <a:ext cx="441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400" y="762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bin" panose="020B0803050202020004" pitchFamily="34" charset="0"/>
                <a:cs typeface="Arial" panose="020B0604020202020204" pitchFamily="34" charset="0"/>
              </a:rPr>
              <a:t>Annual </a:t>
            </a:r>
            <a:r>
              <a:rPr lang="en-US" sz="1600" b="1" dirty="0">
                <a:latin typeface="Cabin" panose="020B0803050202020004" pitchFamily="34" charset="0"/>
                <a:cs typeface="Arial" panose="020B0604020202020204" pitchFamily="34" charset="0"/>
              </a:rPr>
              <a:t>p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hysician visits </a:t>
            </a:r>
            <a:b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 capita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5943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Note: Data from 2012 in Canada, Japan,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Sweden,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Switzerland;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2010 in the U.S.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4.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Hospital Supply and Use,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2013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or Nearest Year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8801642"/>
              </p:ext>
            </p:extLst>
          </p:nvPr>
        </p:nvGraphicFramePr>
        <p:xfrm>
          <a:off x="76200" y="1447800"/>
          <a:ext cx="4343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Acute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care hospital beds </a:t>
            </a:r>
            <a:b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1,000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population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9436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Note: Data from 2012 in Australia, Canada, the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Netherlands,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the U.S.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" y="6537960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: OECD Health Data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2015.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353607"/>
              </p:ext>
            </p:extLst>
          </p:nvPr>
        </p:nvGraphicFramePr>
        <p:xfrm>
          <a:off x="4648200" y="1447800"/>
          <a:ext cx="441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24400" y="762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abin" panose="020B0803050202020004" pitchFamily="34" charset="0"/>
                <a:cs typeface="Arial" panose="020B0604020202020204" pitchFamily="34" charset="0"/>
              </a:rPr>
              <a:t>Hospital </a:t>
            </a:r>
            <a:r>
              <a:rPr lang="en-US" sz="1600" b="1" dirty="0">
                <a:latin typeface="Cabin" panose="020B0803050202020004" pitchFamily="34" charset="0"/>
                <a:cs typeface="Arial" panose="020B0604020202020204" pitchFamily="34" charset="0"/>
              </a:rPr>
              <a:t>d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ischarges </a:t>
            </a:r>
            <a:b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 </a:t>
            </a:r>
            <a:r>
              <a:rPr lang="en-US" sz="1600" b="1" dirty="0">
                <a:latin typeface="Cabin" panose="020B0803050202020004" pitchFamily="34" charset="0"/>
                <a:cs typeface="Arial" panose="020B0604020202020204" pitchFamily="34" charset="0"/>
              </a:rPr>
              <a:t>1,000 </a:t>
            </a:r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population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594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Note: Data from 2012 in Australia, Canada,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the Netherlands,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Switzerland; 2011 in Japan; and 2010 in Denmark, Norway,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Sweden,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and the U.S.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4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5. Diagnostic Imaging Supply and Use, 2013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642437"/>
              </p:ext>
            </p:extLst>
          </p:nvPr>
        </p:nvGraphicFramePr>
        <p:xfrm>
          <a:off x="304800" y="1014059"/>
          <a:ext cx="8555031" cy="4853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810"/>
                <a:gridCol w="1290190"/>
                <a:gridCol w="1063327"/>
                <a:gridCol w="1206176"/>
                <a:gridCol w="1066689"/>
                <a:gridCol w="1345663"/>
                <a:gridCol w="1206176"/>
              </a:tblGrid>
              <a:tr h="386301">
                <a:tc rowSpan="2">
                  <a:txBody>
                    <a:bodyPr/>
                    <a:lstStyle/>
                    <a:p>
                      <a:endParaRPr lang="en-US" sz="12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Magnetic 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resonance imaging</a:t>
                      </a:r>
                      <a:endParaRPr lang="en-US" sz="12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Computed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tomography</a:t>
                      </a:r>
                      <a:endParaRPr lang="en-US" sz="1200" b="1" baseline="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Positron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emission tomography</a:t>
                      </a:r>
                      <a:endParaRPr lang="en-US" sz="1200" b="1" baseline="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80499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MRI machines per million 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pop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MRI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exams per 1,000 pop.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CT scanners per million pop.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CT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exams per 1,000 pop.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PET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scanners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million 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pop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PET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exams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1,000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pop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13.4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27.6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8.8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52.8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1.2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Denmark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60.3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37.8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9.4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90.9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46.9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101.3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3.7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Netherlands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11.5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50.0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71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New Zealand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11.2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16.6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36.6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630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7.9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States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35.5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106.9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5.0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002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OECD 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median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11.4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50.6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355080"/>
            <a:ext cx="8423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2012.    </a:t>
            </a:r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2011.    </a:t>
            </a:r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2010.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: OECD Health Data 2015.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8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6.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Average Number of Prescription Drugs Taken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Regularly,</a:t>
            </a:r>
            <a:b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Age 18 or Older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, 2013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14379396"/>
              </p:ext>
            </p:extLst>
          </p:nvPr>
        </p:nvGraphicFramePr>
        <p:xfrm>
          <a:off x="76200" y="1236077"/>
          <a:ext cx="8915400" cy="5393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6537960"/>
            <a:ext cx="5212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Source: 2013 Commonwealth Fund International Health Policy Survey.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914401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Number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7. Prices for Hospital and Physician Services, Pharmaceuticals, and Diagnostic Imaging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64559"/>
              </p:ext>
            </p:extLst>
          </p:nvPr>
        </p:nvGraphicFramePr>
        <p:xfrm>
          <a:off x="239701" y="1188720"/>
          <a:ext cx="8675699" cy="4387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9099"/>
                <a:gridCol w="1371600"/>
                <a:gridCol w="1447800"/>
                <a:gridCol w="1219200"/>
                <a:gridCol w="1295400"/>
                <a:gridCol w="1752600"/>
              </a:tblGrid>
              <a:tr h="561956">
                <a:tc rowSpan="2">
                  <a:txBody>
                    <a:bodyPr/>
                    <a:lstStyle/>
                    <a:p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hospital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physician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costs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, 2013</a:t>
                      </a:r>
                      <a:r>
                        <a:rPr lang="en-US" sz="14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Diagnostic 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imaging prices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, 2013</a:t>
                      </a:r>
                      <a:r>
                        <a:rPr lang="en-US" sz="14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Price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comparison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in-patent pharmaceuticals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, 2010 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(U.S. set to 100)</a:t>
                      </a:r>
                      <a:r>
                        <a:rPr lang="en-US" sz="14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04844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Bypass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surgery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Appendectomy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MRI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CT scan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(abdomen)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$42,130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$5,177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$350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$500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$97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Germany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Netherlands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$15,742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$4,995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$461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$279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New Zealand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$40,368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$6,645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$1,005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$731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$36,509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$9,845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$138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$432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587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States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$75,345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$13,910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$1,145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$896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5989320"/>
            <a:ext cx="8641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Source: </a:t>
            </a:r>
            <a:r>
              <a:rPr lang="en-US" altLang="en-US" sz="1200" dirty="0">
                <a:latin typeface="Cabin" panose="020B0803050202020004" pitchFamily="34" charset="0"/>
                <a:cs typeface="Arial" panose="020B0604020202020204" pitchFamily="34" charset="0"/>
              </a:rPr>
              <a:t>International Federation of Health Plans, 2013 Comparative Price Report</a:t>
            </a:r>
            <a:r>
              <a:rPr lang="en-US" alt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Numbers show price indices for a basket of in-patent pharmaceuticals in each country; lower numbers indicate lower prices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.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Source: 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P. Kanavos, A. </a:t>
            </a:r>
            <a:r>
              <a:rPr lang="en-US" altLang="en-US" sz="1200" b="0" dirty="0" err="1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Ferrario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 S. </a:t>
            </a:r>
            <a:r>
              <a:rPr lang="en-US" altLang="en-US" sz="1200" b="0" dirty="0" err="1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Vandoros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 et al., “Higher U.S. Branded Drug Prices and Spending Compared to Other Countries May Stem Partly from Quick Uptake of New Drugs,” </a:t>
            </a:r>
            <a:r>
              <a:rPr lang="en-US" altLang="en-US" sz="1200" b="0" i="1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Health Affairs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, April 2013 32(4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):753–61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6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7"/>
          <p:cNvSpPr txBox="1">
            <a:spLocks noChangeArrowheads="1"/>
          </p:cNvSpPr>
          <p:nvPr/>
        </p:nvSpPr>
        <p:spPr bwMode="auto">
          <a:xfrm>
            <a:off x="45720" y="6172200"/>
            <a:ext cx="8412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b="1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b="1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▪"/>
              <a:defRPr b="1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-"/>
              <a:defRPr b="1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b="1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 b="0" dirty="0">
                <a:latin typeface="Cabin" panose="020B0803050202020004" pitchFamily="34" charset="0"/>
              </a:rPr>
              <a:t>Notes: GDP refers to gross domestic product.</a:t>
            </a:r>
            <a:endParaRPr lang="en-US" altLang="en-US" sz="1200" b="0" dirty="0" smtClean="0">
              <a:solidFill>
                <a:schemeClr val="tx1"/>
              </a:solidFill>
              <a:latin typeface="Cabin" panose="020B08030502020200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</a:rPr>
              <a:t>Source</a:t>
            </a:r>
            <a:r>
              <a:rPr lang="en-US" altLang="en-US" sz="1200" b="0" dirty="0">
                <a:solidFill>
                  <a:schemeClr val="tx1"/>
                </a:solidFill>
                <a:latin typeface="Cabin" panose="020B0803050202020004" pitchFamily="34" charset="0"/>
              </a:rPr>
              <a:t>: E. H. 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</a:rPr>
              <a:t>Bradley and </a:t>
            </a:r>
            <a:r>
              <a:rPr lang="en-US" altLang="en-US" sz="1200" b="0" dirty="0">
                <a:solidFill>
                  <a:schemeClr val="tx1"/>
                </a:solidFill>
                <a:latin typeface="Cabin" panose="020B0803050202020004" pitchFamily="34" charset="0"/>
              </a:rPr>
              <a:t>L. A. </a:t>
            </a:r>
            <a:r>
              <a:rPr lang="en-US" altLang="en-US" sz="1200" b="0" dirty="0" smtClean="0">
                <a:solidFill>
                  <a:schemeClr val="tx1"/>
                </a:solidFill>
                <a:latin typeface="Cabin" panose="020B0803050202020004" pitchFamily="34" charset="0"/>
              </a:rPr>
              <a:t>Taylor, </a:t>
            </a:r>
            <a:r>
              <a:rPr lang="en-US" altLang="en-US" sz="1200" b="0" i="1" dirty="0">
                <a:solidFill>
                  <a:schemeClr val="tx1"/>
                </a:solidFill>
                <a:latin typeface="Cabin" panose="020B0803050202020004" pitchFamily="34" charset="0"/>
              </a:rPr>
              <a:t>The American Health Care Paradox: Why Spending More </a:t>
            </a:r>
            <a:r>
              <a:rPr lang="en-US" altLang="en-US" sz="1200" b="0" i="1" dirty="0" smtClean="0">
                <a:solidFill>
                  <a:schemeClr val="tx1"/>
                </a:solidFill>
                <a:latin typeface="Cabin" panose="020B0803050202020004" pitchFamily="34" charset="0"/>
              </a:rPr>
              <a:t>Is </a:t>
            </a:r>
            <a:r>
              <a:rPr lang="en-US" altLang="en-US" sz="1200" b="0" i="1" dirty="0">
                <a:solidFill>
                  <a:schemeClr val="tx1"/>
                </a:solidFill>
                <a:latin typeface="Cabin" panose="020B0803050202020004" pitchFamily="34" charset="0"/>
              </a:rPr>
              <a:t>Getting Us Less</a:t>
            </a:r>
            <a:r>
              <a:rPr lang="en-US" altLang="en-US" sz="1200" b="0" dirty="0">
                <a:solidFill>
                  <a:schemeClr val="tx1"/>
                </a:solidFill>
                <a:latin typeface="Cabin" panose="020B0803050202020004" pitchFamily="34" charset="0"/>
              </a:rPr>
              <a:t>, Public Affairs, 2013.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0" y="92075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b="1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b="1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▪"/>
              <a:defRPr b="1">
                <a:solidFill>
                  <a:srgbClr val="0000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-"/>
              <a:defRPr b="1">
                <a:solidFill>
                  <a:srgbClr val="0000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b="1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Exhibit </a:t>
            </a:r>
            <a:r>
              <a:rPr lang="en-US" alt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8. </a:t>
            </a:r>
            <a:r>
              <a:rPr lang="en-US" alt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Health </a:t>
            </a:r>
            <a:r>
              <a:rPr lang="en-US" altLang="en-US" sz="2000" dirty="0">
                <a:solidFill>
                  <a:schemeClr val="tx1"/>
                </a:solidFill>
                <a:latin typeface="Georgia" panose="02040502050405020303" pitchFamily="18" charset="0"/>
              </a:rPr>
              <a:t>and Social Care </a:t>
            </a:r>
            <a:r>
              <a:rPr lang="en-US" alt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Spending as a Percentage of GDP</a:t>
            </a:r>
            <a:endParaRPr lang="en-US" altLang="en-US" sz="16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416155"/>
              </p:ext>
            </p:extLst>
          </p:nvPr>
        </p:nvGraphicFramePr>
        <p:xfrm>
          <a:off x="246062" y="1143000"/>
          <a:ext cx="882173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861" y="6096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  <a:cs typeface="Arial" panose="020B0604020202020204" pitchFamily="34" charset="0"/>
              </a:rPr>
              <a:t>Percent</a:t>
            </a:r>
            <a:endParaRPr lang="en-US" sz="1600" b="1" dirty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Exhibit 9. Select Population Health Outcomes and Risk Factors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85786"/>
              </p:ext>
            </p:extLst>
          </p:nvPr>
        </p:nvGraphicFramePr>
        <p:xfrm>
          <a:off x="484632" y="640080"/>
          <a:ext cx="8186928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928"/>
                <a:gridCol w="990600"/>
                <a:gridCol w="1295400"/>
                <a:gridCol w="1371600"/>
                <a:gridCol w="1005840"/>
                <a:gridCol w="1356360"/>
                <a:gridCol w="838200"/>
              </a:tblGrid>
              <a:tr h="533400">
                <a:tc>
                  <a:txBody>
                    <a:bodyPr/>
                    <a:lstStyle/>
                    <a:p>
                      <a:endParaRPr lang="en-US" sz="12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Life exp. at birth, 2013</a:t>
                      </a:r>
                      <a:r>
                        <a:rPr lang="en-US" sz="12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2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Infant mortality,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per 1,000 live births, 2013</a:t>
                      </a:r>
                      <a:r>
                        <a:rPr lang="en-US" sz="12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2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Percent of pop.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age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65+ with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two or more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chronic conditions, 2014</a:t>
                      </a:r>
                      <a:r>
                        <a:rPr lang="en-US" sz="12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2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Obesity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rat</a:t>
                      </a:r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 (BMI&gt;30), 2013</a:t>
                      </a:r>
                      <a:r>
                        <a:rPr lang="en-US" sz="12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a,c</a:t>
                      </a:r>
                      <a:endParaRPr lang="en-US" sz="12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Percent of pop.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age 15+)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who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are daily smokers,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2013</a:t>
                      </a:r>
                      <a:r>
                        <a:rPr lang="en-US" sz="1200" b="1" baseline="300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2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Percent </a:t>
                      </a:r>
                      <a:b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pop.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age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65+</a:t>
                      </a:r>
                      <a:endParaRPr lang="en-US" sz="1200" b="1" baseline="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82.2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28.3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12.8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14.4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81.5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4.8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15.2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Denmark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80.4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17.8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24.1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17.7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Germany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21.1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19.3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25.1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Netherlands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18.5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16.8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New Zealand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5.2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14.2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Norway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10.0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15.6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Sweden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82.0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11.7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19.0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82.9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10.3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20.4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17.3</a:t>
                      </a:r>
                    </a:p>
                  </a:txBody>
                  <a:tcPr marL="9525" marR="9525" marT="9525" marB="0" anchor="ctr"/>
                </a:tc>
              </a:tr>
              <a:tr h="28769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20.0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17.1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States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35.3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13.7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14.1</a:t>
                      </a:r>
                    </a:p>
                  </a:txBody>
                  <a:tcPr marL="9525" marR="9525" marT="9525" marB="0" anchor="ctr"/>
                </a:tc>
              </a:tr>
              <a:tr h="277674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OECD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median</a:t>
                      </a:r>
                      <a:endParaRPr lang="en-US" sz="12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81.2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—</a:t>
                      </a:r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18.9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17.0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580644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Source: OECD Health Data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2015. 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Includes: hypertension or high blood pressure, heart disease, diabetes, lung problems, mental health problems, cancer, </a:t>
            </a:r>
          </a:p>
          <a:p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and joint pain/arthritis. Source: Commonwealth Fund International Health Policy Survey of Older Adults, 2014.</a:t>
            </a:r>
          </a:p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abin" panose="020B0803050202020004" pitchFamily="34" charset="0"/>
                <a:cs typeface="Arial" panose="020B0604020202020204" pitchFamily="34" charset="0"/>
              </a:rPr>
              <a:t>DEN, FR, NETH, NOR, SWE, and SWIZ based on self-reported data; all other countries based on measured data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d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2012.    </a:t>
            </a:r>
            <a:r>
              <a:rPr lang="en-US" sz="12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e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Cabin" panose="020B0803050202020004" pitchFamily="34" charset="0"/>
                <a:cs typeface="Arial" panose="020B0604020202020204" pitchFamily="34" charset="0"/>
              </a:rPr>
              <a:t>2011.</a:t>
            </a:r>
            <a:endParaRPr lang="en-US" sz="1200" dirty="0" smtClean="0">
              <a:latin typeface="Cabin" panose="020B0803050202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7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6280</TotalTime>
  <Words>1324</Words>
  <Application>Microsoft Office PowerPoint</Application>
  <PresentationFormat>On-screen Show (4:3)</PresentationFormat>
  <Paragraphs>439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Squires 2012 OECD chartpack</vt:lpstr>
      <vt:lpstr>1_Squires 2012 OECD chartpack</vt:lpstr>
      <vt:lpstr>Exhibit 1. Health Care Spending as a Percentage of GDP, 1980–2013</vt:lpstr>
      <vt:lpstr>Exhibit 2. Health Care Spending, 2013</vt:lpstr>
      <vt:lpstr>Exhibit 3. Physician Supply and Use, 2013 or Nearest Year</vt:lpstr>
      <vt:lpstr>Exhibit 4. Hospital Supply and Use, 2013 or Nearest Year</vt:lpstr>
      <vt:lpstr>Exhibit 5. Diagnostic Imaging Supply and Use, 2013</vt:lpstr>
      <vt:lpstr>Exhibit 6. Average Number of Prescription Drugs Taken Regularly, Age 18 or Older, 2013</vt:lpstr>
      <vt:lpstr>Exhibit 7. Prices for Hospital and Physician Services, Pharmaceuticals, and Diagnostic Imaging</vt:lpstr>
      <vt:lpstr>PowerPoint Presentation</vt:lpstr>
      <vt:lpstr>Exhibit 9. Select Population Health Outcomes and Risk Factors</vt:lpstr>
      <vt:lpstr>Exhibit 10. Mortality as a Result of Cancer, 1995 to 2007</vt:lpstr>
      <vt:lpstr>Exhibit 11. Mortality as a Result of Ischemic Heart Disease,  1995 to 2013</vt:lpstr>
      <vt:lpstr>Exhibit 12. Lower Extremity Amputations as a  Result of Diabetes, 2011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Paul Frame</cp:lastModifiedBy>
  <cp:revision>383</cp:revision>
  <cp:lastPrinted>2015-09-22T20:24:58Z</cp:lastPrinted>
  <dcterms:created xsi:type="dcterms:W3CDTF">2015-01-21T19:08:01Z</dcterms:created>
  <dcterms:modified xsi:type="dcterms:W3CDTF">2015-09-22T21:31:39Z</dcterms:modified>
</cp:coreProperties>
</file>