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345" r:id="rId2"/>
    <p:sldId id="350" r:id="rId3"/>
    <p:sldId id="349" r:id="rId4"/>
    <p:sldId id="346" r:id="rId5"/>
    <p:sldId id="343" r:id="rId6"/>
    <p:sldId id="351" r:id="rId7"/>
    <p:sldId id="348" r:id="rId8"/>
    <p:sldId id="340" r:id="rId9"/>
    <p:sldId id="321" r:id="rId10"/>
    <p:sldId id="317" r:id="rId11"/>
    <p:sldId id="322"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3608"/>
    <a:srgbClr val="575959"/>
    <a:srgbClr val="104168"/>
    <a:srgbClr val="33383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5" autoAdjust="0"/>
    <p:restoredTop sz="98958" autoAdjust="0"/>
  </p:normalViewPr>
  <p:slideViewPr>
    <p:cSldViewPr>
      <p:cViewPr varScale="1">
        <p:scale>
          <a:sx n="150" d="100"/>
          <a:sy n="150" d="100"/>
        </p:scale>
        <p:origin x="-13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4"/>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26207232945439"/>
          <c:y val="0.0660570213576865"/>
          <c:w val="0.930132945338354"/>
          <c:h val="0.769791547743413"/>
        </c:manualLayout>
      </c:layout>
      <c:barChart>
        <c:barDir val="col"/>
        <c:grouping val="clustered"/>
        <c:varyColors val="0"/>
        <c:ser>
          <c:idx val="0"/>
          <c:order val="0"/>
          <c:tx>
            <c:strRef>
              <c:f>Sheet1!$B$1</c:f>
              <c:strCache>
                <c:ptCount val="1"/>
                <c:pt idx="0">
                  <c:v>2014</c:v>
                </c:pt>
              </c:strCache>
            </c:strRef>
          </c:tx>
          <c:spPr>
            <a:solidFill>
              <a:schemeClr val="tx2"/>
            </a:solidFill>
            <a:ln>
              <a:solidFill>
                <a:schemeClr val="tx1"/>
              </a:solidFill>
            </a:ln>
          </c:spPr>
          <c:invertIfNegative val="0"/>
          <c:dLbls>
            <c:showLegendKey val="0"/>
            <c:showVal val="1"/>
            <c:showCatName val="0"/>
            <c:showSerName val="0"/>
            <c:showPercent val="0"/>
            <c:showBubbleSize val="0"/>
            <c:showLeaderLines val="0"/>
          </c:dLbls>
          <c:cat>
            <c:numRef>
              <c:f>Sheet1!$A$2:$A$6</c:f>
              <c:numCache>
                <c:formatCode>General</c:formatCode>
                <c:ptCount val="5"/>
                <c:pt idx="0">
                  <c:v>2003.0</c:v>
                </c:pt>
                <c:pt idx="1">
                  <c:v>2005.0</c:v>
                </c:pt>
                <c:pt idx="2">
                  <c:v>2010.0</c:v>
                </c:pt>
                <c:pt idx="3">
                  <c:v>2012.0</c:v>
                </c:pt>
                <c:pt idx="4">
                  <c:v>2014.0</c:v>
                </c:pt>
              </c:numCache>
            </c:numRef>
          </c:cat>
          <c:val>
            <c:numRef>
              <c:f>Sheet1!$B$2:$B$6</c:f>
              <c:numCache>
                <c:formatCode>0</c:formatCode>
                <c:ptCount val="5"/>
                <c:pt idx="0" formatCode="General">
                  <c:v>12.0</c:v>
                </c:pt>
                <c:pt idx="1">
                  <c:v>13.0</c:v>
                </c:pt>
                <c:pt idx="2">
                  <c:v>22.0</c:v>
                </c:pt>
                <c:pt idx="3">
                  <c:v>23.0</c:v>
                </c:pt>
                <c:pt idx="4">
                  <c:v>23.0</c:v>
                </c:pt>
              </c:numCache>
            </c:numRef>
          </c:val>
        </c:ser>
        <c:dLbls>
          <c:showLegendKey val="0"/>
          <c:showVal val="0"/>
          <c:showCatName val="0"/>
          <c:showSerName val="0"/>
          <c:showPercent val="0"/>
          <c:showBubbleSize val="0"/>
        </c:dLbls>
        <c:gapWidth val="125"/>
        <c:axId val="-2146953704"/>
        <c:axId val="-2146950728"/>
      </c:barChart>
      <c:catAx>
        <c:axId val="-2146953704"/>
        <c:scaling>
          <c:orientation val="minMax"/>
        </c:scaling>
        <c:delete val="0"/>
        <c:axPos val="b"/>
        <c:numFmt formatCode="General" sourceLinked="1"/>
        <c:majorTickMark val="out"/>
        <c:minorTickMark val="none"/>
        <c:tickLblPos val="nextTo"/>
        <c:crossAx val="-2146950728"/>
        <c:crosses val="autoZero"/>
        <c:auto val="1"/>
        <c:lblAlgn val="ctr"/>
        <c:lblOffset val="100"/>
        <c:noMultiLvlLbl val="0"/>
      </c:catAx>
      <c:valAx>
        <c:axId val="-2146950728"/>
        <c:scaling>
          <c:orientation val="minMax"/>
          <c:max val="50.0"/>
        </c:scaling>
        <c:delete val="0"/>
        <c:axPos val="l"/>
        <c:numFmt formatCode="General" sourceLinked="1"/>
        <c:majorTickMark val="out"/>
        <c:minorTickMark val="none"/>
        <c:tickLblPos val="nextTo"/>
        <c:crossAx val="-2146953704"/>
        <c:crosses val="autoZero"/>
        <c:crossBetween val="between"/>
        <c:majorUnit val="10.0"/>
      </c:valAx>
    </c:plotArea>
    <c:plotVisOnly val="1"/>
    <c:dispBlanksAs val="gap"/>
    <c:showDLblsOverMax val="0"/>
  </c:chart>
  <c:txPr>
    <a:bodyPr/>
    <a:lstStyle/>
    <a:p>
      <a:pPr>
        <a:defRPr sz="1600" b="1">
          <a:latin typeface="Cabin" panose="020B0803050202020004"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26207232945439"/>
          <c:y val="0.0660570213576865"/>
          <c:w val="0.924335843889079"/>
          <c:h val="0.750713754123507"/>
        </c:manualLayout>
      </c:layout>
      <c:barChart>
        <c:barDir val="col"/>
        <c:grouping val="clustered"/>
        <c:varyColors val="0"/>
        <c:ser>
          <c:idx val="0"/>
          <c:order val="0"/>
          <c:tx>
            <c:strRef>
              <c:f>Sheet1!$B$1</c:f>
              <c:strCache>
                <c:ptCount val="1"/>
                <c:pt idx="0">
                  <c:v>2014</c:v>
                </c:pt>
              </c:strCache>
            </c:strRef>
          </c:tx>
          <c:spPr>
            <a:solidFill>
              <a:schemeClr val="tx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All states</c:v>
                </c:pt>
                <c:pt idx="1">
                  <c:v>California</c:v>
                </c:pt>
                <c:pt idx="2">
                  <c:v>New York</c:v>
                </c:pt>
                <c:pt idx="3">
                  <c:v>Florida</c:v>
                </c:pt>
                <c:pt idx="4">
                  <c:v>Texas</c:v>
                </c:pt>
              </c:strCache>
            </c:strRef>
          </c:cat>
          <c:val>
            <c:numRef>
              <c:f>Sheet1!$B$2:$B$6</c:f>
              <c:numCache>
                <c:formatCode>0</c:formatCode>
                <c:ptCount val="5"/>
                <c:pt idx="0" formatCode="General">
                  <c:v>23.0</c:v>
                </c:pt>
                <c:pt idx="1">
                  <c:v>19.0</c:v>
                </c:pt>
                <c:pt idx="2">
                  <c:v>22.0</c:v>
                </c:pt>
                <c:pt idx="3">
                  <c:v>29.0</c:v>
                </c:pt>
                <c:pt idx="4">
                  <c:v>31.0</c:v>
                </c:pt>
              </c:numCache>
            </c:numRef>
          </c:val>
        </c:ser>
        <c:dLbls>
          <c:showLegendKey val="0"/>
          <c:showVal val="0"/>
          <c:showCatName val="0"/>
          <c:showSerName val="0"/>
          <c:showPercent val="0"/>
          <c:showBubbleSize val="0"/>
        </c:dLbls>
        <c:gapWidth val="125"/>
        <c:axId val="2070079432"/>
        <c:axId val="2070863304"/>
      </c:barChart>
      <c:catAx>
        <c:axId val="2070079432"/>
        <c:scaling>
          <c:orientation val="minMax"/>
        </c:scaling>
        <c:delete val="0"/>
        <c:axPos val="b"/>
        <c:numFmt formatCode="General" sourceLinked="1"/>
        <c:majorTickMark val="out"/>
        <c:minorTickMark val="none"/>
        <c:tickLblPos val="nextTo"/>
        <c:crossAx val="2070863304"/>
        <c:crosses val="autoZero"/>
        <c:auto val="1"/>
        <c:lblAlgn val="ctr"/>
        <c:lblOffset val="100"/>
        <c:noMultiLvlLbl val="0"/>
      </c:catAx>
      <c:valAx>
        <c:axId val="2070863304"/>
        <c:scaling>
          <c:orientation val="minMax"/>
          <c:max val="50.0"/>
        </c:scaling>
        <c:delete val="0"/>
        <c:axPos val="l"/>
        <c:numFmt formatCode="General" sourceLinked="1"/>
        <c:majorTickMark val="out"/>
        <c:minorTickMark val="none"/>
        <c:tickLblPos val="nextTo"/>
        <c:crossAx val="2070079432"/>
        <c:crosses val="autoZero"/>
        <c:crossBetween val="between"/>
        <c:majorUnit val="10.0"/>
      </c:valAx>
    </c:plotArea>
    <c:plotVisOnly val="1"/>
    <c:dispBlanksAs val="gap"/>
    <c:showDLblsOverMax val="0"/>
  </c:chart>
  <c:txPr>
    <a:bodyPr/>
    <a:lstStyle/>
    <a:p>
      <a:pPr>
        <a:defRPr sz="1600" b="1">
          <a:latin typeface="Cabin" panose="020B0803050202020004"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504660345711224"/>
          <c:y val="0.0377058823529412"/>
          <c:w val="0.92554547360574"/>
          <c:h val="0.793412408555313"/>
        </c:manualLayout>
      </c:layout>
      <c:barChart>
        <c:barDir val="col"/>
        <c:grouping val="clustered"/>
        <c:varyColors val="0"/>
        <c:ser>
          <c:idx val="0"/>
          <c:order val="0"/>
          <c:tx>
            <c:strRef>
              <c:f>Sheet1!$B$1</c:f>
              <c:strCache>
                <c:ptCount val="1"/>
                <c:pt idx="0">
                  <c:v>2003</c:v>
                </c:pt>
              </c:strCache>
            </c:strRef>
          </c:tx>
          <c:spPr>
            <a:solidFill>
              <a:schemeClr val="tx2"/>
            </a:solidFill>
            <a:ln w="6350">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Sheet1!$A$2:$A$5</c:f>
              <c:strCache>
                <c:ptCount val="4"/>
                <c:pt idx="0">
                  <c:v>No deductible</c:v>
                </c:pt>
                <c:pt idx="1">
                  <c:v>$1–$999</c:v>
                </c:pt>
                <c:pt idx="2">
                  <c:v>$1,000–$2,999</c:v>
                </c:pt>
                <c:pt idx="3">
                  <c:v>$3,000 or more</c:v>
                </c:pt>
              </c:strCache>
            </c:strRef>
          </c:cat>
          <c:val>
            <c:numRef>
              <c:f>Sheet1!$B$2:$B$5</c:f>
              <c:numCache>
                <c:formatCode>General</c:formatCode>
                <c:ptCount val="4"/>
                <c:pt idx="0">
                  <c:v>40.0</c:v>
                </c:pt>
                <c:pt idx="1">
                  <c:v>52.0</c:v>
                </c:pt>
                <c:pt idx="2">
                  <c:v>7.0</c:v>
                </c:pt>
                <c:pt idx="3">
                  <c:v>1.0</c:v>
                </c:pt>
              </c:numCache>
            </c:numRef>
          </c:val>
        </c:ser>
        <c:ser>
          <c:idx val="1"/>
          <c:order val="1"/>
          <c:tx>
            <c:strRef>
              <c:f>Sheet1!$C$1</c:f>
              <c:strCache>
                <c:ptCount val="1"/>
                <c:pt idx="0">
                  <c:v>2005</c:v>
                </c:pt>
              </c:strCache>
            </c:strRef>
          </c:tx>
          <c:spPr>
            <a:solidFill>
              <a:schemeClr val="accent2"/>
            </a:solidFill>
            <a:ln>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Sheet1!$A$2:$A$5</c:f>
              <c:strCache>
                <c:ptCount val="4"/>
                <c:pt idx="0">
                  <c:v>No deductible</c:v>
                </c:pt>
                <c:pt idx="1">
                  <c:v>$1–$999</c:v>
                </c:pt>
                <c:pt idx="2">
                  <c:v>$1,000–$2,999</c:v>
                </c:pt>
                <c:pt idx="3">
                  <c:v>$3,000 or more</c:v>
                </c:pt>
              </c:strCache>
            </c:strRef>
          </c:cat>
          <c:val>
            <c:numRef>
              <c:f>Sheet1!$C$2:$C$5</c:f>
              <c:numCache>
                <c:formatCode>General</c:formatCode>
                <c:ptCount val="4"/>
                <c:pt idx="0">
                  <c:v>38.0</c:v>
                </c:pt>
                <c:pt idx="1">
                  <c:v>51.0</c:v>
                </c:pt>
                <c:pt idx="2">
                  <c:v>9.0</c:v>
                </c:pt>
                <c:pt idx="3">
                  <c:v>2.0</c:v>
                </c:pt>
              </c:numCache>
            </c:numRef>
          </c:val>
        </c:ser>
        <c:ser>
          <c:idx val="2"/>
          <c:order val="2"/>
          <c:tx>
            <c:strRef>
              <c:f>Sheet1!$D$1</c:f>
              <c:strCache>
                <c:ptCount val="1"/>
                <c:pt idx="0">
                  <c:v>2010</c:v>
                </c:pt>
              </c:strCache>
            </c:strRef>
          </c:tx>
          <c:spPr>
            <a:solidFill>
              <a:schemeClr val="accent1"/>
            </a:solidFill>
            <a:ln>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Sheet1!$A$2:$A$5</c:f>
              <c:strCache>
                <c:ptCount val="4"/>
                <c:pt idx="0">
                  <c:v>No deductible</c:v>
                </c:pt>
                <c:pt idx="1">
                  <c:v>$1–$999</c:v>
                </c:pt>
                <c:pt idx="2">
                  <c:v>$1,000–$2,999</c:v>
                </c:pt>
                <c:pt idx="3">
                  <c:v>$3,000 or more</c:v>
                </c:pt>
              </c:strCache>
            </c:strRef>
          </c:cat>
          <c:val>
            <c:numRef>
              <c:f>Sheet1!$D$2:$D$5</c:f>
              <c:numCache>
                <c:formatCode>General</c:formatCode>
                <c:ptCount val="4"/>
                <c:pt idx="0">
                  <c:v>34.0</c:v>
                </c:pt>
                <c:pt idx="1">
                  <c:v>44.0</c:v>
                </c:pt>
                <c:pt idx="2">
                  <c:v>18.0</c:v>
                </c:pt>
                <c:pt idx="3">
                  <c:v>4.0</c:v>
                </c:pt>
              </c:numCache>
            </c:numRef>
          </c:val>
        </c:ser>
        <c:ser>
          <c:idx val="3"/>
          <c:order val="3"/>
          <c:tx>
            <c:strRef>
              <c:f>Sheet1!$E$1</c:f>
              <c:strCache>
                <c:ptCount val="1"/>
                <c:pt idx="0">
                  <c:v>2012</c:v>
                </c:pt>
              </c:strCache>
            </c:strRef>
          </c:tx>
          <c:spPr>
            <a:solidFill>
              <a:srgbClr val="575959"/>
            </a:solidFill>
            <a:ln>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Sheet1!$A$2:$A$5</c:f>
              <c:strCache>
                <c:ptCount val="4"/>
                <c:pt idx="0">
                  <c:v>No deductible</c:v>
                </c:pt>
                <c:pt idx="1">
                  <c:v>$1–$999</c:v>
                </c:pt>
                <c:pt idx="2">
                  <c:v>$1,000–$2,999</c:v>
                </c:pt>
                <c:pt idx="3">
                  <c:v>$3,000 or more</c:v>
                </c:pt>
              </c:strCache>
            </c:strRef>
          </c:cat>
          <c:val>
            <c:numRef>
              <c:f>Sheet1!$E$2:$E$5</c:f>
              <c:numCache>
                <c:formatCode>General</c:formatCode>
                <c:ptCount val="4"/>
                <c:pt idx="0">
                  <c:v>29.0</c:v>
                </c:pt>
                <c:pt idx="1">
                  <c:v>39.0</c:v>
                </c:pt>
                <c:pt idx="2">
                  <c:v>23.0</c:v>
                </c:pt>
                <c:pt idx="3">
                  <c:v>9.0</c:v>
                </c:pt>
              </c:numCache>
            </c:numRef>
          </c:val>
        </c:ser>
        <c:ser>
          <c:idx val="4"/>
          <c:order val="4"/>
          <c:tx>
            <c:strRef>
              <c:f>Sheet1!$F$1</c:f>
              <c:strCache>
                <c:ptCount val="1"/>
                <c:pt idx="0">
                  <c:v>2014</c:v>
                </c:pt>
              </c:strCache>
            </c:strRef>
          </c:tx>
          <c:spPr>
            <a:solidFill>
              <a:srgbClr val="104168">
                <a:alpha val="25000"/>
              </a:srgbClr>
            </a:solidFill>
            <a:ln>
              <a:solidFill>
                <a:schemeClr val="tx1"/>
              </a:solidFill>
            </a:ln>
          </c:spPr>
          <c:invertIfNegative val="0"/>
          <c:dLbls>
            <c:txPr>
              <a:bodyPr/>
              <a:lstStyle/>
              <a:p>
                <a:pPr>
                  <a:defRPr sz="1600"/>
                </a:pPr>
                <a:endParaRPr lang="en-US"/>
              </a:p>
            </c:txPr>
            <c:showLegendKey val="0"/>
            <c:showVal val="1"/>
            <c:showCatName val="0"/>
            <c:showSerName val="0"/>
            <c:showPercent val="0"/>
            <c:showBubbleSize val="0"/>
            <c:showLeaderLines val="0"/>
          </c:dLbls>
          <c:cat>
            <c:strRef>
              <c:f>Sheet1!$A$2:$A$5</c:f>
              <c:strCache>
                <c:ptCount val="4"/>
                <c:pt idx="0">
                  <c:v>No deductible</c:v>
                </c:pt>
                <c:pt idx="1">
                  <c:v>$1–$999</c:v>
                </c:pt>
                <c:pt idx="2">
                  <c:v>$1,000–$2,999</c:v>
                </c:pt>
                <c:pt idx="3">
                  <c:v>$3,000 or more</c:v>
                </c:pt>
              </c:strCache>
            </c:strRef>
          </c:cat>
          <c:val>
            <c:numRef>
              <c:f>Sheet1!$F$2:$F$5</c:f>
              <c:numCache>
                <c:formatCode>General</c:formatCode>
                <c:ptCount val="4"/>
                <c:pt idx="0">
                  <c:v>25.0</c:v>
                </c:pt>
                <c:pt idx="1">
                  <c:v>37.0</c:v>
                </c:pt>
                <c:pt idx="2">
                  <c:v>27.0</c:v>
                </c:pt>
                <c:pt idx="3">
                  <c:v>11.0</c:v>
                </c:pt>
              </c:numCache>
            </c:numRef>
          </c:val>
        </c:ser>
        <c:dLbls>
          <c:showLegendKey val="0"/>
          <c:showVal val="0"/>
          <c:showCatName val="0"/>
          <c:showSerName val="0"/>
          <c:showPercent val="0"/>
          <c:showBubbleSize val="0"/>
        </c:dLbls>
        <c:gapWidth val="150"/>
        <c:axId val="2089835064"/>
        <c:axId val="2089838072"/>
      </c:barChart>
      <c:catAx>
        <c:axId val="2089835064"/>
        <c:scaling>
          <c:orientation val="minMax"/>
        </c:scaling>
        <c:delete val="0"/>
        <c:axPos val="b"/>
        <c:majorTickMark val="out"/>
        <c:minorTickMark val="none"/>
        <c:tickLblPos val="nextTo"/>
        <c:txPr>
          <a:bodyPr/>
          <a:lstStyle/>
          <a:p>
            <a:pPr>
              <a:defRPr sz="1600"/>
            </a:pPr>
            <a:endParaRPr lang="en-US"/>
          </a:p>
        </c:txPr>
        <c:crossAx val="2089838072"/>
        <c:crosses val="autoZero"/>
        <c:auto val="1"/>
        <c:lblAlgn val="ctr"/>
        <c:lblOffset val="100"/>
        <c:noMultiLvlLbl val="0"/>
      </c:catAx>
      <c:valAx>
        <c:axId val="2089838072"/>
        <c:scaling>
          <c:orientation val="minMax"/>
          <c:max val="100.0"/>
        </c:scaling>
        <c:delete val="0"/>
        <c:axPos val="l"/>
        <c:numFmt formatCode="General" sourceLinked="1"/>
        <c:majorTickMark val="out"/>
        <c:minorTickMark val="none"/>
        <c:tickLblPos val="nextTo"/>
        <c:txPr>
          <a:bodyPr/>
          <a:lstStyle/>
          <a:p>
            <a:pPr>
              <a:defRPr sz="1600"/>
            </a:pPr>
            <a:endParaRPr lang="en-US"/>
          </a:p>
        </c:txPr>
        <c:crossAx val="2089835064"/>
        <c:crosses val="autoZero"/>
        <c:crossBetween val="between"/>
        <c:majorUnit val="25.0"/>
      </c:valAx>
    </c:plotArea>
    <c:legend>
      <c:legendPos val="t"/>
      <c:layout>
        <c:manualLayout>
          <c:xMode val="edge"/>
          <c:yMode val="edge"/>
          <c:x val="0.243663746913293"/>
          <c:y val="0.0624113475177305"/>
          <c:w val="0.559322555094814"/>
          <c:h val="0.0718713352320322"/>
        </c:manualLayout>
      </c:layout>
      <c:overlay val="0"/>
      <c:txPr>
        <a:bodyPr/>
        <a:lstStyle/>
        <a:p>
          <a:pPr>
            <a:defRPr sz="1600"/>
          </a:pPr>
          <a:endParaRPr lang="en-US"/>
        </a:p>
      </c:txPr>
    </c:legend>
    <c:plotVisOnly val="1"/>
    <c:dispBlanksAs val="gap"/>
    <c:showDLblsOverMax val="0"/>
  </c:chart>
  <c:txPr>
    <a:bodyPr/>
    <a:lstStyle/>
    <a:p>
      <a:pPr>
        <a:defRPr sz="1400" b="1">
          <a:latin typeface="Cabin" panose="020B0803050202020004" pitchFamily="34" charset="0"/>
          <a:cs typeface="Arial"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626207232945439"/>
          <c:y val="0.0660570213576865"/>
          <c:w val="0.937379276705456"/>
          <c:h val="0.649296324685425"/>
        </c:manualLayout>
      </c:layout>
      <c:barChart>
        <c:barDir val="col"/>
        <c:grouping val="clustered"/>
        <c:varyColors val="0"/>
        <c:ser>
          <c:idx val="0"/>
          <c:order val="0"/>
          <c:tx>
            <c:strRef>
              <c:f>Sheet1!$B$1</c:f>
              <c:strCache>
                <c:ptCount val="1"/>
                <c:pt idx="0">
                  <c:v>2003</c:v>
                </c:pt>
              </c:strCache>
            </c:strRef>
          </c:tx>
          <c:spPr>
            <a:solidFill>
              <a:srgbClr val="104168"/>
            </a:solidFill>
            <a:ln>
              <a:solidFill>
                <a:schemeClr val="tx1"/>
              </a:solidFill>
            </a:ln>
          </c:spPr>
          <c:invertIfNegative val="0"/>
          <c:dLbls>
            <c:showLegendKey val="0"/>
            <c:showVal val="1"/>
            <c:showCatName val="0"/>
            <c:showSerName val="0"/>
            <c:showPercent val="0"/>
            <c:showBubbleSize val="0"/>
            <c:showLeaderLines val="0"/>
          </c:dLbls>
          <c:cat>
            <c:strRef>
              <c:f>Sheet1!$A$2:$A$7</c:f>
              <c:strCache>
                <c:ptCount val="6"/>
                <c:pt idx="0">
                  <c:v>Total</c:v>
                </c:pt>
                <c:pt idx="1">
                  <c:v>&lt;200% FPL</c:v>
                </c:pt>
                <c:pt idx="2">
                  <c:v>200% FPL 
or more</c:v>
                </c:pt>
                <c:pt idx="4">
                  <c:v>Fair/poor 
health status, 
or any chronic condition^ 
or disability</c:v>
                </c:pt>
                <c:pt idx="5">
                  <c:v>No health problem</c:v>
                </c:pt>
              </c:strCache>
            </c:strRef>
          </c:cat>
          <c:val>
            <c:numRef>
              <c:f>Sheet1!$B$2:$B$7</c:f>
              <c:numCache>
                <c:formatCode>General</c:formatCode>
                <c:ptCount val="6"/>
                <c:pt idx="0">
                  <c:v>12.0</c:v>
                </c:pt>
                <c:pt idx="1">
                  <c:v>38.0</c:v>
                </c:pt>
                <c:pt idx="2">
                  <c:v>5.0</c:v>
                </c:pt>
                <c:pt idx="4">
                  <c:v>16.0</c:v>
                </c:pt>
                <c:pt idx="5">
                  <c:v>9.0</c:v>
                </c:pt>
              </c:numCache>
            </c:numRef>
          </c:val>
        </c:ser>
        <c:ser>
          <c:idx val="1"/>
          <c:order val="1"/>
          <c:tx>
            <c:strRef>
              <c:f>Sheet1!$C$1</c:f>
              <c:strCache>
                <c:ptCount val="1"/>
                <c:pt idx="0">
                  <c:v>2005</c:v>
                </c:pt>
              </c:strCache>
            </c:strRef>
          </c:tx>
          <c:spPr>
            <a:solidFill>
              <a:schemeClr val="accent2"/>
            </a:solidFill>
            <a:ln>
              <a:solidFill>
                <a:schemeClr val="tx1"/>
              </a:solidFill>
            </a:ln>
          </c:spPr>
          <c:invertIfNegative val="0"/>
          <c:dLbls>
            <c:showLegendKey val="0"/>
            <c:showVal val="1"/>
            <c:showCatName val="0"/>
            <c:showSerName val="0"/>
            <c:showPercent val="0"/>
            <c:showBubbleSize val="0"/>
            <c:showLeaderLines val="0"/>
          </c:dLbls>
          <c:cat>
            <c:strRef>
              <c:f>Sheet1!$A$2:$A$7</c:f>
              <c:strCache>
                <c:ptCount val="6"/>
                <c:pt idx="0">
                  <c:v>Total</c:v>
                </c:pt>
                <c:pt idx="1">
                  <c:v>&lt;200% FPL</c:v>
                </c:pt>
                <c:pt idx="2">
                  <c:v>200% FPL 
or more</c:v>
                </c:pt>
                <c:pt idx="4">
                  <c:v>Fair/poor 
health status, 
or any chronic condition^ 
or disability</c:v>
                </c:pt>
                <c:pt idx="5">
                  <c:v>No health problem</c:v>
                </c:pt>
              </c:strCache>
            </c:strRef>
          </c:cat>
          <c:val>
            <c:numRef>
              <c:f>Sheet1!$C$2:$C$7</c:f>
              <c:numCache>
                <c:formatCode>General</c:formatCode>
                <c:ptCount val="6"/>
                <c:pt idx="0">
                  <c:v>13.0</c:v>
                </c:pt>
                <c:pt idx="1">
                  <c:v>33.0</c:v>
                </c:pt>
                <c:pt idx="2">
                  <c:v>9.0</c:v>
                </c:pt>
                <c:pt idx="4">
                  <c:v>20.0</c:v>
                </c:pt>
                <c:pt idx="5">
                  <c:v>8.0</c:v>
                </c:pt>
              </c:numCache>
            </c:numRef>
          </c:val>
        </c:ser>
        <c:ser>
          <c:idx val="2"/>
          <c:order val="2"/>
          <c:tx>
            <c:strRef>
              <c:f>Sheet1!$D$1</c:f>
              <c:strCache>
                <c:ptCount val="1"/>
                <c:pt idx="0">
                  <c:v>2010</c:v>
                </c:pt>
              </c:strCache>
            </c:strRef>
          </c:tx>
          <c:spPr>
            <a:solidFill>
              <a:schemeClr val="accent1"/>
            </a:solidFill>
            <a:ln>
              <a:solidFill>
                <a:schemeClr val="tx1"/>
              </a:solidFill>
            </a:ln>
          </c:spPr>
          <c:invertIfNegative val="0"/>
          <c:dLbls>
            <c:showLegendKey val="0"/>
            <c:showVal val="1"/>
            <c:showCatName val="0"/>
            <c:showSerName val="0"/>
            <c:showPercent val="0"/>
            <c:showBubbleSize val="0"/>
            <c:showLeaderLines val="0"/>
          </c:dLbls>
          <c:cat>
            <c:strRef>
              <c:f>Sheet1!$A$2:$A$7</c:f>
              <c:strCache>
                <c:ptCount val="6"/>
                <c:pt idx="0">
                  <c:v>Total</c:v>
                </c:pt>
                <c:pt idx="1">
                  <c:v>&lt;200% FPL</c:v>
                </c:pt>
                <c:pt idx="2">
                  <c:v>200% FPL 
or more</c:v>
                </c:pt>
                <c:pt idx="4">
                  <c:v>Fair/poor 
health status, 
or any chronic condition^ 
or disability</c:v>
                </c:pt>
                <c:pt idx="5">
                  <c:v>No health problem</c:v>
                </c:pt>
              </c:strCache>
            </c:strRef>
          </c:cat>
          <c:val>
            <c:numRef>
              <c:f>Sheet1!$D$2:$D$7</c:f>
              <c:numCache>
                <c:formatCode>General</c:formatCode>
                <c:ptCount val="6"/>
                <c:pt idx="0">
                  <c:v>22.0</c:v>
                </c:pt>
                <c:pt idx="1">
                  <c:v>49.0</c:v>
                </c:pt>
                <c:pt idx="2">
                  <c:v>14.0</c:v>
                </c:pt>
                <c:pt idx="4">
                  <c:v>29.0</c:v>
                </c:pt>
                <c:pt idx="5">
                  <c:v>16.0</c:v>
                </c:pt>
              </c:numCache>
            </c:numRef>
          </c:val>
        </c:ser>
        <c:ser>
          <c:idx val="3"/>
          <c:order val="3"/>
          <c:tx>
            <c:strRef>
              <c:f>Sheet1!$E$1</c:f>
              <c:strCache>
                <c:ptCount val="1"/>
                <c:pt idx="0">
                  <c:v>2012</c:v>
                </c:pt>
              </c:strCache>
            </c:strRef>
          </c:tx>
          <c:spPr>
            <a:solidFill>
              <a:srgbClr val="575959"/>
            </a:solidFill>
            <a:ln>
              <a:solidFill>
                <a:schemeClr val="tx1"/>
              </a:solidFill>
            </a:ln>
          </c:spPr>
          <c:invertIfNegative val="0"/>
          <c:dLbls>
            <c:showLegendKey val="0"/>
            <c:showVal val="1"/>
            <c:showCatName val="0"/>
            <c:showSerName val="0"/>
            <c:showPercent val="0"/>
            <c:showBubbleSize val="0"/>
            <c:showLeaderLines val="0"/>
          </c:dLbls>
          <c:cat>
            <c:strRef>
              <c:f>Sheet1!$A$2:$A$7</c:f>
              <c:strCache>
                <c:ptCount val="6"/>
                <c:pt idx="0">
                  <c:v>Total</c:v>
                </c:pt>
                <c:pt idx="1">
                  <c:v>&lt;200% FPL</c:v>
                </c:pt>
                <c:pt idx="2">
                  <c:v>200% FPL 
or more</c:v>
                </c:pt>
                <c:pt idx="4">
                  <c:v>Fair/poor 
health status, 
or any chronic condition^ 
or disability</c:v>
                </c:pt>
                <c:pt idx="5">
                  <c:v>No health problem</c:v>
                </c:pt>
              </c:strCache>
            </c:strRef>
          </c:cat>
          <c:val>
            <c:numRef>
              <c:f>Sheet1!$E$2:$E$7</c:f>
              <c:numCache>
                <c:formatCode>General</c:formatCode>
                <c:ptCount val="6"/>
                <c:pt idx="0">
                  <c:v>23.0</c:v>
                </c:pt>
                <c:pt idx="1">
                  <c:v>44.0</c:v>
                </c:pt>
                <c:pt idx="2">
                  <c:v>16.0</c:v>
                </c:pt>
                <c:pt idx="4">
                  <c:v>26.0</c:v>
                </c:pt>
                <c:pt idx="5">
                  <c:v>19.0</c:v>
                </c:pt>
              </c:numCache>
            </c:numRef>
          </c:val>
        </c:ser>
        <c:ser>
          <c:idx val="4"/>
          <c:order val="4"/>
          <c:tx>
            <c:strRef>
              <c:f>Sheet1!$F$1</c:f>
              <c:strCache>
                <c:ptCount val="1"/>
                <c:pt idx="0">
                  <c:v>2014</c:v>
                </c:pt>
              </c:strCache>
            </c:strRef>
          </c:tx>
          <c:spPr>
            <a:solidFill>
              <a:srgbClr val="104168">
                <a:alpha val="25000"/>
              </a:srgbClr>
            </a:solidFill>
            <a:ln>
              <a:solidFill>
                <a:schemeClr val="tx1"/>
              </a:solidFill>
            </a:ln>
          </c:spPr>
          <c:invertIfNegative val="0"/>
          <c:dLbls>
            <c:showLegendKey val="0"/>
            <c:showVal val="1"/>
            <c:showCatName val="0"/>
            <c:showSerName val="0"/>
            <c:showPercent val="0"/>
            <c:showBubbleSize val="0"/>
            <c:showLeaderLines val="0"/>
          </c:dLbls>
          <c:cat>
            <c:strRef>
              <c:f>Sheet1!$A$2:$A$7</c:f>
              <c:strCache>
                <c:ptCount val="6"/>
                <c:pt idx="0">
                  <c:v>Total</c:v>
                </c:pt>
                <c:pt idx="1">
                  <c:v>&lt;200% FPL</c:v>
                </c:pt>
                <c:pt idx="2">
                  <c:v>200% FPL 
or more</c:v>
                </c:pt>
                <c:pt idx="4">
                  <c:v>Fair/poor 
health status, 
or any chronic condition^ 
or disability</c:v>
                </c:pt>
                <c:pt idx="5">
                  <c:v>No health problem</c:v>
                </c:pt>
              </c:strCache>
            </c:strRef>
          </c:cat>
          <c:val>
            <c:numRef>
              <c:f>Sheet1!$F$2:$F$7</c:f>
              <c:numCache>
                <c:formatCode>0</c:formatCode>
                <c:ptCount val="6"/>
                <c:pt idx="0" formatCode="General">
                  <c:v>23.0</c:v>
                </c:pt>
                <c:pt idx="1">
                  <c:v>42.0</c:v>
                </c:pt>
                <c:pt idx="2">
                  <c:v>16.0</c:v>
                </c:pt>
                <c:pt idx="4">
                  <c:v>30.0</c:v>
                </c:pt>
                <c:pt idx="5" formatCode="General">
                  <c:v>16.0</c:v>
                </c:pt>
              </c:numCache>
            </c:numRef>
          </c:val>
        </c:ser>
        <c:dLbls>
          <c:showLegendKey val="0"/>
          <c:showVal val="0"/>
          <c:showCatName val="0"/>
          <c:showSerName val="0"/>
          <c:showPercent val="0"/>
          <c:showBubbleSize val="0"/>
        </c:dLbls>
        <c:gapWidth val="157"/>
        <c:axId val="2070703016"/>
        <c:axId val="2070705992"/>
      </c:barChart>
      <c:catAx>
        <c:axId val="2070703016"/>
        <c:scaling>
          <c:orientation val="minMax"/>
        </c:scaling>
        <c:delete val="0"/>
        <c:axPos val="b"/>
        <c:numFmt formatCode="General" sourceLinked="1"/>
        <c:majorTickMark val="out"/>
        <c:minorTickMark val="none"/>
        <c:tickLblPos val="nextTo"/>
        <c:crossAx val="2070705992"/>
        <c:crosses val="autoZero"/>
        <c:auto val="1"/>
        <c:lblAlgn val="ctr"/>
        <c:lblOffset val="100"/>
        <c:noMultiLvlLbl val="0"/>
      </c:catAx>
      <c:valAx>
        <c:axId val="2070705992"/>
        <c:scaling>
          <c:orientation val="minMax"/>
          <c:max val="75.0"/>
        </c:scaling>
        <c:delete val="0"/>
        <c:axPos val="l"/>
        <c:numFmt formatCode="General" sourceLinked="1"/>
        <c:majorTickMark val="out"/>
        <c:minorTickMark val="none"/>
        <c:tickLblPos val="nextTo"/>
        <c:crossAx val="2070703016"/>
        <c:crosses val="autoZero"/>
        <c:crossBetween val="between"/>
        <c:majorUnit val="25.0"/>
      </c:valAx>
    </c:plotArea>
    <c:legend>
      <c:legendPos val="t"/>
      <c:layout>
        <c:manualLayout>
          <c:xMode val="edge"/>
          <c:yMode val="edge"/>
          <c:x val="0.121694739244551"/>
          <c:y val="0.0633067200796719"/>
          <c:w val="0.781307314846514"/>
          <c:h val="0.0832582679191867"/>
        </c:manualLayout>
      </c:layout>
      <c:overlay val="0"/>
    </c:legend>
    <c:plotVisOnly val="1"/>
    <c:dispBlanksAs val="gap"/>
    <c:showDLblsOverMax val="0"/>
  </c:chart>
  <c:txPr>
    <a:bodyPr/>
    <a:lstStyle/>
    <a:p>
      <a:pPr>
        <a:defRPr sz="1400" b="1">
          <a:latin typeface="Cabin" panose="020B0803050202020004"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24962742601338"/>
          <c:y val="0.0377058823529412"/>
          <c:w val="0.939525731872348"/>
          <c:h val="0.738530183727034"/>
        </c:manualLayout>
      </c:layout>
      <c:barChart>
        <c:barDir val="col"/>
        <c:grouping val="clustered"/>
        <c:varyColors val="0"/>
        <c:ser>
          <c:idx val="0"/>
          <c:order val="0"/>
          <c:tx>
            <c:strRef>
              <c:f>Sheet1!$B$1</c:f>
              <c:strCache>
                <c:ptCount val="1"/>
                <c:pt idx="0">
                  <c:v>Insured all year, not underinsured*</c:v>
                </c:pt>
              </c:strCache>
            </c:strRef>
          </c:tx>
          <c:spPr>
            <a:solidFill>
              <a:schemeClr val="tx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Had problems paying or unable to pay medical bills</c:v>
                </c:pt>
                <c:pt idx="1">
                  <c:v>Contacted by collection agency for unpaid medical bills</c:v>
                </c:pt>
                <c:pt idx="2">
                  <c:v>Had to change way of life to pay bills</c:v>
                </c:pt>
                <c:pt idx="3">
                  <c:v>Medical bills being paid off over time</c:v>
                </c:pt>
                <c:pt idx="4">
                  <c:v>At least one medical bill problem or debt</c:v>
                </c:pt>
              </c:strCache>
            </c:strRef>
          </c:cat>
          <c:val>
            <c:numRef>
              <c:f>Sheet1!$B$2:$B$6</c:f>
              <c:numCache>
                <c:formatCode>General</c:formatCode>
                <c:ptCount val="5"/>
                <c:pt idx="0">
                  <c:v>11.0</c:v>
                </c:pt>
                <c:pt idx="1">
                  <c:v>6.0</c:v>
                </c:pt>
                <c:pt idx="2">
                  <c:v>7.0</c:v>
                </c:pt>
                <c:pt idx="3">
                  <c:v>15.0</c:v>
                </c:pt>
                <c:pt idx="4">
                  <c:v>22.0</c:v>
                </c:pt>
              </c:numCache>
            </c:numRef>
          </c:val>
        </c:ser>
        <c:ser>
          <c:idx val="1"/>
          <c:order val="1"/>
          <c:tx>
            <c:strRef>
              <c:f>Sheet1!$C$1</c:f>
              <c:strCache>
                <c:ptCount val="1"/>
                <c:pt idx="0">
                  <c:v>Insured all year, underinsured*</c:v>
                </c:pt>
              </c:strCache>
            </c:strRef>
          </c:tx>
          <c:spPr>
            <a:solidFill>
              <a:schemeClr val="accent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Had problems paying or unable to pay medical bills</c:v>
                </c:pt>
                <c:pt idx="1">
                  <c:v>Contacted by collection agency for unpaid medical bills</c:v>
                </c:pt>
                <c:pt idx="2">
                  <c:v>Had to change way of life to pay bills</c:v>
                </c:pt>
                <c:pt idx="3">
                  <c:v>Medical bills being paid off over time</c:v>
                </c:pt>
                <c:pt idx="4">
                  <c:v>At least one medical bill problem or debt</c:v>
                </c:pt>
              </c:strCache>
            </c:strRef>
          </c:cat>
          <c:val>
            <c:numRef>
              <c:f>Sheet1!$C$2:$C$6</c:f>
              <c:numCache>
                <c:formatCode>General</c:formatCode>
                <c:ptCount val="5"/>
                <c:pt idx="0">
                  <c:v>38.0</c:v>
                </c:pt>
                <c:pt idx="1">
                  <c:v>23.0</c:v>
                </c:pt>
                <c:pt idx="2">
                  <c:v>22.0</c:v>
                </c:pt>
                <c:pt idx="3">
                  <c:v>34.0</c:v>
                </c:pt>
                <c:pt idx="4">
                  <c:v>51.0</c:v>
                </c:pt>
              </c:numCache>
            </c:numRef>
          </c:val>
        </c:ser>
        <c:ser>
          <c:idx val="2"/>
          <c:order val="2"/>
          <c:tx>
            <c:strRef>
              <c:f>Sheet1!$D$1</c:f>
              <c:strCache>
                <c:ptCount val="1"/>
                <c:pt idx="0">
                  <c:v>Uninsured during the year</c:v>
                </c:pt>
              </c:strCache>
            </c:strRef>
          </c:tx>
          <c:spPr>
            <a:solidFill>
              <a:schemeClr val="accent1"/>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Had problems paying or unable to pay medical bills</c:v>
                </c:pt>
                <c:pt idx="1">
                  <c:v>Contacted by collection agency for unpaid medical bills</c:v>
                </c:pt>
                <c:pt idx="2">
                  <c:v>Had to change way of life to pay bills</c:v>
                </c:pt>
                <c:pt idx="3">
                  <c:v>Medical bills being paid off over time</c:v>
                </c:pt>
                <c:pt idx="4">
                  <c:v>At least one medical bill problem or debt</c:v>
                </c:pt>
              </c:strCache>
            </c:strRef>
          </c:cat>
          <c:val>
            <c:numRef>
              <c:f>Sheet1!$D$2:$D$6</c:f>
              <c:numCache>
                <c:formatCode>General</c:formatCode>
                <c:ptCount val="5"/>
                <c:pt idx="0">
                  <c:v>39.0</c:v>
                </c:pt>
                <c:pt idx="1">
                  <c:v>26.0</c:v>
                </c:pt>
                <c:pt idx="2">
                  <c:v>25.0</c:v>
                </c:pt>
                <c:pt idx="3">
                  <c:v>28.0</c:v>
                </c:pt>
                <c:pt idx="4">
                  <c:v>51.0</c:v>
                </c:pt>
              </c:numCache>
            </c:numRef>
          </c:val>
        </c:ser>
        <c:dLbls>
          <c:showLegendKey val="0"/>
          <c:showVal val="0"/>
          <c:showCatName val="0"/>
          <c:showSerName val="0"/>
          <c:showPercent val="0"/>
          <c:showBubbleSize val="0"/>
        </c:dLbls>
        <c:gapWidth val="89"/>
        <c:axId val="2070786296"/>
        <c:axId val="2070789384"/>
      </c:barChart>
      <c:catAx>
        <c:axId val="2070786296"/>
        <c:scaling>
          <c:orientation val="minMax"/>
        </c:scaling>
        <c:delete val="0"/>
        <c:axPos val="b"/>
        <c:majorTickMark val="out"/>
        <c:minorTickMark val="none"/>
        <c:tickLblPos val="nextTo"/>
        <c:txPr>
          <a:bodyPr/>
          <a:lstStyle/>
          <a:p>
            <a:pPr>
              <a:defRPr sz="1400"/>
            </a:pPr>
            <a:endParaRPr lang="en-US"/>
          </a:p>
        </c:txPr>
        <c:crossAx val="2070789384"/>
        <c:crosses val="autoZero"/>
        <c:auto val="1"/>
        <c:lblAlgn val="ctr"/>
        <c:lblOffset val="100"/>
        <c:noMultiLvlLbl val="0"/>
      </c:catAx>
      <c:valAx>
        <c:axId val="2070789384"/>
        <c:scaling>
          <c:orientation val="minMax"/>
          <c:max val="75.0"/>
        </c:scaling>
        <c:delete val="0"/>
        <c:axPos val="l"/>
        <c:numFmt formatCode="General" sourceLinked="1"/>
        <c:majorTickMark val="out"/>
        <c:minorTickMark val="none"/>
        <c:tickLblPos val="nextTo"/>
        <c:crossAx val="2070786296"/>
        <c:crosses val="autoZero"/>
        <c:crossBetween val="between"/>
        <c:majorUnit val="25.0"/>
      </c:valAx>
    </c:plotArea>
    <c:legend>
      <c:legendPos val="t"/>
      <c:layout>
        <c:manualLayout>
          <c:xMode val="edge"/>
          <c:yMode val="edge"/>
          <c:x val="0.0462732894428805"/>
          <c:y val="0.0409519556171089"/>
          <c:w val="0.95372671055712"/>
          <c:h val="0.0741073775017142"/>
        </c:manualLayout>
      </c:layout>
      <c:overlay val="0"/>
      <c:txPr>
        <a:bodyPr/>
        <a:lstStyle/>
        <a:p>
          <a:pPr>
            <a:defRPr sz="1400"/>
          </a:pPr>
          <a:endParaRPr lang="en-US"/>
        </a:p>
      </c:txPr>
    </c:legend>
    <c:plotVisOnly val="1"/>
    <c:dispBlanksAs val="gap"/>
    <c:showDLblsOverMax val="0"/>
  </c:chart>
  <c:txPr>
    <a:bodyPr/>
    <a:lstStyle/>
    <a:p>
      <a:pPr>
        <a:defRPr sz="1600" b="1">
          <a:latin typeface="Cabin" panose="020B0803050202020004"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24962742601338"/>
          <c:y val="0.0377058823529412"/>
          <c:w val="0.939525731872348"/>
          <c:h val="0.738530183727034"/>
        </c:manualLayout>
      </c:layout>
      <c:barChart>
        <c:barDir val="col"/>
        <c:grouping val="clustered"/>
        <c:varyColors val="0"/>
        <c:ser>
          <c:idx val="0"/>
          <c:order val="0"/>
          <c:tx>
            <c:strRef>
              <c:f>Sheet1!$B$1</c:f>
              <c:strCache>
                <c:ptCount val="1"/>
                <c:pt idx="0">
                  <c:v>Insured all year, not underinsured*</c:v>
                </c:pt>
              </c:strCache>
            </c:strRef>
          </c:tx>
          <c:spPr>
            <a:solidFill>
              <a:schemeClr val="tx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Received a lower credit rating</c:v>
                </c:pt>
                <c:pt idx="1">
                  <c:v>Used all of savings</c:v>
                </c:pt>
                <c:pt idx="2">
                  <c:v>Took on 
credit card debt</c:v>
                </c:pt>
                <c:pt idx="3">
                  <c:v>Took out a mortgage against your home or took out a loan</c:v>
                </c:pt>
                <c:pt idx="4">
                  <c:v>Had to declare bankruptcy</c:v>
                </c:pt>
              </c:strCache>
            </c:strRef>
          </c:cat>
          <c:val>
            <c:numRef>
              <c:f>Sheet1!$B$2:$B$6</c:f>
              <c:numCache>
                <c:formatCode>General</c:formatCode>
                <c:ptCount val="5"/>
                <c:pt idx="0">
                  <c:v>29.0</c:v>
                </c:pt>
                <c:pt idx="1">
                  <c:v>23.0</c:v>
                </c:pt>
                <c:pt idx="2">
                  <c:v>25.0</c:v>
                </c:pt>
                <c:pt idx="3">
                  <c:v>5.0</c:v>
                </c:pt>
                <c:pt idx="4">
                  <c:v>4.0</c:v>
                </c:pt>
              </c:numCache>
            </c:numRef>
          </c:val>
        </c:ser>
        <c:ser>
          <c:idx val="1"/>
          <c:order val="1"/>
          <c:tx>
            <c:strRef>
              <c:f>Sheet1!$C$1</c:f>
              <c:strCache>
                <c:ptCount val="1"/>
                <c:pt idx="0">
                  <c:v>Insured all year, underinsured*</c:v>
                </c:pt>
              </c:strCache>
            </c:strRef>
          </c:tx>
          <c:spPr>
            <a:solidFill>
              <a:schemeClr val="accent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Received a lower credit rating</c:v>
                </c:pt>
                <c:pt idx="1">
                  <c:v>Used all of savings</c:v>
                </c:pt>
                <c:pt idx="2">
                  <c:v>Took on 
credit card debt</c:v>
                </c:pt>
                <c:pt idx="3">
                  <c:v>Took out a mortgage against your home or took out a loan</c:v>
                </c:pt>
                <c:pt idx="4">
                  <c:v>Had to declare bankruptcy</c:v>
                </c:pt>
              </c:strCache>
            </c:strRef>
          </c:cat>
          <c:val>
            <c:numRef>
              <c:f>Sheet1!$C$2:$C$6</c:f>
              <c:numCache>
                <c:formatCode>General</c:formatCode>
                <c:ptCount val="5"/>
                <c:pt idx="0">
                  <c:v>44.0</c:v>
                </c:pt>
                <c:pt idx="1">
                  <c:v>47.0</c:v>
                </c:pt>
                <c:pt idx="2">
                  <c:v>34.0</c:v>
                </c:pt>
                <c:pt idx="3">
                  <c:v>9.0</c:v>
                </c:pt>
                <c:pt idx="4">
                  <c:v>7.0</c:v>
                </c:pt>
              </c:numCache>
            </c:numRef>
          </c:val>
        </c:ser>
        <c:ser>
          <c:idx val="2"/>
          <c:order val="2"/>
          <c:tx>
            <c:strRef>
              <c:f>Sheet1!$D$1</c:f>
              <c:strCache>
                <c:ptCount val="1"/>
                <c:pt idx="0">
                  <c:v>Uninsured during the year</c:v>
                </c:pt>
              </c:strCache>
            </c:strRef>
          </c:tx>
          <c:spPr>
            <a:solidFill>
              <a:schemeClr val="accent1"/>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Received a lower credit rating</c:v>
                </c:pt>
                <c:pt idx="1">
                  <c:v>Used all of savings</c:v>
                </c:pt>
                <c:pt idx="2">
                  <c:v>Took on 
credit card debt</c:v>
                </c:pt>
                <c:pt idx="3">
                  <c:v>Took out a mortgage against your home or took out a loan</c:v>
                </c:pt>
                <c:pt idx="4">
                  <c:v>Had to declare bankruptcy</c:v>
                </c:pt>
              </c:strCache>
            </c:strRef>
          </c:cat>
          <c:val>
            <c:numRef>
              <c:f>Sheet1!$D$2:$D$6</c:f>
              <c:numCache>
                <c:formatCode>General</c:formatCode>
                <c:ptCount val="5"/>
                <c:pt idx="0">
                  <c:v>48.0</c:v>
                </c:pt>
                <c:pt idx="1">
                  <c:v>42.0</c:v>
                </c:pt>
                <c:pt idx="2">
                  <c:v>25.0</c:v>
                </c:pt>
                <c:pt idx="3">
                  <c:v>7.0</c:v>
                </c:pt>
                <c:pt idx="4">
                  <c:v>9.0</c:v>
                </c:pt>
              </c:numCache>
            </c:numRef>
          </c:val>
        </c:ser>
        <c:dLbls>
          <c:showLegendKey val="0"/>
          <c:showVal val="0"/>
          <c:showCatName val="0"/>
          <c:showSerName val="0"/>
          <c:showPercent val="0"/>
          <c:showBubbleSize val="0"/>
        </c:dLbls>
        <c:gapWidth val="89"/>
        <c:axId val="-2098857672"/>
        <c:axId val="-2098854616"/>
      </c:barChart>
      <c:catAx>
        <c:axId val="-2098857672"/>
        <c:scaling>
          <c:orientation val="minMax"/>
        </c:scaling>
        <c:delete val="0"/>
        <c:axPos val="b"/>
        <c:majorTickMark val="out"/>
        <c:minorTickMark val="none"/>
        <c:tickLblPos val="nextTo"/>
        <c:crossAx val="-2098854616"/>
        <c:crosses val="autoZero"/>
        <c:auto val="1"/>
        <c:lblAlgn val="ctr"/>
        <c:lblOffset val="100"/>
        <c:noMultiLvlLbl val="0"/>
      </c:catAx>
      <c:valAx>
        <c:axId val="-2098854616"/>
        <c:scaling>
          <c:orientation val="minMax"/>
          <c:max val="75.0"/>
        </c:scaling>
        <c:delete val="0"/>
        <c:axPos val="l"/>
        <c:numFmt formatCode="General" sourceLinked="1"/>
        <c:majorTickMark val="out"/>
        <c:minorTickMark val="none"/>
        <c:tickLblPos val="nextTo"/>
        <c:crossAx val="-2098857672"/>
        <c:crosses val="autoZero"/>
        <c:crossBetween val="between"/>
        <c:majorUnit val="25.0"/>
      </c:valAx>
    </c:plotArea>
    <c:legend>
      <c:legendPos val="t"/>
      <c:layout>
        <c:manualLayout>
          <c:xMode val="edge"/>
          <c:yMode val="edge"/>
          <c:x val="0.043372636796035"/>
          <c:y val="0.0409519556171089"/>
          <c:w val="0.942124099969737"/>
          <c:h val="0.0741073775017142"/>
        </c:manualLayout>
      </c:layout>
      <c:overlay val="0"/>
    </c:legend>
    <c:plotVisOnly val="1"/>
    <c:dispBlanksAs val="gap"/>
    <c:showDLblsOverMax val="0"/>
  </c:chart>
  <c:txPr>
    <a:bodyPr/>
    <a:lstStyle/>
    <a:p>
      <a:pPr>
        <a:defRPr sz="1400" b="1">
          <a:latin typeface="Cabin" panose="020B0803050202020004" pitchFamily="34" charset="0"/>
          <a:cs typeface="Arial"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424962742601338"/>
          <c:y val="0.0377058823529412"/>
          <c:w val="0.948254754957661"/>
          <c:h val="0.738530183727034"/>
        </c:manualLayout>
      </c:layout>
      <c:barChart>
        <c:barDir val="col"/>
        <c:grouping val="clustered"/>
        <c:varyColors val="0"/>
        <c:ser>
          <c:idx val="0"/>
          <c:order val="0"/>
          <c:tx>
            <c:strRef>
              <c:f>Sheet1!$B$1</c:f>
              <c:strCache>
                <c:ptCount val="1"/>
                <c:pt idx="0">
                  <c:v>Insured all year, not underinsured*</c:v>
                </c:pt>
              </c:strCache>
            </c:strRef>
          </c:tx>
          <c:spPr>
            <a:solidFill>
              <a:schemeClr val="tx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Had a medical problem, but did not go to a doctor 
or clinic</c:v>
                </c:pt>
                <c:pt idx="1">
                  <c:v>Did not fill a prescription</c:v>
                </c:pt>
                <c:pt idx="2">
                  <c:v>Skipped a medical test, treatment, 
or follow-up recommended 
by a doctor</c:v>
                </c:pt>
                <c:pt idx="3">
                  <c:v>Did not see a specialist when you or your doctor thought you needed to see one</c:v>
                </c:pt>
                <c:pt idx="4">
                  <c:v>At least one 
cost-related 
access problem</c:v>
                </c:pt>
              </c:strCache>
            </c:strRef>
          </c:cat>
          <c:val>
            <c:numRef>
              <c:f>Sheet1!$B$2:$B$6</c:f>
              <c:numCache>
                <c:formatCode>General</c:formatCode>
                <c:ptCount val="5"/>
                <c:pt idx="0">
                  <c:v>12.0</c:v>
                </c:pt>
                <c:pt idx="1">
                  <c:v>11.0</c:v>
                </c:pt>
                <c:pt idx="2">
                  <c:v>12.0</c:v>
                </c:pt>
                <c:pt idx="3">
                  <c:v>7.0</c:v>
                </c:pt>
                <c:pt idx="4">
                  <c:v>23.0</c:v>
                </c:pt>
              </c:numCache>
            </c:numRef>
          </c:val>
        </c:ser>
        <c:ser>
          <c:idx val="1"/>
          <c:order val="1"/>
          <c:tx>
            <c:strRef>
              <c:f>Sheet1!$C$1</c:f>
              <c:strCache>
                <c:ptCount val="1"/>
                <c:pt idx="0">
                  <c:v>Insured all year, underinsured*</c:v>
                </c:pt>
              </c:strCache>
            </c:strRef>
          </c:tx>
          <c:spPr>
            <a:solidFill>
              <a:schemeClr val="accent2"/>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Had a medical problem, but did not go to a doctor 
or clinic</c:v>
                </c:pt>
                <c:pt idx="1">
                  <c:v>Did not fill a prescription</c:v>
                </c:pt>
                <c:pt idx="2">
                  <c:v>Skipped a medical test, treatment, 
or follow-up recommended 
by a doctor</c:v>
                </c:pt>
                <c:pt idx="3">
                  <c:v>Did not see a specialist when you or your doctor thought you needed to see one</c:v>
                </c:pt>
                <c:pt idx="4">
                  <c:v>At least one 
cost-related 
access problem</c:v>
                </c:pt>
              </c:strCache>
            </c:strRef>
          </c:cat>
          <c:val>
            <c:numRef>
              <c:f>Sheet1!$C$2:$C$6</c:f>
              <c:numCache>
                <c:formatCode>General</c:formatCode>
                <c:ptCount val="5"/>
                <c:pt idx="0">
                  <c:v>25.0</c:v>
                </c:pt>
                <c:pt idx="1">
                  <c:v>26.0</c:v>
                </c:pt>
                <c:pt idx="2">
                  <c:v>24.0</c:v>
                </c:pt>
                <c:pt idx="3">
                  <c:v>15.0</c:v>
                </c:pt>
                <c:pt idx="4">
                  <c:v>44.0</c:v>
                </c:pt>
              </c:numCache>
            </c:numRef>
          </c:val>
        </c:ser>
        <c:ser>
          <c:idx val="2"/>
          <c:order val="2"/>
          <c:tx>
            <c:strRef>
              <c:f>Sheet1!$D$1</c:f>
              <c:strCache>
                <c:ptCount val="1"/>
                <c:pt idx="0">
                  <c:v>Uninsured during the year</c:v>
                </c:pt>
              </c:strCache>
            </c:strRef>
          </c:tx>
          <c:spPr>
            <a:solidFill>
              <a:schemeClr val="accent1"/>
            </a:solidFill>
            <a:ln>
              <a:solidFill>
                <a:schemeClr val="tx1"/>
              </a:solidFill>
            </a:ln>
          </c:spPr>
          <c:invertIfNegative val="0"/>
          <c:dLbls>
            <c:showLegendKey val="0"/>
            <c:showVal val="1"/>
            <c:showCatName val="0"/>
            <c:showSerName val="0"/>
            <c:showPercent val="0"/>
            <c:showBubbleSize val="0"/>
            <c:showLeaderLines val="0"/>
          </c:dLbls>
          <c:cat>
            <c:strRef>
              <c:f>Sheet1!$A$2:$A$6</c:f>
              <c:strCache>
                <c:ptCount val="5"/>
                <c:pt idx="0">
                  <c:v>Had a medical problem, but did not go to a doctor 
or clinic</c:v>
                </c:pt>
                <c:pt idx="1">
                  <c:v>Did not fill a prescription</c:v>
                </c:pt>
                <c:pt idx="2">
                  <c:v>Skipped a medical test, treatment, 
or follow-up recommended 
by a doctor</c:v>
                </c:pt>
                <c:pt idx="3">
                  <c:v>Did not see a specialist when you or your doctor thought you needed to see one</c:v>
                </c:pt>
                <c:pt idx="4">
                  <c:v>At least one 
cost-related 
access problem</c:v>
                </c:pt>
              </c:strCache>
            </c:strRef>
          </c:cat>
          <c:val>
            <c:numRef>
              <c:f>Sheet1!$D$2:$D$6</c:f>
              <c:numCache>
                <c:formatCode>General</c:formatCode>
                <c:ptCount val="5"/>
                <c:pt idx="0">
                  <c:v>44.0</c:v>
                </c:pt>
                <c:pt idx="1">
                  <c:v>32.0</c:v>
                </c:pt>
                <c:pt idx="2">
                  <c:v>31.0</c:v>
                </c:pt>
                <c:pt idx="3">
                  <c:v>23.0</c:v>
                </c:pt>
                <c:pt idx="4">
                  <c:v>57.0</c:v>
                </c:pt>
              </c:numCache>
            </c:numRef>
          </c:val>
        </c:ser>
        <c:dLbls>
          <c:showLegendKey val="0"/>
          <c:showVal val="0"/>
          <c:showCatName val="0"/>
          <c:showSerName val="0"/>
          <c:showPercent val="0"/>
          <c:showBubbleSize val="0"/>
        </c:dLbls>
        <c:gapWidth val="89"/>
        <c:axId val="-2144292472"/>
        <c:axId val="-2144295544"/>
      </c:barChart>
      <c:catAx>
        <c:axId val="-2144292472"/>
        <c:scaling>
          <c:orientation val="minMax"/>
        </c:scaling>
        <c:delete val="0"/>
        <c:axPos val="b"/>
        <c:majorTickMark val="out"/>
        <c:minorTickMark val="none"/>
        <c:tickLblPos val="nextTo"/>
        <c:crossAx val="-2144295544"/>
        <c:crosses val="autoZero"/>
        <c:auto val="1"/>
        <c:lblAlgn val="ctr"/>
        <c:lblOffset val="100"/>
        <c:noMultiLvlLbl val="0"/>
      </c:catAx>
      <c:valAx>
        <c:axId val="-2144295544"/>
        <c:scaling>
          <c:orientation val="minMax"/>
          <c:max val="75.0"/>
        </c:scaling>
        <c:delete val="0"/>
        <c:axPos val="l"/>
        <c:numFmt formatCode="General" sourceLinked="1"/>
        <c:majorTickMark val="out"/>
        <c:minorTickMark val="none"/>
        <c:tickLblPos val="nextTo"/>
        <c:crossAx val="-2144292472"/>
        <c:crosses val="autoZero"/>
        <c:crossBetween val="between"/>
        <c:majorUnit val="25.0"/>
      </c:valAx>
    </c:plotArea>
    <c:legend>
      <c:legendPos val="t"/>
      <c:layout>
        <c:manualLayout>
          <c:xMode val="edge"/>
          <c:yMode val="edge"/>
          <c:x val="0.0462732894428805"/>
          <c:y val="0.00731384255505964"/>
          <c:w val="0.95372671055712"/>
          <c:h val="0.0685010573685043"/>
        </c:manualLayout>
      </c:layout>
      <c:overlay val="0"/>
    </c:legend>
    <c:plotVisOnly val="1"/>
    <c:dispBlanksAs val="gap"/>
    <c:showDLblsOverMax val="0"/>
  </c:chart>
  <c:txPr>
    <a:bodyPr/>
    <a:lstStyle/>
    <a:p>
      <a:pPr>
        <a:defRPr sz="1400" b="1">
          <a:latin typeface="Cabin" panose="020B0803050202020004"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19453227942091"/>
          <c:y val="0.0615503225709487"/>
          <c:w val="0.940237967665284"/>
          <c:h val="0.728943885430013"/>
        </c:manualLayout>
      </c:layout>
      <c:barChart>
        <c:barDir val="col"/>
        <c:grouping val="clustered"/>
        <c:varyColors val="0"/>
        <c:ser>
          <c:idx val="0"/>
          <c:order val="0"/>
          <c:tx>
            <c:strRef>
              <c:f>Sheet1!$A$2</c:f>
              <c:strCache>
                <c:ptCount val="1"/>
                <c:pt idx="0">
                  <c:v>Total</c:v>
                </c:pt>
              </c:strCache>
            </c:strRef>
          </c:tx>
          <c:spPr>
            <a:solidFill>
              <a:schemeClr val="tx2">
                <a:lumMod val="40000"/>
                <a:lumOff val="60000"/>
              </a:schemeClr>
            </a:solidFill>
            <a:ln>
              <a:solidFill>
                <a:schemeClr val="tx1"/>
              </a:solidFill>
            </a:ln>
          </c:spPr>
          <c:invertIfNegative val="0"/>
          <c:dLbls>
            <c:showLegendKey val="0"/>
            <c:showVal val="1"/>
            <c:showCatName val="0"/>
            <c:showSerName val="0"/>
            <c:showPercent val="0"/>
            <c:showBubbleSize val="0"/>
            <c:showLeaderLines val="0"/>
          </c:dLbls>
          <c:cat>
            <c:strRef>
              <c:f>Sheet1!$B$1:$C$1</c:f>
              <c:strCache>
                <c:ptCount val="2"/>
                <c:pt idx="0">
                  <c:v>Skipped doses or did not fill prescription 
for medications for health conditions 
because of the cost of the medicines</c:v>
                </c:pt>
                <c:pt idx="1">
                  <c:v>Stayed overnight in a hospital or visited the 
emergency room because of health condition</c:v>
                </c:pt>
              </c:strCache>
            </c:strRef>
          </c:cat>
          <c:val>
            <c:numRef>
              <c:f>Sheet1!$B$2:$C$2</c:f>
              <c:numCache>
                <c:formatCode>General</c:formatCode>
                <c:ptCount val="2"/>
                <c:pt idx="0">
                  <c:v>18.0</c:v>
                </c:pt>
                <c:pt idx="1">
                  <c:v>12.0</c:v>
                </c:pt>
              </c:numCache>
            </c:numRef>
          </c:val>
        </c:ser>
        <c:ser>
          <c:idx val="1"/>
          <c:order val="1"/>
          <c:tx>
            <c:strRef>
              <c:f>Sheet1!$A$3</c:f>
              <c:strCache>
                <c:ptCount val="1"/>
                <c:pt idx="0">
                  <c:v>Insured all year, not underinsured*</c:v>
                </c:pt>
              </c:strCache>
            </c:strRef>
          </c:tx>
          <c:spPr>
            <a:solidFill>
              <a:schemeClr val="tx2"/>
            </a:solidFill>
            <a:ln>
              <a:solidFill>
                <a:schemeClr val="tx1"/>
              </a:solidFill>
            </a:ln>
          </c:spPr>
          <c:invertIfNegative val="0"/>
          <c:dLbls>
            <c:showLegendKey val="0"/>
            <c:showVal val="1"/>
            <c:showCatName val="0"/>
            <c:showSerName val="0"/>
            <c:showPercent val="0"/>
            <c:showBubbleSize val="0"/>
            <c:showLeaderLines val="0"/>
          </c:dLbls>
          <c:cat>
            <c:strRef>
              <c:f>Sheet1!$B$1:$C$1</c:f>
              <c:strCache>
                <c:ptCount val="2"/>
                <c:pt idx="0">
                  <c:v>Skipped doses or did not fill prescription 
for medications for health conditions 
because of the cost of the medicines</c:v>
                </c:pt>
                <c:pt idx="1">
                  <c:v>Stayed overnight in a hospital or visited the 
emergency room because of health condition</c:v>
                </c:pt>
              </c:strCache>
            </c:strRef>
          </c:cat>
          <c:val>
            <c:numRef>
              <c:f>Sheet1!$B$3:$C$3</c:f>
              <c:numCache>
                <c:formatCode>General</c:formatCode>
                <c:ptCount val="2"/>
                <c:pt idx="0">
                  <c:v>7.0</c:v>
                </c:pt>
                <c:pt idx="1">
                  <c:v>8.0</c:v>
                </c:pt>
              </c:numCache>
            </c:numRef>
          </c:val>
        </c:ser>
        <c:ser>
          <c:idx val="2"/>
          <c:order val="2"/>
          <c:tx>
            <c:strRef>
              <c:f>Sheet1!$A$4</c:f>
              <c:strCache>
                <c:ptCount val="1"/>
                <c:pt idx="0">
                  <c:v>Insured all year, underinsured*</c:v>
                </c:pt>
              </c:strCache>
            </c:strRef>
          </c:tx>
          <c:spPr>
            <a:solidFill>
              <a:schemeClr val="accent2"/>
            </a:solidFill>
            <a:ln>
              <a:solidFill>
                <a:schemeClr val="tx1"/>
              </a:solidFill>
            </a:ln>
          </c:spPr>
          <c:invertIfNegative val="0"/>
          <c:dLbls>
            <c:showLegendKey val="0"/>
            <c:showVal val="1"/>
            <c:showCatName val="0"/>
            <c:showSerName val="0"/>
            <c:showPercent val="0"/>
            <c:showBubbleSize val="0"/>
            <c:showLeaderLines val="0"/>
          </c:dLbls>
          <c:cat>
            <c:strRef>
              <c:f>Sheet1!$B$1:$C$1</c:f>
              <c:strCache>
                <c:ptCount val="2"/>
                <c:pt idx="0">
                  <c:v>Skipped doses or did not fill prescription 
for medications for health conditions 
because of the cost of the medicines</c:v>
                </c:pt>
                <c:pt idx="1">
                  <c:v>Stayed overnight in a hospital or visited the 
emergency room because of health condition</c:v>
                </c:pt>
              </c:strCache>
            </c:strRef>
          </c:cat>
          <c:val>
            <c:numRef>
              <c:f>Sheet1!$B$4:$C$4</c:f>
              <c:numCache>
                <c:formatCode>General</c:formatCode>
                <c:ptCount val="2"/>
                <c:pt idx="0">
                  <c:v>24.0</c:v>
                </c:pt>
                <c:pt idx="1">
                  <c:v>14.0</c:v>
                </c:pt>
              </c:numCache>
            </c:numRef>
          </c:val>
        </c:ser>
        <c:ser>
          <c:idx val="3"/>
          <c:order val="3"/>
          <c:tx>
            <c:strRef>
              <c:f>Sheet1!$A$5</c:f>
              <c:strCache>
                <c:ptCount val="1"/>
                <c:pt idx="0">
                  <c:v>Uninsured during the year</c:v>
                </c:pt>
              </c:strCache>
            </c:strRef>
          </c:tx>
          <c:spPr>
            <a:solidFill>
              <a:srgbClr val="AB3608"/>
            </a:solidFill>
            <a:ln>
              <a:solidFill>
                <a:schemeClr val="tx1"/>
              </a:solidFill>
            </a:ln>
          </c:spPr>
          <c:invertIfNegative val="0"/>
          <c:dLbls>
            <c:showLegendKey val="0"/>
            <c:showVal val="1"/>
            <c:showCatName val="0"/>
            <c:showSerName val="0"/>
            <c:showPercent val="0"/>
            <c:showBubbleSize val="0"/>
            <c:showLeaderLines val="0"/>
          </c:dLbls>
          <c:cat>
            <c:strRef>
              <c:f>Sheet1!$B$1:$C$1</c:f>
              <c:strCache>
                <c:ptCount val="2"/>
                <c:pt idx="0">
                  <c:v>Skipped doses or did not fill prescription 
for medications for health conditions 
because of the cost of the medicines</c:v>
                </c:pt>
                <c:pt idx="1">
                  <c:v>Stayed overnight in a hospital or visited the 
emergency room because of health condition</c:v>
                </c:pt>
              </c:strCache>
            </c:strRef>
          </c:cat>
          <c:val>
            <c:numRef>
              <c:f>Sheet1!$B$5:$C$5</c:f>
              <c:numCache>
                <c:formatCode>General</c:formatCode>
                <c:ptCount val="2"/>
                <c:pt idx="0">
                  <c:v>35.0</c:v>
                </c:pt>
                <c:pt idx="1">
                  <c:v>19.0</c:v>
                </c:pt>
              </c:numCache>
            </c:numRef>
          </c:val>
        </c:ser>
        <c:dLbls>
          <c:showLegendKey val="0"/>
          <c:showVal val="0"/>
          <c:showCatName val="0"/>
          <c:showSerName val="0"/>
          <c:showPercent val="0"/>
          <c:showBubbleSize val="0"/>
        </c:dLbls>
        <c:gapWidth val="150"/>
        <c:axId val="-2098768664"/>
        <c:axId val="-2098765528"/>
      </c:barChart>
      <c:catAx>
        <c:axId val="-2098768664"/>
        <c:scaling>
          <c:orientation val="minMax"/>
        </c:scaling>
        <c:delete val="0"/>
        <c:axPos val="b"/>
        <c:majorTickMark val="out"/>
        <c:minorTickMark val="none"/>
        <c:tickLblPos val="nextTo"/>
        <c:crossAx val="-2098765528"/>
        <c:crosses val="autoZero"/>
        <c:auto val="1"/>
        <c:lblAlgn val="ctr"/>
        <c:lblOffset val="100"/>
        <c:noMultiLvlLbl val="0"/>
      </c:catAx>
      <c:valAx>
        <c:axId val="-2098765528"/>
        <c:scaling>
          <c:orientation val="minMax"/>
          <c:max val="50.0"/>
        </c:scaling>
        <c:delete val="0"/>
        <c:axPos val="l"/>
        <c:numFmt formatCode="General" sourceLinked="1"/>
        <c:majorTickMark val="out"/>
        <c:minorTickMark val="none"/>
        <c:tickLblPos val="nextTo"/>
        <c:crossAx val="-2098768664"/>
        <c:crosses val="autoZero"/>
        <c:crossBetween val="between"/>
        <c:majorUnit val="10.0"/>
      </c:valAx>
    </c:plotArea>
    <c:legend>
      <c:legendPos val="t"/>
      <c:layout>
        <c:manualLayout>
          <c:xMode val="edge"/>
          <c:yMode val="edge"/>
          <c:x val="0.0512861485346995"/>
          <c:y val="0.00894725767726372"/>
          <c:w val="0.947066950446512"/>
          <c:h val="0.125019961073558"/>
        </c:manualLayout>
      </c:layout>
      <c:overlay val="0"/>
    </c:legend>
    <c:plotVisOnly val="1"/>
    <c:dispBlanksAs val="gap"/>
    <c:showDLblsOverMax val="0"/>
  </c:chart>
  <c:txPr>
    <a:bodyPr/>
    <a:lstStyle/>
    <a:p>
      <a:pPr>
        <a:defRPr sz="1400" b="1">
          <a:latin typeface="Cabin" panose="020B0803050202020004" pitchFamily="34" charset="0"/>
          <a:cs typeface="Arial"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2.emf"/></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0E4EF529-1E16-8F42-8100-6C5B5593DA27}" type="datetimeFigureOut">
              <a:rPr lang="en-US"/>
              <a:pPr>
                <a:defRPr/>
              </a:pPr>
              <a:t>5/18/15</a:t>
            </a:fld>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EF61D3EA-0ADC-1A4E-A739-3169D7F8DEDB}" type="slidenum">
              <a:rPr lang="en-US"/>
              <a:pPr>
                <a:defRPr/>
              </a:pPr>
              <a:t>‹#›</a:t>
            </a:fld>
            <a:endParaRPr lang="en-US"/>
          </a:p>
        </p:txBody>
      </p:sp>
      <p:pic>
        <p:nvPicPr>
          <p:cNvPr id="16389" name="Picture 5" descr="CFlogo_2014_4-color_PMS_K_outlines.eps"/>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45253" y="8599170"/>
            <a:ext cx="2025227" cy="535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212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D9A46FC-9197-4E77-92FA-45C876F655B9}" type="datetimeFigureOut">
              <a:rPr lang="en-US" smtClean="0"/>
              <a:t>5/18/15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E8EE951-AF34-497B-B159-113D7EBC89D0}" type="slidenum">
              <a:rPr lang="en-US" smtClean="0"/>
              <a:t>‹#›</a:t>
            </a:fld>
            <a:endParaRPr lang="en-US"/>
          </a:p>
        </p:txBody>
      </p:sp>
    </p:spTree>
    <p:extLst>
      <p:ext uri="{BB962C8B-B14F-4D97-AF65-F5344CB8AC3E}">
        <p14:creationId xmlns:p14="http://schemas.microsoft.com/office/powerpoint/2010/main" val="227013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081437-9092-44B2-90C7-3C6D59153FF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65494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0FC04-CD9B-4012-BBE3-6A8ED7A52949}"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643203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8D7CBC25-CF63-495D-AF49-382A8C4E5359}" type="slidenum">
              <a:rPr lang="en-US">
                <a:solidFill>
                  <a:prstClr val="black"/>
                </a:solidFill>
              </a:rPr>
              <a:pPr/>
              <a:t>4</a:t>
            </a:fld>
            <a:endParaRPr lang="en-US">
              <a:solidFill>
                <a:prstClr val="black"/>
              </a:solidFill>
            </a:endParaRPr>
          </a:p>
        </p:txBody>
      </p:sp>
      <p:sp>
        <p:nvSpPr>
          <p:cNvPr id="79875" name="Rectangle 2"/>
          <p:cNvSpPr>
            <a:spLocks noGrp="1" noRot="1" noChangeAspect="1" noChangeArrowheads="1" noTextEdit="1"/>
          </p:cNvSpPr>
          <p:nvPr>
            <p:ph type="sldImg"/>
          </p:nvPr>
        </p:nvSpPr>
        <p:spPr>
          <a:xfrm>
            <a:off x="1182688" y="696913"/>
            <a:ext cx="4648200" cy="3486150"/>
          </a:xfrm>
          <a:ln/>
        </p:spPr>
      </p:sp>
      <p:sp>
        <p:nvSpPr>
          <p:cNvPr id="79876" name="Rectangle 3"/>
          <p:cNvSpPr>
            <a:spLocks noGrp="1" noChangeArrowheads="1"/>
          </p:cNvSpPr>
          <p:nvPr>
            <p:ph type="body" idx="1"/>
          </p:nvPr>
        </p:nvSpPr>
        <p:spPr>
          <a:noFill/>
          <a:ln/>
        </p:spPr>
        <p:txBody>
          <a:bodyPr/>
          <a:lstStyle/>
          <a:p>
            <a:pPr eaLnBrk="1" hangingPunct="1"/>
            <a:endParaRPr lang="en-US"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0FC04-CD9B-4012-BBE3-6A8ED7A52949}"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643203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C170954C-3E6A-4226-BB5F-C902943E12A1}" type="slidenum">
              <a:rPr lang="en-US">
                <a:solidFill>
                  <a:prstClr val="black"/>
                </a:solidFill>
              </a:rPr>
              <a:pPr/>
              <a:t>8</a:t>
            </a:fld>
            <a:endParaRPr lang="en-US">
              <a:solidFill>
                <a:prstClr val="black"/>
              </a:solidFill>
            </a:endParaRPr>
          </a:p>
        </p:txBody>
      </p:sp>
      <p:sp>
        <p:nvSpPr>
          <p:cNvPr id="75779" name="Rectangle 2"/>
          <p:cNvSpPr>
            <a:spLocks noGrp="1" noRot="1" noChangeAspect="1" noChangeArrowheads="1" noTextEdit="1"/>
          </p:cNvSpPr>
          <p:nvPr>
            <p:ph type="sldImg"/>
          </p:nvPr>
        </p:nvSpPr>
        <p:spPr>
          <a:xfrm>
            <a:off x="1182688" y="696913"/>
            <a:ext cx="4648200" cy="3486150"/>
          </a:xfrm>
          <a:ln/>
        </p:spPr>
      </p:sp>
      <p:sp>
        <p:nvSpPr>
          <p:cNvPr id="75780" name="Rectangle 3"/>
          <p:cNvSpPr>
            <a:spLocks noGrp="1" noChangeArrowheads="1"/>
          </p:cNvSpPr>
          <p:nvPr>
            <p:ph type="body" idx="1"/>
          </p:nvPr>
        </p:nvSpPr>
        <p:spPr>
          <a:noFill/>
          <a:ln/>
        </p:spPr>
        <p:txBody>
          <a:bodyPr/>
          <a:lstStyle/>
          <a:p>
            <a:pPr eaLnBrk="1" hangingPunct="1"/>
            <a:endParaRPr lang="en-US" b="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9BC9FEEA-14C6-4F5C-A09F-59FF6E726C19}" type="slidenum">
              <a:rPr lang="en-US"/>
              <a:pPr/>
              <a:t>9</a:t>
            </a:fld>
            <a:endParaRPr lang="en-US"/>
          </a:p>
        </p:txBody>
      </p:sp>
      <p:sp>
        <p:nvSpPr>
          <p:cNvPr id="88067" name="Rectangle 2"/>
          <p:cNvSpPr>
            <a:spLocks noGrp="1" noRot="1" noChangeAspect="1" noChangeArrowheads="1" noTextEdit="1"/>
          </p:cNvSpPr>
          <p:nvPr>
            <p:ph type="sldImg"/>
          </p:nvPr>
        </p:nvSpPr>
        <p:spPr>
          <a:xfrm>
            <a:off x="1182688" y="696913"/>
            <a:ext cx="4648200" cy="3486150"/>
          </a:xfrm>
          <a:ln/>
        </p:spPr>
      </p:sp>
      <p:sp>
        <p:nvSpPr>
          <p:cNvPr id="8806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C170954C-3E6A-4226-BB5F-C902943E12A1}" type="slidenum">
              <a:rPr lang="en-US">
                <a:solidFill>
                  <a:prstClr val="black"/>
                </a:solidFill>
              </a:rPr>
              <a:pPr/>
              <a:t>10</a:t>
            </a:fld>
            <a:endParaRPr lang="en-US">
              <a:solidFill>
                <a:prstClr val="black"/>
              </a:solidFill>
            </a:endParaRPr>
          </a:p>
        </p:txBody>
      </p:sp>
      <p:sp>
        <p:nvSpPr>
          <p:cNvPr id="75779" name="Rectangle 2"/>
          <p:cNvSpPr>
            <a:spLocks noGrp="1" noRot="1" noChangeAspect="1" noChangeArrowheads="1" noTextEdit="1"/>
          </p:cNvSpPr>
          <p:nvPr>
            <p:ph type="sldImg"/>
          </p:nvPr>
        </p:nvSpPr>
        <p:spPr>
          <a:xfrm>
            <a:off x="1182688" y="696913"/>
            <a:ext cx="4648200" cy="3486150"/>
          </a:xfrm>
          <a:ln/>
        </p:spPr>
      </p:sp>
      <p:sp>
        <p:nvSpPr>
          <p:cNvPr id="75780" name="Rectangle 3"/>
          <p:cNvSpPr>
            <a:spLocks noGrp="1" noChangeArrowheads="1"/>
          </p:cNvSpPr>
          <p:nvPr>
            <p:ph type="body" idx="1"/>
          </p:nvPr>
        </p:nvSpPr>
        <p:spPr>
          <a:noFill/>
          <a:ln/>
        </p:spPr>
        <p:txBody>
          <a:bodyPr/>
          <a:lstStyle/>
          <a:p>
            <a:pPr eaLnBrk="1" hangingPunct="1"/>
            <a:endParaRPr lang="en-US" b="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9D88616B-B065-4257-8D83-32CB73B59734}" type="slidenum">
              <a:rPr lang="en-US"/>
              <a:pPr/>
              <a:t>11</a:t>
            </a:fld>
            <a:endParaRPr lang="en-US"/>
          </a:p>
        </p:txBody>
      </p:sp>
      <p:sp>
        <p:nvSpPr>
          <p:cNvPr id="100355" name="Rectangle 2"/>
          <p:cNvSpPr>
            <a:spLocks noGrp="1" noRot="1" noChangeAspect="1" noChangeArrowheads="1" noTextEdit="1"/>
          </p:cNvSpPr>
          <p:nvPr>
            <p:ph type="sldImg"/>
          </p:nvPr>
        </p:nvSpPr>
        <p:spPr>
          <a:xfrm>
            <a:off x="1182688" y="696913"/>
            <a:ext cx="4648200" cy="3486150"/>
          </a:xfrm>
          <a:ln/>
        </p:spPr>
      </p:sp>
      <p:sp>
        <p:nvSpPr>
          <p:cNvPr id="100356" name="Rectangle 3"/>
          <p:cNvSpPr>
            <a:spLocks noGrp="1" noChangeArrowheads="1"/>
          </p:cNvSpPr>
          <p:nvPr>
            <p:ph type="body" idx="1"/>
          </p:nvPr>
        </p:nvSpPr>
        <p:spPr>
          <a:xfrm>
            <a:off x="936631" y="4416431"/>
            <a:ext cx="5137149" cy="4183063"/>
          </a:xfrm>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193821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878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0809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87951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58763"/>
            <a:ext cx="9140825" cy="7318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31775" y="1066800"/>
            <a:ext cx="4265613"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9788" y="1066800"/>
            <a:ext cx="4265612" cy="50276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429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3615565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41214669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442913"/>
            <a:ext cx="9067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28" name="Picture 14"/>
          <p:cNvPicPr>
            <a:picLocks noChangeAspect="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6640513" y="6099175"/>
            <a:ext cx="2274887"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701" r:id="rId3"/>
    <p:sldLayoutId id="2147483702" r:id="rId4"/>
    <p:sldLayoutId id="2147483696" r:id="rId5"/>
    <p:sldLayoutId id="2147483703" r:id="rId6"/>
    <p:sldLayoutId id="2147483705" r:id="rId7"/>
  </p:sldLayoutIdLst>
  <p:txStyles>
    <p:titleStyle>
      <a:lvl1pPr algn="l" rtl="0" eaLnBrk="1" fontAlgn="base" hangingPunct="1">
        <a:spcBef>
          <a:spcPct val="0"/>
        </a:spcBef>
        <a:spcAft>
          <a:spcPct val="0"/>
        </a:spcAft>
        <a:defRPr sz="3600" kern="1200">
          <a:solidFill>
            <a:schemeClr val="tx1"/>
          </a:solidFill>
          <a:latin typeface="Georgia"/>
          <a:ea typeface="ＭＳ Ｐゴシック" charset="-128"/>
          <a:cs typeface="Georgia"/>
        </a:defRPr>
      </a:lvl1pPr>
      <a:lvl2pPr algn="l" rtl="0" eaLnBrk="1" fontAlgn="base" hangingPunct="1">
        <a:spcBef>
          <a:spcPct val="0"/>
        </a:spcBef>
        <a:spcAft>
          <a:spcPct val="0"/>
        </a:spcAft>
        <a:defRPr sz="3600">
          <a:solidFill>
            <a:schemeClr val="tx1"/>
          </a:solidFill>
          <a:latin typeface="Georgia" charset="0"/>
          <a:ea typeface="ＭＳ Ｐゴシック" charset="-128"/>
        </a:defRPr>
      </a:lvl2pPr>
      <a:lvl3pPr algn="l" rtl="0" eaLnBrk="1" fontAlgn="base" hangingPunct="1">
        <a:spcBef>
          <a:spcPct val="0"/>
        </a:spcBef>
        <a:spcAft>
          <a:spcPct val="0"/>
        </a:spcAft>
        <a:defRPr sz="3600">
          <a:solidFill>
            <a:schemeClr val="tx1"/>
          </a:solidFill>
          <a:latin typeface="Georgia" charset="0"/>
          <a:ea typeface="ＭＳ Ｐゴシック" charset="-128"/>
        </a:defRPr>
      </a:lvl3pPr>
      <a:lvl4pPr algn="l" rtl="0" eaLnBrk="1" fontAlgn="base" hangingPunct="1">
        <a:spcBef>
          <a:spcPct val="0"/>
        </a:spcBef>
        <a:spcAft>
          <a:spcPct val="0"/>
        </a:spcAft>
        <a:defRPr sz="3600">
          <a:solidFill>
            <a:schemeClr val="tx1"/>
          </a:solidFill>
          <a:latin typeface="Georgia" charset="0"/>
          <a:ea typeface="ＭＳ Ｐゴシック" charset="-128"/>
        </a:defRPr>
      </a:lvl4pPr>
      <a:lvl5pPr algn="l" rtl="0" eaLnBrk="1" fontAlgn="base" hangingPunct="1">
        <a:spcBef>
          <a:spcPct val="0"/>
        </a:spcBef>
        <a:spcAft>
          <a:spcPct val="0"/>
        </a:spcAft>
        <a:defRPr sz="3600">
          <a:solidFill>
            <a:schemeClr val="tx1"/>
          </a:solidFill>
          <a:latin typeface="Georgia" charset="0"/>
          <a:ea typeface="ＭＳ Ｐゴシック" charset="-128"/>
        </a:defRPr>
      </a:lvl5pPr>
      <a:lvl6pPr marL="457200" algn="ctr" rtl="0" eaLnBrk="1" fontAlgn="base" hangingPunct="1">
        <a:spcBef>
          <a:spcPct val="0"/>
        </a:spcBef>
        <a:spcAft>
          <a:spcPct val="0"/>
        </a:spcAft>
        <a:defRPr sz="4400">
          <a:solidFill>
            <a:schemeClr val="tx1"/>
          </a:solidFill>
          <a:latin typeface="Trebuchet MS" charset="0"/>
          <a:ea typeface="ＭＳ Ｐゴシック" charset="-128"/>
        </a:defRPr>
      </a:lvl6pPr>
      <a:lvl7pPr marL="914400" algn="ctr" rtl="0" eaLnBrk="1" fontAlgn="base" hangingPunct="1">
        <a:spcBef>
          <a:spcPct val="0"/>
        </a:spcBef>
        <a:spcAft>
          <a:spcPct val="0"/>
        </a:spcAft>
        <a:defRPr sz="4400">
          <a:solidFill>
            <a:schemeClr val="tx1"/>
          </a:solidFill>
          <a:latin typeface="Trebuchet MS" charset="0"/>
          <a:ea typeface="ＭＳ Ｐゴシック" charset="-128"/>
        </a:defRPr>
      </a:lvl7pPr>
      <a:lvl8pPr marL="1371600" algn="ctr" rtl="0" eaLnBrk="1" fontAlgn="base" hangingPunct="1">
        <a:spcBef>
          <a:spcPct val="0"/>
        </a:spcBef>
        <a:spcAft>
          <a:spcPct val="0"/>
        </a:spcAft>
        <a:defRPr sz="4400">
          <a:solidFill>
            <a:schemeClr val="tx1"/>
          </a:solidFill>
          <a:latin typeface="Trebuchet MS" charset="0"/>
          <a:ea typeface="ＭＳ Ｐゴシック" charset="-128"/>
        </a:defRPr>
      </a:lvl8pPr>
      <a:lvl9pPr marL="1828800" algn="ctr" rtl="0" eaLnBrk="1" fontAlgn="base" hangingPunct="1">
        <a:spcBef>
          <a:spcPct val="0"/>
        </a:spcBef>
        <a:spcAft>
          <a:spcPct val="0"/>
        </a:spcAft>
        <a:defRPr sz="4400">
          <a:solidFill>
            <a:schemeClr val="tx1"/>
          </a:solidFill>
          <a:latin typeface="Trebuchet MS" charset="0"/>
          <a:ea typeface="ＭＳ Ｐゴシック" charset="-128"/>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ＭＳ Ｐゴシック" charset="0"/>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Corbel"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Corbel"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Corbel"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chart" Target="../charts/char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chart" Target="../charts/char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chart" Target="../charts/char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txBox="1">
            <a:spLocks/>
          </p:cNvSpPr>
          <p:nvPr/>
        </p:nvSpPr>
        <p:spPr>
          <a:xfrm>
            <a:off x="0" y="91440"/>
            <a:ext cx="9144000" cy="731520"/>
          </a:xfrm>
          <a:prstGeom prst="rect">
            <a:avLst/>
          </a:prstGeom>
        </p:spPr>
        <p:txBody>
          <a:bodyPr vert="horz" lIns="91440" tIns="45720" rIns="91440" bIns="45720" rtlCol="0" anchor="t" anchorCtr="1">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en-US" sz="2000" b="1" kern="0" dirty="0" smtClean="0">
                <a:ea typeface="ＭＳ Ｐゴシック"/>
              </a:rPr>
              <a:t>Exhibit </a:t>
            </a:r>
            <a:r>
              <a:rPr lang="en-US" sz="2000" b="1" kern="0" dirty="0">
                <a:ea typeface="ＭＳ Ｐゴシック"/>
              </a:rPr>
              <a:t>1</a:t>
            </a:r>
            <a:r>
              <a:rPr lang="en-US" sz="2000" b="1" kern="0" dirty="0" smtClean="0">
                <a:ea typeface="ＭＳ Ｐゴシック"/>
              </a:rPr>
              <a:t>. </a:t>
            </a:r>
            <a:r>
              <a:rPr lang="en-US" sz="2000" b="1" dirty="0" smtClean="0">
                <a:cs typeface="Arial" charset="0"/>
              </a:rPr>
              <a:t>Twenty-Three Percent of Adults Who Were Insured </a:t>
            </a:r>
            <a:br>
              <a:rPr lang="en-US" sz="2000" b="1" dirty="0" smtClean="0">
                <a:cs typeface="Arial" charset="0"/>
              </a:rPr>
            </a:br>
            <a:r>
              <a:rPr lang="en-US" sz="2000" b="1" dirty="0" smtClean="0">
                <a:cs typeface="Arial" charset="0"/>
              </a:rPr>
              <a:t>All Year Were </a:t>
            </a:r>
            <a:r>
              <a:rPr lang="en-US" sz="2000" b="1" dirty="0">
                <a:cs typeface="Arial" charset="0"/>
              </a:rPr>
              <a:t>Underinsured in 2014, Unchanged from 2010</a:t>
            </a:r>
          </a:p>
        </p:txBody>
      </p:sp>
      <p:sp>
        <p:nvSpPr>
          <p:cNvPr id="31" name="Text Box 49"/>
          <p:cNvSpPr txBox="1">
            <a:spLocks noChangeArrowheads="1"/>
          </p:cNvSpPr>
          <p:nvPr/>
        </p:nvSpPr>
        <p:spPr bwMode="auto">
          <a:xfrm>
            <a:off x="45720" y="6177801"/>
            <a:ext cx="9022080" cy="646331"/>
          </a:xfrm>
          <a:prstGeom prst="rect">
            <a:avLst/>
          </a:prstGeom>
          <a:noFill/>
          <a:ln w="9525">
            <a:noFill/>
            <a:miter lim="800000"/>
            <a:headEnd/>
            <a:tailEnd/>
          </a:ln>
        </p:spPr>
        <p:txBody>
          <a:bodyPr wrap="square">
            <a:spAutoFit/>
          </a:bodyPr>
          <a:lstStyle/>
          <a:p>
            <a:r>
              <a:rPr lang="en-US" sz="1200" dirty="0" smtClean="0">
                <a:latin typeface="Cabin" panose="020B0803050202020004" pitchFamily="34" charset="0"/>
              </a:rPr>
              <a:t>* </a:t>
            </a:r>
            <a:r>
              <a:rPr lang="en-US" sz="1200" dirty="0">
                <a:latin typeface="Cabin" panose="020B0803050202020004" pitchFamily="34" charset="0"/>
              </a:rPr>
              <a:t>Underinsured defined as insured all year but experienced one of the following: out-of-pocket expenses equaled 10% or more of income; out-of-pocket expenses equaled 5% or more of income if low income (&lt;200% of poverty); or deductibles equaled 5% or more of income. </a:t>
            </a:r>
            <a:endParaRPr lang="en-US" sz="1200" dirty="0" smtClean="0">
              <a:latin typeface="Cabin" panose="020B0803050202020004" pitchFamily="34" charset="0"/>
            </a:endParaRPr>
          </a:p>
          <a:p>
            <a:r>
              <a:rPr lang="en-US" sz="1200" dirty="0" smtClean="0">
                <a:solidFill>
                  <a:srgbClr val="000000"/>
                </a:solidFill>
                <a:latin typeface="Cabin" panose="020B0803050202020004" pitchFamily="34" charset="0"/>
              </a:rPr>
              <a:t>Source</a:t>
            </a:r>
            <a:r>
              <a:rPr lang="en-US" sz="1200" dirty="0">
                <a:solidFill>
                  <a:srgbClr val="000000"/>
                </a:solidFill>
                <a:latin typeface="Cabin" panose="020B0803050202020004" pitchFamily="34" charset="0"/>
              </a:rPr>
              <a:t>: The Commonwealth Fund Biennial Health Insurance Surveys (2003, 2005, 2010, 2012, and 2014).</a:t>
            </a:r>
          </a:p>
        </p:txBody>
      </p:sp>
      <p:sp>
        <p:nvSpPr>
          <p:cNvPr id="29" name="TextBox 28"/>
          <p:cNvSpPr txBox="1"/>
          <p:nvPr/>
        </p:nvSpPr>
        <p:spPr>
          <a:xfrm>
            <a:off x="186097" y="1066800"/>
            <a:ext cx="6375570" cy="338554"/>
          </a:xfrm>
          <a:prstGeom prst="rect">
            <a:avLst/>
          </a:prstGeom>
          <a:noFill/>
        </p:spPr>
        <p:txBody>
          <a:bodyPr wrap="square" rtlCol="0">
            <a:spAutoFit/>
          </a:bodyPr>
          <a:lstStyle/>
          <a:p>
            <a:r>
              <a:rPr lang="en-US" sz="1600" b="1" dirty="0" smtClean="0">
                <a:solidFill>
                  <a:srgbClr val="000000"/>
                </a:solidFill>
                <a:latin typeface="Cabin" panose="020B0803050202020004" pitchFamily="34" charset="0"/>
              </a:rPr>
              <a:t>Percent adults insured all year ages 19–64 who were underinsured*</a:t>
            </a:r>
            <a:endParaRPr lang="en-US" sz="1600" b="1" dirty="0">
              <a:solidFill>
                <a:srgbClr val="000000"/>
              </a:solidFill>
              <a:latin typeface="Cabin" panose="020B0803050202020004" pitchFamily="34" charset="0"/>
            </a:endParaRPr>
          </a:p>
        </p:txBody>
      </p:sp>
      <p:graphicFrame>
        <p:nvGraphicFramePr>
          <p:cNvPr id="12" name="Chart 11"/>
          <p:cNvGraphicFramePr/>
          <p:nvPr>
            <p:extLst>
              <p:ext uri="{D42A27DB-BD31-4B8C-83A1-F6EECF244321}">
                <p14:modId xmlns:p14="http://schemas.microsoft.com/office/powerpoint/2010/main" val="2358882742"/>
              </p:ext>
            </p:extLst>
          </p:nvPr>
        </p:nvGraphicFramePr>
        <p:xfrm>
          <a:off x="169334" y="1436132"/>
          <a:ext cx="8763000" cy="46598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603719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0" y="90488"/>
            <a:ext cx="9144000" cy="1323439"/>
          </a:xfrm>
          <a:noFill/>
        </p:spPr>
        <p:txBody>
          <a:bodyPr anchor="t" anchorCtr="1"/>
          <a:lstStyle/>
          <a:p>
            <a:pPr algn="ctr"/>
            <a:r>
              <a:rPr lang="en-US" sz="2000" b="1" dirty="0" smtClean="0">
                <a:latin typeface="+mj-lt"/>
                <a:cs typeface="Arial" charset="0"/>
              </a:rPr>
              <a:t>Exhibit 10. More Than Two of Five Adults Who Are Underinsured Reported Problems Getting Needed Care Because of Cost </a:t>
            </a:r>
            <a:br>
              <a:rPr lang="en-US" sz="2000" b="1" dirty="0" smtClean="0">
                <a:latin typeface="+mj-lt"/>
                <a:cs typeface="Arial" charset="0"/>
              </a:rPr>
            </a:br>
            <a:r>
              <a:rPr lang="en-US" sz="2000" b="1" dirty="0">
                <a:latin typeface="+mj-lt"/>
                <a:cs typeface="Arial" charset="0"/>
              </a:rPr>
              <a:t/>
            </a:r>
            <a:br>
              <a:rPr lang="en-US" sz="2000" b="1" dirty="0">
                <a:latin typeface="+mj-lt"/>
                <a:cs typeface="Arial" charset="0"/>
              </a:rPr>
            </a:br>
            <a:r>
              <a:rPr lang="en-US" sz="2000" b="1" dirty="0" smtClean="0">
                <a:latin typeface="+mj-lt"/>
                <a:cs typeface="Arial" charset="0"/>
              </a:rPr>
              <a:t> </a:t>
            </a:r>
          </a:p>
        </p:txBody>
      </p:sp>
      <p:sp>
        <p:nvSpPr>
          <p:cNvPr id="74757" name="Rectangle 7"/>
          <p:cNvSpPr>
            <a:spLocks noChangeArrowheads="1"/>
          </p:cNvSpPr>
          <p:nvPr/>
        </p:nvSpPr>
        <p:spPr bwMode="auto">
          <a:xfrm>
            <a:off x="42050" y="6172200"/>
            <a:ext cx="9101950" cy="646331"/>
          </a:xfrm>
          <a:prstGeom prst="rect">
            <a:avLst/>
          </a:prstGeom>
          <a:noFill/>
          <a:ln w="9525">
            <a:noFill/>
            <a:miter lim="800000"/>
            <a:headEnd/>
            <a:tailEnd/>
          </a:ln>
        </p:spPr>
        <p:txBody>
          <a:bodyPr wrap="square">
            <a:spAutoFit/>
          </a:bodyPr>
          <a:lstStyle/>
          <a:p>
            <a:r>
              <a:rPr lang="en-US" sz="1200" dirty="0" smtClean="0">
                <a:solidFill>
                  <a:srgbClr val="000000"/>
                </a:solidFill>
                <a:latin typeface="Cabin" panose="020B0803050202020004" pitchFamily="34" charset="0"/>
              </a:rPr>
              <a:t>* </a:t>
            </a:r>
            <a:r>
              <a:rPr lang="en-US" sz="1200" dirty="0">
                <a:solidFill>
                  <a:srgbClr val="000000"/>
                </a:solidFill>
                <a:latin typeface="Cabin" panose="020B0803050202020004" pitchFamily="34" charset="0"/>
              </a:rPr>
              <a:t>Underinsured defined as insured all year but experienced one of the following: out-of-pocket expenses equaled 10% or more of income; out-of-pocket expenses equaled 5% or more of income if low income (&lt;200% of poverty); or deductibles equaled 5% or more of income.</a:t>
            </a:r>
          </a:p>
          <a:p>
            <a:r>
              <a:rPr lang="en-US" sz="1200" dirty="0" smtClean="0">
                <a:solidFill>
                  <a:srgbClr val="000000"/>
                </a:solidFill>
                <a:latin typeface="Cabin" panose="020B0803050202020004" pitchFamily="34" charset="0"/>
              </a:rPr>
              <a:t>Source</a:t>
            </a:r>
            <a:r>
              <a:rPr lang="en-US" sz="1200" dirty="0">
                <a:solidFill>
                  <a:srgbClr val="000000"/>
                </a:solidFill>
                <a:latin typeface="Cabin" panose="020B0803050202020004" pitchFamily="34" charset="0"/>
              </a:rPr>
              <a:t>: The Commonwealth Fund </a:t>
            </a:r>
            <a:r>
              <a:rPr lang="en-US" sz="1200" dirty="0" smtClean="0">
                <a:solidFill>
                  <a:srgbClr val="000000"/>
                </a:solidFill>
                <a:latin typeface="Cabin" panose="020B0803050202020004" pitchFamily="34" charset="0"/>
              </a:rPr>
              <a:t>Biennial Health Insurance Survey (2014). </a:t>
            </a:r>
            <a:endParaRPr lang="en-US" sz="1200" dirty="0">
              <a:solidFill>
                <a:srgbClr val="000000"/>
              </a:solidFill>
              <a:latin typeface="Cabin" panose="020B0803050202020004" pitchFamily="34" charset="0"/>
            </a:endParaRPr>
          </a:p>
        </p:txBody>
      </p:sp>
      <p:graphicFrame>
        <p:nvGraphicFramePr>
          <p:cNvPr id="2" name="Chart 1"/>
          <p:cNvGraphicFramePr/>
          <p:nvPr>
            <p:extLst>
              <p:ext uri="{D42A27DB-BD31-4B8C-83A1-F6EECF244321}">
                <p14:modId xmlns:p14="http://schemas.microsoft.com/office/powerpoint/2010/main" val="976814050"/>
              </p:ext>
            </p:extLst>
          </p:nvPr>
        </p:nvGraphicFramePr>
        <p:xfrm>
          <a:off x="175852" y="1599278"/>
          <a:ext cx="8756650" cy="453058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3"/>
          <p:cNvSpPr txBox="1">
            <a:spLocks noChangeArrowheads="1"/>
          </p:cNvSpPr>
          <p:nvPr/>
        </p:nvSpPr>
        <p:spPr bwMode="auto">
          <a:xfrm>
            <a:off x="117039" y="1027113"/>
            <a:ext cx="5496360" cy="344487"/>
          </a:xfrm>
          <a:prstGeom prst="rect">
            <a:avLst/>
          </a:prstGeom>
          <a:noFill/>
          <a:ln w="9525">
            <a:noFill/>
            <a:miter lim="800000"/>
            <a:headEnd/>
            <a:tailEnd/>
          </a:ln>
        </p:spPr>
        <p:txBody>
          <a:bodyPr/>
          <a:lstStyle/>
          <a:p>
            <a:pPr eaLnBrk="0" hangingPunct="0">
              <a:spcBef>
                <a:spcPct val="50000"/>
              </a:spcBef>
            </a:pPr>
            <a:r>
              <a:rPr lang="en-US" sz="1600" b="1" dirty="0" smtClean="0">
                <a:solidFill>
                  <a:srgbClr val="000000"/>
                </a:solidFill>
                <a:latin typeface="Cabin" panose="020B0803050202020004" pitchFamily="34" charset="0"/>
                <a:cs typeface="Arial" charset="0"/>
              </a:rPr>
              <a:t>Percent adults ages 19–64</a:t>
            </a:r>
            <a:endParaRPr lang="en-US" sz="1600" b="1" dirty="0">
              <a:solidFill>
                <a:srgbClr val="000000"/>
              </a:solidFill>
              <a:latin typeface="Cabin" panose="020B0803050202020004" pitchFamily="34" charset="0"/>
              <a:cs typeface="Arial" charset="0"/>
            </a:endParaRPr>
          </a:p>
        </p:txBody>
      </p:sp>
    </p:spTree>
    <p:extLst>
      <p:ext uri="{BB962C8B-B14F-4D97-AF65-F5344CB8AC3E}">
        <p14:creationId xmlns:p14="http://schemas.microsoft.com/office/powerpoint/2010/main" val="36074390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8" name="Chart 7"/>
          <p:cNvGraphicFramePr/>
          <p:nvPr>
            <p:extLst>
              <p:ext uri="{D42A27DB-BD31-4B8C-83A1-F6EECF244321}">
                <p14:modId xmlns:p14="http://schemas.microsoft.com/office/powerpoint/2010/main" val="704811305"/>
              </p:ext>
            </p:extLst>
          </p:nvPr>
        </p:nvGraphicFramePr>
        <p:xfrm>
          <a:off x="73554" y="1475846"/>
          <a:ext cx="8977312" cy="4258288"/>
        </p:xfrm>
        <a:graphic>
          <a:graphicData uri="http://schemas.openxmlformats.org/drawingml/2006/chart">
            <c:chart xmlns:c="http://schemas.openxmlformats.org/drawingml/2006/chart" xmlns:r="http://schemas.openxmlformats.org/officeDocument/2006/relationships" r:id="rId3"/>
          </a:graphicData>
        </a:graphic>
      </p:graphicFrame>
      <p:sp>
        <p:nvSpPr>
          <p:cNvPr id="99331" name="Rectangle 2"/>
          <p:cNvSpPr>
            <a:spLocks noGrp="1" noChangeArrowheads="1"/>
          </p:cNvSpPr>
          <p:nvPr>
            <p:ph type="title"/>
          </p:nvPr>
        </p:nvSpPr>
        <p:spPr>
          <a:xfrm>
            <a:off x="0" y="90488"/>
            <a:ext cx="9140825" cy="707886"/>
          </a:xfrm>
          <a:noFill/>
        </p:spPr>
        <p:txBody>
          <a:bodyPr anchor="t" anchorCtr="1"/>
          <a:lstStyle/>
          <a:p>
            <a:pPr algn="ctr"/>
            <a:r>
              <a:rPr lang="en-US" sz="2000" b="1" dirty="0" smtClean="0">
                <a:latin typeface="+mj-lt"/>
                <a:cs typeface="Arial" charset="0"/>
              </a:rPr>
              <a:t>Exhibit 11. Underinsured Adults with Health Problems </a:t>
            </a:r>
            <a:br>
              <a:rPr lang="en-US" sz="2000" b="1" dirty="0" smtClean="0">
                <a:latin typeface="+mj-lt"/>
                <a:cs typeface="Arial" charset="0"/>
              </a:rPr>
            </a:br>
            <a:r>
              <a:rPr lang="en-US" sz="2000" b="1" dirty="0" smtClean="0">
                <a:latin typeface="+mj-lt"/>
                <a:cs typeface="Arial" charset="0"/>
              </a:rPr>
              <a:t>Struggled to Care for </a:t>
            </a:r>
            <a:r>
              <a:rPr lang="en-US" sz="2000" b="1" dirty="0">
                <a:latin typeface="+mj-lt"/>
                <a:cs typeface="Arial" charset="0"/>
              </a:rPr>
              <a:t>T</a:t>
            </a:r>
            <a:r>
              <a:rPr lang="en-US" sz="2000" b="1" dirty="0" smtClean="0">
                <a:latin typeface="+mj-lt"/>
                <a:cs typeface="Arial" charset="0"/>
              </a:rPr>
              <a:t>heir Conditions</a:t>
            </a:r>
          </a:p>
        </p:txBody>
      </p:sp>
      <p:sp>
        <p:nvSpPr>
          <p:cNvPr id="99333" name="Text Box 5"/>
          <p:cNvSpPr txBox="1">
            <a:spLocks noChangeArrowheads="1"/>
          </p:cNvSpPr>
          <p:nvPr/>
        </p:nvSpPr>
        <p:spPr bwMode="auto">
          <a:xfrm>
            <a:off x="90488" y="6434138"/>
            <a:ext cx="7165975" cy="274637"/>
          </a:xfrm>
          <a:prstGeom prst="rect">
            <a:avLst/>
          </a:prstGeom>
          <a:noFill/>
          <a:ln w="9525">
            <a:noFill/>
            <a:miter lim="800000"/>
            <a:headEnd/>
            <a:tailEnd/>
          </a:ln>
        </p:spPr>
        <p:txBody>
          <a:bodyPr/>
          <a:lstStyle/>
          <a:p>
            <a:pPr eaLnBrk="0" hangingPunct="0"/>
            <a:endParaRPr lang="en-US" sz="1200" b="1"/>
          </a:p>
        </p:txBody>
      </p:sp>
      <p:sp>
        <p:nvSpPr>
          <p:cNvPr id="99334" name="Text Box 6"/>
          <p:cNvSpPr txBox="1">
            <a:spLocks noChangeArrowheads="1"/>
          </p:cNvSpPr>
          <p:nvPr/>
        </p:nvSpPr>
        <p:spPr bwMode="auto">
          <a:xfrm>
            <a:off x="59266" y="1021820"/>
            <a:ext cx="7104743" cy="341313"/>
          </a:xfrm>
          <a:prstGeom prst="rect">
            <a:avLst/>
          </a:prstGeom>
          <a:noFill/>
          <a:ln w="9525">
            <a:noFill/>
            <a:miter lim="800000"/>
            <a:headEnd/>
            <a:tailEnd/>
          </a:ln>
        </p:spPr>
        <p:txBody>
          <a:bodyPr/>
          <a:lstStyle/>
          <a:p>
            <a:pPr eaLnBrk="0" hangingPunct="0">
              <a:spcBef>
                <a:spcPct val="50000"/>
              </a:spcBef>
            </a:pPr>
            <a:r>
              <a:rPr lang="en-US" sz="1600" b="1" dirty="0" smtClean="0">
                <a:latin typeface="Cabin" panose="020B0803050202020004" pitchFamily="34" charset="0"/>
                <a:cs typeface="Arial" charset="0"/>
              </a:rPr>
              <a:t>Percent adults ages 19–64 with a health problem or condition^</a:t>
            </a:r>
            <a:endParaRPr lang="en-US" sz="1600" b="1" dirty="0">
              <a:solidFill>
                <a:srgbClr val="FF0000"/>
              </a:solidFill>
              <a:latin typeface="Cabin" panose="020B0803050202020004" pitchFamily="34" charset="0"/>
              <a:cs typeface="Arial" charset="0"/>
            </a:endParaRPr>
          </a:p>
        </p:txBody>
      </p:sp>
      <p:sp>
        <p:nvSpPr>
          <p:cNvPr id="99335" name="Text Box 7"/>
          <p:cNvSpPr txBox="1">
            <a:spLocks noChangeArrowheads="1"/>
          </p:cNvSpPr>
          <p:nvPr/>
        </p:nvSpPr>
        <p:spPr bwMode="auto">
          <a:xfrm>
            <a:off x="45720" y="5808469"/>
            <a:ext cx="8857488" cy="1015663"/>
          </a:xfrm>
          <a:prstGeom prst="rect">
            <a:avLst/>
          </a:prstGeom>
          <a:noFill/>
          <a:ln w="9525">
            <a:noFill/>
            <a:miter lim="800000"/>
            <a:headEnd/>
            <a:tailEnd/>
          </a:ln>
        </p:spPr>
        <p:txBody>
          <a:bodyPr wrap="square">
            <a:spAutoFit/>
          </a:bodyPr>
          <a:lstStyle/>
          <a:p>
            <a:r>
              <a:rPr lang="en-US" sz="1200" dirty="0" smtClean="0">
                <a:latin typeface="Cabin" panose="020B0803050202020004" pitchFamily="34" charset="0"/>
              </a:rPr>
              <a:t>^ Respondent has at least one of the following health conditions: hypertension or high blood pressure; heart disease; diabetes; asthma, emphysema, or lung disease; or high cholesterol.</a:t>
            </a:r>
            <a:r>
              <a:rPr lang="en-US" sz="1200" dirty="0">
                <a:solidFill>
                  <a:srgbClr val="000000"/>
                </a:solidFill>
                <a:latin typeface="Cabin" panose="020B0803050202020004" pitchFamily="34" charset="0"/>
              </a:rPr>
              <a:t> </a:t>
            </a:r>
            <a:r>
              <a:rPr lang="en-US" sz="1200" dirty="0" smtClean="0">
                <a:solidFill>
                  <a:srgbClr val="000000"/>
                </a:solidFill>
                <a:latin typeface="Cabin" panose="020B0803050202020004" pitchFamily="34" charset="0"/>
              </a:rPr>
              <a:t>* </a:t>
            </a:r>
            <a:r>
              <a:rPr lang="en-US" sz="1200" dirty="0">
                <a:solidFill>
                  <a:srgbClr val="000000"/>
                </a:solidFill>
                <a:latin typeface="Cabin" panose="020B0803050202020004" pitchFamily="34" charset="0"/>
              </a:rPr>
              <a:t>Underinsured defined as insured all year but experienced one of the following: </a:t>
            </a:r>
            <a:r>
              <a:rPr lang="en-US" sz="1200" dirty="0" smtClean="0">
                <a:solidFill>
                  <a:srgbClr val="000000"/>
                </a:solidFill>
                <a:latin typeface="Cabin" panose="020B0803050202020004" pitchFamily="34" charset="0"/>
              </a:rPr>
              <a:t/>
            </a:r>
            <a:br>
              <a:rPr lang="en-US" sz="1200" dirty="0" smtClean="0">
                <a:solidFill>
                  <a:srgbClr val="000000"/>
                </a:solidFill>
                <a:latin typeface="Cabin" panose="020B0803050202020004" pitchFamily="34" charset="0"/>
              </a:rPr>
            </a:br>
            <a:r>
              <a:rPr lang="en-US" sz="1200" dirty="0" smtClean="0">
                <a:solidFill>
                  <a:srgbClr val="000000"/>
                </a:solidFill>
                <a:latin typeface="Cabin" panose="020B0803050202020004" pitchFamily="34" charset="0"/>
              </a:rPr>
              <a:t>out-of-pocket </a:t>
            </a:r>
            <a:r>
              <a:rPr lang="en-US" sz="1200" dirty="0">
                <a:solidFill>
                  <a:srgbClr val="000000"/>
                </a:solidFill>
                <a:latin typeface="Cabin" panose="020B0803050202020004" pitchFamily="34" charset="0"/>
              </a:rPr>
              <a:t>expenses equaled 10% or more of income; out-of-pocket expenses equaled 5% or more of income if low income (&lt;200% of poverty); </a:t>
            </a:r>
            <a:r>
              <a:rPr lang="en-US" sz="1200" dirty="0" smtClean="0">
                <a:solidFill>
                  <a:srgbClr val="000000"/>
                </a:solidFill>
                <a:latin typeface="Cabin" panose="020B0803050202020004" pitchFamily="34" charset="0"/>
              </a:rPr>
              <a:t>or </a:t>
            </a:r>
            <a:r>
              <a:rPr lang="en-US" sz="1200" dirty="0">
                <a:solidFill>
                  <a:srgbClr val="000000"/>
                </a:solidFill>
                <a:latin typeface="Cabin" panose="020B0803050202020004" pitchFamily="34" charset="0"/>
              </a:rPr>
              <a:t>deductibles equaled 5% or more of income.</a:t>
            </a:r>
          </a:p>
          <a:p>
            <a:r>
              <a:rPr lang="en-US" sz="1200" dirty="0" smtClean="0">
                <a:latin typeface="Cabin" panose="020B0803050202020004" pitchFamily="34" charset="0"/>
              </a:rPr>
              <a:t>Source</a:t>
            </a:r>
            <a:r>
              <a:rPr lang="en-US" sz="1200" dirty="0">
                <a:latin typeface="Cabin" panose="020B0803050202020004" pitchFamily="34" charset="0"/>
              </a:rPr>
              <a:t>: The Commonwealth Fund Biennial Health Insurance </a:t>
            </a:r>
            <a:r>
              <a:rPr lang="en-US" sz="1200" dirty="0" smtClean="0">
                <a:latin typeface="Cabin" panose="020B0803050202020004" pitchFamily="34" charset="0"/>
              </a:rPr>
              <a:t>Survey (2014).</a:t>
            </a:r>
            <a:endParaRPr lang="en-US" sz="1200" dirty="0">
              <a:latin typeface="Cabin" panose="020B0803050202020004" pitchFamily="34" charset="0"/>
            </a:endParaRPr>
          </a:p>
        </p:txBody>
      </p:sp>
    </p:spTree>
    <p:extLst>
      <p:ext uri="{BB962C8B-B14F-4D97-AF65-F5344CB8AC3E}">
        <p14:creationId xmlns:p14="http://schemas.microsoft.com/office/powerpoint/2010/main" val="188550901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5" y="91440"/>
            <a:ext cx="8949266" cy="707886"/>
          </a:xfrm>
        </p:spPr>
        <p:txBody>
          <a:bodyPr anchor="t" anchorCtr="1"/>
          <a:lstStyle/>
          <a:p>
            <a:pPr algn="ctr"/>
            <a:r>
              <a:rPr lang="en-US" sz="2000" b="1" dirty="0" smtClean="0"/>
              <a:t>Exhibit 2. Underinsured Rates Among Adults Who Were Insured All Year by Source of Coverage at the Time of the Survey  </a:t>
            </a:r>
            <a:endParaRPr 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6765092"/>
              </p:ext>
            </p:extLst>
          </p:nvPr>
        </p:nvGraphicFramePr>
        <p:xfrm>
          <a:off x="237056" y="990600"/>
          <a:ext cx="8652943" cy="4525613"/>
        </p:xfrm>
        <a:graphic>
          <a:graphicData uri="http://schemas.openxmlformats.org/drawingml/2006/table">
            <a:tbl>
              <a:tblPr firstRow="1" bandRow="1">
                <a:tableStyleId>{2D5ABB26-0587-4C30-8999-92F81FD0307C}</a:tableStyleId>
              </a:tblPr>
              <a:tblGrid>
                <a:gridCol w="3429008"/>
                <a:gridCol w="1044787"/>
                <a:gridCol w="1044787"/>
                <a:gridCol w="1044787"/>
                <a:gridCol w="1044787"/>
                <a:gridCol w="1044787"/>
              </a:tblGrid>
              <a:tr h="471824">
                <a:tc gridSpan="6">
                  <a:txBody>
                    <a:bodyPr/>
                    <a:lstStyle/>
                    <a:p>
                      <a:r>
                        <a:rPr lang="en-US" sz="1400" b="1" i="0" dirty="0" smtClean="0">
                          <a:solidFill>
                            <a:schemeClr val="bg1"/>
                          </a:solidFill>
                          <a:latin typeface="Cabin" panose="020B0803050202020004" pitchFamily="34" charset="0"/>
                        </a:rPr>
                        <a:t>Percent adults insured all year ages 19–64 who were underinsured*</a:t>
                      </a:r>
                      <a:endParaRPr lang="en-US" sz="1400" b="1" i="0" dirty="0">
                        <a:solidFill>
                          <a:schemeClr val="bg1"/>
                        </a:solidFill>
                        <a:latin typeface="Cabin" panose="020B08030502020200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r>
              <a:tr h="327468">
                <a:tc>
                  <a:txBody>
                    <a:bodyPr/>
                    <a:lstStyle/>
                    <a:p>
                      <a:pPr marL="91440"/>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2003</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2005</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2010</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2012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2014</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157">
                <a:tc>
                  <a:txBody>
                    <a:bodyPr/>
                    <a:lstStyle/>
                    <a:p>
                      <a:pPr lvl="0"/>
                      <a:r>
                        <a:rPr lang="en-US" sz="1400" b="1" i="0" dirty="0" smtClean="0">
                          <a:latin typeface="Cabin" panose="020B0803050202020004" pitchFamily="34" charset="0"/>
                        </a:rPr>
                        <a:t>Total</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12%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13%</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23%</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23%</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157">
                <a:tc>
                  <a:txBody>
                    <a:bodyPr/>
                    <a:lstStyle/>
                    <a:p>
                      <a:pPr lvl="0"/>
                      <a:r>
                        <a:rPr lang="en-US" sz="1400" b="1" i="0" dirty="0" smtClean="0">
                          <a:latin typeface="Cabin" panose="020B0803050202020004" pitchFamily="34" charset="0"/>
                        </a:rPr>
                        <a:t>Insurance source at time of survey**</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157">
                <a:tc>
                  <a:txBody>
                    <a:bodyPr/>
                    <a:lstStyle/>
                    <a:p>
                      <a:pPr marL="230188" lvl="1" indent="0"/>
                      <a:r>
                        <a:rPr lang="en-US" sz="1400" b="1" i="0" dirty="0" smtClean="0">
                          <a:latin typeface="Cabin" panose="020B0803050202020004" pitchFamily="34" charset="0"/>
                        </a:rPr>
                        <a:t>Employer-provided coverage</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10%</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12%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17%</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20%</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20%</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157">
                <a:tc>
                  <a:txBody>
                    <a:bodyPr/>
                    <a:lstStyle/>
                    <a:p>
                      <a:pPr marL="230188" lvl="1" indent="0"/>
                      <a:r>
                        <a:rPr lang="en-US" sz="1400" b="1" i="0" dirty="0" smtClean="0">
                          <a:latin typeface="Cabin" panose="020B0803050202020004" pitchFamily="34" charset="0"/>
                        </a:rPr>
                        <a:t>Individual coverage^</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17%</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None/>
                      </a:pPr>
                      <a:r>
                        <a:rPr lang="en-US" sz="1400" b="1" i="0" dirty="0" smtClean="0">
                          <a:latin typeface="Cabin" panose="020B0803050202020004" pitchFamily="34" charset="0"/>
                        </a:rPr>
                        <a:t>19%</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37%</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45%</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37%</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157">
                <a:tc>
                  <a:txBody>
                    <a:bodyPr/>
                    <a:lstStyle/>
                    <a:p>
                      <a:pPr marL="230188" lvl="1" indent="0"/>
                      <a:r>
                        <a:rPr lang="en-US" sz="1400" b="1" i="0" dirty="0" smtClean="0">
                          <a:latin typeface="Cabin" panose="020B0803050202020004" pitchFamily="34" charset="0"/>
                        </a:rPr>
                        <a:t>Medicaid</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16%</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32%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31%</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4157">
                <a:tc>
                  <a:txBody>
                    <a:bodyPr/>
                    <a:lstStyle/>
                    <a:p>
                      <a:pPr marL="230188" lvl="1" indent="0"/>
                      <a:r>
                        <a:rPr lang="en-US" sz="1400" b="1" i="0" dirty="0" smtClean="0">
                          <a:latin typeface="Cabin" panose="020B0803050202020004" pitchFamily="34" charset="0"/>
                        </a:rPr>
                        <a:t>Medicare (under age</a:t>
                      </a:r>
                      <a:r>
                        <a:rPr lang="en-US" sz="1400" b="1" i="0" baseline="0" dirty="0" smtClean="0">
                          <a:latin typeface="Cabin" panose="020B0803050202020004" pitchFamily="34" charset="0"/>
                        </a:rPr>
                        <a:t> 65, disabled)</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39%</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24%</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45%</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32%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42%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3065">
                <a:tc>
                  <a:txBody>
                    <a:bodyPr/>
                    <a:lstStyle/>
                    <a:p>
                      <a:pPr lvl="0"/>
                      <a:r>
                        <a:rPr lang="en-US" sz="1400" b="1" i="0" dirty="0" smtClean="0">
                          <a:latin typeface="Cabin" panose="020B0803050202020004" pitchFamily="34" charset="0"/>
                        </a:rPr>
                        <a:t>Firm size (</a:t>
                      </a:r>
                      <a:r>
                        <a:rPr lang="en-US" sz="1400" b="1" i="1" dirty="0" smtClean="0">
                          <a:latin typeface="Cabin" panose="020B0803050202020004" pitchFamily="34" charset="0"/>
                        </a:rPr>
                        <a:t>Base: Full-</a:t>
                      </a:r>
                      <a:r>
                        <a:rPr lang="en-US" sz="1400" b="1" i="1" baseline="0" dirty="0" smtClean="0">
                          <a:latin typeface="Cabin" panose="020B0803050202020004" pitchFamily="34" charset="0"/>
                        </a:rPr>
                        <a:t> or part-time workers with coverage through their own employer</a:t>
                      </a:r>
                      <a:r>
                        <a:rPr lang="en-US" sz="1400" b="1" i="0" baseline="0" dirty="0" smtClean="0">
                          <a:latin typeface="Cabin" panose="020B0803050202020004" pitchFamily="34" charset="0"/>
                        </a:rPr>
                        <a:t>)</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4157">
                <a:tc>
                  <a:txBody>
                    <a:bodyPr/>
                    <a:lstStyle/>
                    <a:p>
                      <a:pPr marL="230188" lvl="1" indent="0"/>
                      <a:r>
                        <a:rPr lang="en-US" sz="1400" b="1" i="0" dirty="0" smtClean="0">
                          <a:latin typeface="Cabin" panose="020B0803050202020004" pitchFamily="34" charset="0"/>
                        </a:rPr>
                        <a:t>&lt;100</a:t>
                      </a:r>
                      <a:r>
                        <a:rPr lang="en-US" sz="1400" b="1" i="0" baseline="0" dirty="0" smtClean="0">
                          <a:latin typeface="Cabin" panose="020B0803050202020004" pitchFamily="34" charset="0"/>
                        </a:rPr>
                        <a:t> employees</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12%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14%</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17%</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25%</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27%</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4157">
                <a:tc>
                  <a:txBody>
                    <a:bodyPr/>
                    <a:lstStyle/>
                    <a:p>
                      <a:pPr marL="230188" lvl="1" indent="0"/>
                      <a:r>
                        <a:rPr lang="en-US" sz="1400" b="1" i="0" dirty="0" smtClean="0">
                          <a:latin typeface="Cabin" panose="020B0803050202020004" pitchFamily="34" charset="0"/>
                        </a:rPr>
                        <a:t>100 employees or more</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8%</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11%</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16%</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16%</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14%</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 Box 49"/>
          <p:cNvSpPr txBox="1">
            <a:spLocks noChangeArrowheads="1"/>
          </p:cNvSpPr>
          <p:nvPr/>
        </p:nvSpPr>
        <p:spPr bwMode="auto">
          <a:xfrm>
            <a:off x="42334" y="5621866"/>
            <a:ext cx="9025466" cy="1200329"/>
          </a:xfrm>
          <a:prstGeom prst="rect">
            <a:avLst/>
          </a:prstGeom>
          <a:noFill/>
          <a:ln w="9525">
            <a:noFill/>
            <a:miter lim="800000"/>
            <a:headEnd/>
            <a:tailEnd/>
          </a:ln>
        </p:spPr>
        <p:txBody>
          <a:bodyPr wrap="square">
            <a:spAutoFit/>
          </a:bodyPr>
          <a:lstStyle/>
          <a:p>
            <a:r>
              <a:rPr lang="en-US" sz="1200" dirty="0" smtClean="0">
                <a:solidFill>
                  <a:srgbClr val="000000"/>
                </a:solidFill>
                <a:latin typeface="Cabin" panose="020B0803050202020004" pitchFamily="34" charset="0"/>
              </a:rPr>
              <a:t>* Underinsured </a:t>
            </a:r>
            <a:r>
              <a:rPr lang="en-US" sz="1200" dirty="0">
                <a:solidFill>
                  <a:srgbClr val="000000"/>
                </a:solidFill>
                <a:latin typeface="Cabin" panose="020B0803050202020004" pitchFamily="34" charset="0"/>
              </a:rPr>
              <a:t>defined as insured all year but experienced one of the following: out-of-pocket expenses equaled 10% or more of income; out-of-pocket expenses equaled 5% or more of income if low income (&lt;200% of poverty); or deductibles equaled 5% or more of income</a:t>
            </a:r>
            <a:r>
              <a:rPr lang="en-US" sz="1200" dirty="0" smtClean="0">
                <a:solidFill>
                  <a:srgbClr val="000000"/>
                </a:solidFill>
                <a:latin typeface="Cabin" panose="020B0803050202020004" pitchFamily="34" charset="0"/>
              </a:rPr>
              <a:t>. ** Adults with coverage through another source are not shown here. Respondents may have had another type of coverage at some point during the year, but had coverage for the entire previous 12 months.  ^ For 2014, includes those who get their individual coverage through the marketplace and outside of the marketplace. </a:t>
            </a:r>
            <a:endParaRPr lang="en-US" sz="1200" dirty="0">
              <a:solidFill>
                <a:srgbClr val="FF0000"/>
              </a:solidFill>
              <a:latin typeface="Cabin" panose="020B0803050202020004" pitchFamily="34" charset="0"/>
            </a:endParaRPr>
          </a:p>
          <a:p>
            <a:r>
              <a:rPr lang="en-US" sz="1200" dirty="0" smtClean="0">
                <a:solidFill>
                  <a:srgbClr val="000000"/>
                </a:solidFill>
                <a:latin typeface="Cabin" panose="020B0803050202020004" pitchFamily="34" charset="0"/>
              </a:rPr>
              <a:t>Source</a:t>
            </a:r>
            <a:r>
              <a:rPr lang="en-US" sz="1200" dirty="0">
                <a:solidFill>
                  <a:srgbClr val="000000"/>
                </a:solidFill>
                <a:latin typeface="Cabin" panose="020B0803050202020004" pitchFamily="34" charset="0"/>
              </a:rPr>
              <a:t>: The Commonwealth Fund </a:t>
            </a:r>
            <a:r>
              <a:rPr lang="en-US" sz="1200" dirty="0" smtClean="0">
                <a:solidFill>
                  <a:srgbClr val="000000"/>
                </a:solidFill>
                <a:latin typeface="Cabin" panose="020B0803050202020004" pitchFamily="34" charset="0"/>
              </a:rPr>
              <a:t>Biennial Health Insurance Surveys (2003, 2005,2010, 2012, and 2014). </a:t>
            </a:r>
            <a:endParaRPr lang="en-US" sz="1200" dirty="0">
              <a:solidFill>
                <a:srgbClr val="000000"/>
              </a:solidFill>
              <a:latin typeface="Cabin" panose="020B0803050202020004" pitchFamily="34" charset="0"/>
            </a:endParaRPr>
          </a:p>
        </p:txBody>
      </p:sp>
    </p:spTree>
    <p:extLst>
      <p:ext uri="{BB962C8B-B14F-4D97-AF65-F5344CB8AC3E}">
        <p14:creationId xmlns:p14="http://schemas.microsoft.com/office/powerpoint/2010/main" val="2796411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3020833263"/>
              </p:ext>
            </p:extLst>
          </p:nvPr>
        </p:nvGraphicFramePr>
        <p:xfrm>
          <a:off x="169334" y="1436132"/>
          <a:ext cx="8763000" cy="465986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01430" y="91440"/>
            <a:ext cx="8966370" cy="707886"/>
          </a:xfrm>
          <a:prstGeom prst="rect">
            <a:avLst/>
          </a:prstGeom>
          <a:noFill/>
        </p:spPr>
        <p:txBody>
          <a:bodyPr wrap="square" rtlCol="0" anchor="t" anchorCtr="1">
            <a:spAutoFit/>
          </a:bodyPr>
          <a:lstStyle/>
          <a:p>
            <a:pPr algn="ctr"/>
            <a:r>
              <a:rPr lang="en-US" sz="2000" b="1" dirty="0" smtClean="0">
                <a:latin typeface="+mj-lt"/>
              </a:rPr>
              <a:t>Exhibit 3. About Three of 10 Adults Who Were Insured All Year </a:t>
            </a:r>
            <a:br>
              <a:rPr lang="en-US" sz="2000" b="1" dirty="0" smtClean="0">
                <a:latin typeface="+mj-lt"/>
              </a:rPr>
            </a:br>
            <a:r>
              <a:rPr lang="en-US" sz="2000" b="1" dirty="0" smtClean="0">
                <a:latin typeface="+mj-lt"/>
              </a:rPr>
              <a:t>in Florida and Texas Were Underinsured in 2014</a:t>
            </a:r>
          </a:p>
        </p:txBody>
      </p:sp>
      <p:sp>
        <p:nvSpPr>
          <p:cNvPr id="6" name="Text Box 49"/>
          <p:cNvSpPr txBox="1">
            <a:spLocks noChangeArrowheads="1"/>
          </p:cNvSpPr>
          <p:nvPr/>
        </p:nvSpPr>
        <p:spPr bwMode="auto">
          <a:xfrm>
            <a:off x="42050" y="6177801"/>
            <a:ext cx="9025750" cy="646331"/>
          </a:xfrm>
          <a:prstGeom prst="rect">
            <a:avLst/>
          </a:prstGeom>
          <a:noFill/>
          <a:ln w="9525">
            <a:noFill/>
            <a:miter lim="800000"/>
            <a:headEnd/>
            <a:tailEnd/>
          </a:ln>
        </p:spPr>
        <p:txBody>
          <a:bodyPr wrap="square">
            <a:spAutoFit/>
          </a:bodyPr>
          <a:lstStyle/>
          <a:p>
            <a:r>
              <a:rPr lang="en-US" sz="1200" dirty="0" smtClean="0">
                <a:solidFill>
                  <a:srgbClr val="000000"/>
                </a:solidFill>
                <a:latin typeface="Cabin" panose="020B0803050202020004" pitchFamily="34" charset="0"/>
              </a:rPr>
              <a:t>* Underinsured </a:t>
            </a:r>
            <a:r>
              <a:rPr lang="en-US" sz="1200" dirty="0">
                <a:solidFill>
                  <a:srgbClr val="000000"/>
                </a:solidFill>
                <a:latin typeface="Cabin" panose="020B0803050202020004" pitchFamily="34" charset="0"/>
              </a:rPr>
              <a:t>defined as insured all year but experienced one of the following: </a:t>
            </a:r>
            <a:r>
              <a:rPr lang="en-US" sz="1200" dirty="0" smtClean="0">
                <a:solidFill>
                  <a:srgbClr val="000000"/>
                </a:solidFill>
                <a:latin typeface="Cabin" panose="020B0803050202020004" pitchFamily="34" charset="0"/>
              </a:rPr>
              <a:t>out-of-pocket </a:t>
            </a:r>
            <a:r>
              <a:rPr lang="en-US" sz="1200" dirty="0">
                <a:solidFill>
                  <a:srgbClr val="000000"/>
                </a:solidFill>
                <a:latin typeface="Cabin" panose="020B0803050202020004" pitchFamily="34" charset="0"/>
              </a:rPr>
              <a:t>expenses equaled 10% or more of income; </a:t>
            </a:r>
            <a:r>
              <a:rPr lang="en-US" sz="1200" dirty="0" smtClean="0">
                <a:solidFill>
                  <a:srgbClr val="000000"/>
                </a:solidFill>
                <a:latin typeface="Cabin" panose="020B0803050202020004" pitchFamily="34" charset="0"/>
              </a:rPr>
              <a:t>out-of-pocket </a:t>
            </a:r>
            <a:r>
              <a:rPr lang="en-US" sz="1200" dirty="0">
                <a:solidFill>
                  <a:srgbClr val="000000"/>
                </a:solidFill>
                <a:latin typeface="Cabin" panose="020B0803050202020004" pitchFamily="34" charset="0"/>
              </a:rPr>
              <a:t>expenses equaled 5% or more of income if low income (&lt;200% of poverty); or deductibles equaled 5% or more of income</a:t>
            </a:r>
            <a:r>
              <a:rPr lang="en-US" sz="1200" dirty="0" smtClean="0">
                <a:solidFill>
                  <a:srgbClr val="000000"/>
                </a:solidFill>
                <a:latin typeface="Cabin" panose="020B0803050202020004" pitchFamily="34" charset="0"/>
              </a:rPr>
              <a:t>. </a:t>
            </a:r>
            <a:endParaRPr lang="en-US" sz="1200" dirty="0">
              <a:solidFill>
                <a:srgbClr val="FF0000"/>
              </a:solidFill>
              <a:latin typeface="Cabin" panose="020B0803050202020004" pitchFamily="34" charset="0"/>
            </a:endParaRPr>
          </a:p>
          <a:p>
            <a:r>
              <a:rPr lang="en-US" sz="1200" dirty="0" smtClean="0">
                <a:solidFill>
                  <a:srgbClr val="000000"/>
                </a:solidFill>
                <a:latin typeface="Cabin" panose="020B0803050202020004" pitchFamily="34" charset="0"/>
              </a:rPr>
              <a:t>Source</a:t>
            </a:r>
            <a:r>
              <a:rPr lang="en-US" sz="1200" dirty="0">
                <a:solidFill>
                  <a:srgbClr val="000000"/>
                </a:solidFill>
                <a:latin typeface="Cabin" panose="020B0803050202020004" pitchFamily="34" charset="0"/>
              </a:rPr>
              <a:t>: The Commonwealth Fund Biennial Health Insurance </a:t>
            </a:r>
            <a:r>
              <a:rPr lang="en-US" sz="1200" dirty="0" smtClean="0">
                <a:solidFill>
                  <a:srgbClr val="000000"/>
                </a:solidFill>
                <a:latin typeface="Cabin" panose="020B0803050202020004" pitchFamily="34" charset="0"/>
              </a:rPr>
              <a:t>Survey (2014).</a:t>
            </a:r>
            <a:endParaRPr lang="en-US" sz="1200" dirty="0">
              <a:solidFill>
                <a:srgbClr val="000000"/>
              </a:solidFill>
              <a:latin typeface="Cabin" panose="020B0803050202020004" pitchFamily="34" charset="0"/>
            </a:endParaRPr>
          </a:p>
        </p:txBody>
      </p:sp>
      <p:sp>
        <p:nvSpPr>
          <p:cNvPr id="10" name="TextBox 9"/>
          <p:cNvSpPr txBox="1"/>
          <p:nvPr/>
        </p:nvSpPr>
        <p:spPr>
          <a:xfrm>
            <a:off x="169334" y="990600"/>
            <a:ext cx="6832770" cy="338554"/>
          </a:xfrm>
          <a:prstGeom prst="rect">
            <a:avLst/>
          </a:prstGeom>
          <a:noFill/>
        </p:spPr>
        <p:txBody>
          <a:bodyPr wrap="square" rtlCol="0">
            <a:spAutoFit/>
          </a:bodyPr>
          <a:lstStyle/>
          <a:p>
            <a:r>
              <a:rPr lang="en-US" sz="1600" b="1" dirty="0" smtClean="0">
                <a:solidFill>
                  <a:srgbClr val="000000"/>
                </a:solidFill>
                <a:latin typeface="Cabin" panose="020B0803050202020004" pitchFamily="34" charset="0"/>
              </a:rPr>
              <a:t>Percent adults insured all year ages 19–64 who were underinsured*</a:t>
            </a:r>
            <a:endParaRPr lang="en-US" sz="1600" b="1" dirty="0">
              <a:solidFill>
                <a:srgbClr val="000000"/>
              </a:solidFill>
              <a:latin typeface="Cabin" panose="020B0803050202020004" pitchFamily="34" charset="0"/>
            </a:endParaRPr>
          </a:p>
        </p:txBody>
      </p:sp>
    </p:spTree>
    <p:extLst>
      <p:ext uri="{BB962C8B-B14F-4D97-AF65-F5344CB8AC3E}">
        <p14:creationId xmlns:p14="http://schemas.microsoft.com/office/powerpoint/2010/main" val="22098707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1" name="Rectangle 3"/>
          <p:cNvSpPr>
            <a:spLocks noGrp="1" noChangeArrowheads="1"/>
          </p:cNvSpPr>
          <p:nvPr>
            <p:ph type="title"/>
          </p:nvPr>
        </p:nvSpPr>
        <p:spPr>
          <a:xfrm>
            <a:off x="0" y="90488"/>
            <a:ext cx="9140825" cy="707886"/>
          </a:xfrm>
          <a:noFill/>
        </p:spPr>
        <p:txBody>
          <a:bodyPr anchor="t" anchorCtr="1"/>
          <a:lstStyle/>
          <a:p>
            <a:pPr algn="ctr" eaLnBrk="1" hangingPunct="1"/>
            <a:r>
              <a:rPr lang="en-US" sz="2000" b="1" dirty="0" smtClean="0">
                <a:latin typeface="+mj-lt"/>
                <a:cs typeface="Arial" charset="0"/>
              </a:rPr>
              <a:t>Exhibit 4. </a:t>
            </a:r>
            <a:r>
              <a:rPr lang="en-US" sz="2000" b="1" dirty="0" smtClean="0">
                <a:latin typeface="+mj-lt"/>
                <a:cs typeface="Arial" charset="0"/>
              </a:rPr>
              <a:t>More </a:t>
            </a:r>
            <a:r>
              <a:rPr lang="en-US" sz="2000" b="1" dirty="0" smtClean="0">
                <a:latin typeface="+mj-lt"/>
                <a:cs typeface="Arial" charset="0"/>
              </a:rPr>
              <a:t>Privately Insured Adults </a:t>
            </a:r>
            <a:r>
              <a:rPr lang="en-US" sz="2000" b="1" dirty="0" smtClean="0">
                <a:latin typeface="+mj-lt"/>
                <a:cs typeface="Arial" charset="0"/>
              </a:rPr>
              <a:t>Have Deductibles </a:t>
            </a:r>
            <a:br>
              <a:rPr lang="en-US" sz="2000" b="1" dirty="0" smtClean="0">
                <a:latin typeface="+mj-lt"/>
                <a:cs typeface="Arial" charset="0"/>
              </a:rPr>
            </a:br>
            <a:r>
              <a:rPr lang="en-US" sz="2000" b="1" dirty="0" smtClean="0">
                <a:latin typeface="+mj-lt"/>
                <a:cs typeface="Arial" charset="0"/>
              </a:rPr>
              <a:t>and They Have Grown in Size  </a:t>
            </a:r>
            <a:endParaRPr lang="en-US" sz="2000" b="1" dirty="0" smtClean="0">
              <a:latin typeface="+mj-lt"/>
              <a:cs typeface="Arial" charset="0"/>
            </a:endParaRPr>
          </a:p>
        </p:txBody>
      </p:sp>
      <p:sp>
        <p:nvSpPr>
          <p:cNvPr id="78852" name="Text Box 4"/>
          <p:cNvSpPr txBox="1">
            <a:spLocks noChangeArrowheads="1"/>
          </p:cNvSpPr>
          <p:nvPr/>
        </p:nvSpPr>
        <p:spPr bwMode="auto">
          <a:xfrm>
            <a:off x="221191" y="1143000"/>
            <a:ext cx="6619875" cy="338554"/>
          </a:xfrm>
          <a:prstGeom prst="rect">
            <a:avLst/>
          </a:prstGeom>
          <a:noFill/>
          <a:ln w="9525">
            <a:noFill/>
            <a:miter lim="800000"/>
            <a:headEnd/>
            <a:tailEnd/>
          </a:ln>
        </p:spPr>
        <p:txBody>
          <a:bodyPr>
            <a:spAutoFit/>
          </a:bodyPr>
          <a:lstStyle/>
          <a:p>
            <a:pPr eaLnBrk="0" hangingPunct="0">
              <a:spcBef>
                <a:spcPct val="50000"/>
              </a:spcBef>
            </a:pPr>
            <a:r>
              <a:rPr lang="en-US" sz="1600" b="1" dirty="0">
                <a:solidFill>
                  <a:prstClr val="black"/>
                </a:solidFill>
                <a:latin typeface="Cabin" panose="020B0803050202020004" pitchFamily="34" charset="0"/>
                <a:cs typeface="Arial" charset="0"/>
              </a:rPr>
              <a:t>Percent </a:t>
            </a:r>
            <a:r>
              <a:rPr lang="en-US" sz="1600" b="1" dirty="0" smtClean="0">
                <a:solidFill>
                  <a:prstClr val="black"/>
                </a:solidFill>
                <a:latin typeface="Cabin" panose="020B0803050202020004" pitchFamily="34" charset="0"/>
                <a:cs typeface="Arial" charset="0"/>
              </a:rPr>
              <a:t>privately insured adults </a:t>
            </a:r>
            <a:r>
              <a:rPr lang="en-US" sz="1600" b="1" dirty="0">
                <a:solidFill>
                  <a:prstClr val="black"/>
                </a:solidFill>
                <a:latin typeface="Cabin" panose="020B0803050202020004" pitchFamily="34" charset="0"/>
                <a:cs typeface="Arial" charset="0"/>
              </a:rPr>
              <a:t>ages </a:t>
            </a:r>
            <a:r>
              <a:rPr lang="en-US" sz="1600" b="1" dirty="0" smtClean="0">
                <a:solidFill>
                  <a:prstClr val="black"/>
                </a:solidFill>
                <a:latin typeface="Cabin" panose="020B0803050202020004" pitchFamily="34" charset="0"/>
                <a:cs typeface="Arial" charset="0"/>
              </a:rPr>
              <a:t>19–64^</a:t>
            </a:r>
            <a:endParaRPr lang="en-US" sz="1600" b="1" dirty="0">
              <a:solidFill>
                <a:prstClr val="black"/>
              </a:solidFill>
              <a:latin typeface="Cabin" panose="020B0803050202020004" pitchFamily="34" charset="0"/>
              <a:cs typeface="Arial" charset="0"/>
            </a:endParaRPr>
          </a:p>
        </p:txBody>
      </p:sp>
      <p:sp>
        <p:nvSpPr>
          <p:cNvPr id="78853" name="Text Box 5"/>
          <p:cNvSpPr txBox="1">
            <a:spLocks noChangeArrowheads="1"/>
          </p:cNvSpPr>
          <p:nvPr/>
        </p:nvSpPr>
        <p:spPr bwMode="auto">
          <a:xfrm>
            <a:off x="42050" y="6358244"/>
            <a:ext cx="8077200" cy="461962"/>
          </a:xfrm>
          <a:prstGeom prst="rect">
            <a:avLst/>
          </a:prstGeom>
          <a:noFill/>
          <a:ln w="9525">
            <a:noFill/>
            <a:miter lim="800000"/>
            <a:headEnd/>
            <a:tailEnd/>
          </a:ln>
        </p:spPr>
        <p:txBody>
          <a:bodyPr>
            <a:spAutoFit/>
          </a:bodyPr>
          <a:lstStyle/>
          <a:p>
            <a:r>
              <a:rPr lang="en-US" sz="1200" dirty="0" smtClean="0">
                <a:solidFill>
                  <a:prstClr val="black"/>
                </a:solidFill>
                <a:latin typeface="Cabin" panose="020B0803050202020004" pitchFamily="34" charset="0"/>
              </a:rPr>
              <a:t>^ Base</a:t>
            </a:r>
            <a:r>
              <a:rPr lang="en-US" sz="1200" dirty="0">
                <a:solidFill>
                  <a:prstClr val="black"/>
                </a:solidFill>
                <a:latin typeface="Cabin" panose="020B0803050202020004" pitchFamily="34" charset="0"/>
              </a:rPr>
              <a:t>: Those who </a:t>
            </a:r>
            <a:r>
              <a:rPr lang="en-US" sz="1200" dirty="0" smtClean="0">
                <a:solidFill>
                  <a:prstClr val="black"/>
                </a:solidFill>
                <a:latin typeface="Cabin" panose="020B0803050202020004" pitchFamily="34" charset="0"/>
              </a:rPr>
              <a:t>specified deductible.</a:t>
            </a:r>
            <a:endParaRPr lang="en-US" sz="1200" dirty="0">
              <a:solidFill>
                <a:prstClr val="black"/>
              </a:solidFill>
              <a:latin typeface="Cabin" panose="020B0803050202020004" pitchFamily="34" charset="0"/>
            </a:endParaRPr>
          </a:p>
          <a:p>
            <a:r>
              <a:rPr lang="en-US" sz="1200" dirty="0">
                <a:solidFill>
                  <a:prstClr val="black"/>
                </a:solidFill>
                <a:latin typeface="Cabin" panose="020B0803050202020004" pitchFamily="34" charset="0"/>
              </a:rPr>
              <a:t>Source: The Commonwealth Fund Biennial Health Insurance Surveys </a:t>
            </a:r>
            <a:r>
              <a:rPr lang="en-US" sz="1200" dirty="0" smtClean="0">
                <a:solidFill>
                  <a:prstClr val="black"/>
                </a:solidFill>
                <a:latin typeface="Cabin" panose="020B0803050202020004" pitchFamily="34" charset="0"/>
              </a:rPr>
              <a:t>(2003, 2005, 2010, 2012, and 2014).</a:t>
            </a:r>
            <a:endParaRPr lang="en-US" sz="1200" dirty="0">
              <a:solidFill>
                <a:prstClr val="black"/>
              </a:solidFill>
              <a:latin typeface="Cabin" panose="020B0803050202020004" pitchFamily="34" charset="0"/>
            </a:endParaRPr>
          </a:p>
        </p:txBody>
      </p:sp>
      <p:graphicFrame>
        <p:nvGraphicFramePr>
          <p:cNvPr id="6" name="Chart 5"/>
          <p:cNvGraphicFramePr/>
          <p:nvPr>
            <p:extLst>
              <p:ext uri="{D42A27DB-BD31-4B8C-83A1-F6EECF244321}">
                <p14:modId xmlns:p14="http://schemas.microsoft.com/office/powerpoint/2010/main" val="2151344631"/>
              </p:ext>
            </p:extLst>
          </p:nvPr>
        </p:nvGraphicFramePr>
        <p:xfrm>
          <a:off x="301397" y="1771650"/>
          <a:ext cx="8585200" cy="44767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64096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1015663"/>
          </a:xfrm>
        </p:spPr>
        <p:txBody>
          <a:bodyPr anchor="t" anchorCtr="1"/>
          <a:lstStyle/>
          <a:p>
            <a:pPr algn="ctr"/>
            <a:r>
              <a:rPr lang="en-US" sz="2000" b="1" dirty="0" smtClean="0"/>
              <a:t>Exhibit 5. Deductibles Have Become a Growing Factor in Underinsurance Rates</a:t>
            </a:r>
            <a:br>
              <a:rPr lang="en-US" sz="2000" b="1" dirty="0" smtClean="0"/>
            </a:br>
            <a:endParaRPr 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1477816"/>
              </p:ext>
            </p:extLst>
          </p:nvPr>
        </p:nvGraphicFramePr>
        <p:xfrm>
          <a:off x="262458" y="1219200"/>
          <a:ext cx="8652942" cy="4267198"/>
        </p:xfrm>
        <a:graphic>
          <a:graphicData uri="http://schemas.openxmlformats.org/drawingml/2006/table">
            <a:tbl>
              <a:tblPr firstRow="1" bandRow="1">
                <a:tableStyleId>{2D5ABB26-0587-4C30-8999-92F81FD0307C}</a:tableStyleId>
              </a:tblPr>
              <a:tblGrid>
                <a:gridCol w="3080487"/>
                <a:gridCol w="1114491"/>
                <a:gridCol w="1114491"/>
                <a:gridCol w="1114491"/>
                <a:gridCol w="1114491"/>
                <a:gridCol w="1114491"/>
              </a:tblGrid>
              <a:tr h="524558">
                <a:tc gridSpan="6">
                  <a:txBody>
                    <a:bodyPr/>
                    <a:lstStyle/>
                    <a:p>
                      <a:r>
                        <a:rPr lang="en-US" sz="1400" b="1" i="0" dirty="0" smtClean="0">
                          <a:solidFill>
                            <a:schemeClr val="bg1"/>
                          </a:solidFill>
                          <a:latin typeface="Cabin" panose="020B0803050202020004" pitchFamily="34" charset="0"/>
                        </a:rPr>
                        <a:t>Indicators of underinsurance among adults ages 19–64 who were insured all year</a:t>
                      </a:r>
                      <a:endParaRPr lang="en-US" sz="1400" b="1" i="0" dirty="0">
                        <a:solidFill>
                          <a:schemeClr val="bg1"/>
                        </a:solidFill>
                        <a:latin typeface="Cabin" panose="020B08030502020200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r>
              <a:tr h="419647">
                <a:tc>
                  <a:txBody>
                    <a:bodyPr/>
                    <a:lstStyle/>
                    <a:p>
                      <a:pPr marL="91440"/>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2003</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2005</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2010</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2012</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2014</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07153">
                <a:tc>
                  <a:txBody>
                    <a:bodyPr/>
                    <a:lstStyle/>
                    <a:p>
                      <a:pPr lvl="0"/>
                      <a:r>
                        <a:rPr lang="en-US" sz="1400" b="1" i="0" dirty="0" smtClean="0">
                          <a:latin typeface="Cabin" panose="020B0803050202020004" pitchFamily="34" charset="0"/>
                        </a:rPr>
                        <a:t>Out-of-pocket costs</a:t>
                      </a:r>
                      <a:r>
                        <a:rPr lang="en-US" sz="1400" b="1" i="0" baseline="0" dirty="0" smtClean="0">
                          <a:latin typeface="Cabin" panose="020B0803050202020004" pitchFamily="34" charset="0"/>
                        </a:rPr>
                        <a:t> were 10% or more of income or 5% of more of income if low-income^</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14 million</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14 million </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25 million</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23 million</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24 million</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3400">
                <a:tc>
                  <a:txBody>
                    <a:bodyPr/>
                    <a:lstStyle/>
                    <a:p>
                      <a:pPr marL="0"/>
                      <a:r>
                        <a:rPr lang="en-US" sz="1400" b="1" dirty="0" smtClean="0">
                          <a:latin typeface="Cabin" panose="020B0803050202020004" pitchFamily="34" charset="0"/>
                        </a:rPr>
                        <a:t>Deductible equals 5% or more </a:t>
                      </a:r>
                      <a:br>
                        <a:rPr lang="en-US" sz="1400" b="1" dirty="0" smtClean="0">
                          <a:latin typeface="Cabin" panose="020B0803050202020004" pitchFamily="34" charset="0"/>
                        </a:rPr>
                      </a:br>
                      <a:r>
                        <a:rPr lang="en-US" sz="1400" b="1" dirty="0" smtClean="0">
                          <a:latin typeface="Cabin" panose="020B0803050202020004" pitchFamily="34" charset="0"/>
                        </a:rPr>
                        <a:t>of income</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4 million</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None/>
                      </a:pPr>
                      <a:r>
                        <a:rPr lang="en-US" sz="1400" b="1" baseline="0" dirty="0" smtClean="0">
                          <a:latin typeface="Cabin" panose="020B0803050202020004" pitchFamily="34" charset="0"/>
                        </a:rPr>
                        <a:t>4 million</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8 million</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11 million</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latin typeface="Cabin" panose="020B0803050202020004" pitchFamily="34" charset="0"/>
                        </a:rPr>
                        <a:t>14 million</a:t>
                      </a:r>
                      <a:endParaRPr lang="en-US" sz="1400" b="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1220">
                <a:tc>
                  <a:txBody>
                    <a:bodyPr/>
                    <a:lstStyle/>
                    <a:p>
                      <a:pPr marL="230188" lvl="1" indent="0"/>
                      <a:r>
                        <a:rPr lang="en-US" sz="1400" b="1" i="1" dirty="0" smtClean="0">
                          <a:latin typeface="Cabin" panose="020B0803050202020004" pitchFamily="34" charset="0"/>
                        </a:rPr>
                        <a:t>Net increase in millions underinsured because of </a:t>
                      </a:r>
                      <a:br>
                        <a:rPr lang="en-US" sz="1400" b="1" i="1" dirty="0" smtClean="0">
                          <a:latin typeface="Cabin" panose="020B0803050202020004" pitchFamily="34" charset="0"/>
                        </a:rPr>
                      </a:br>
                      <a:r>
                        <a:rPr lang="en-US" sz="1400" b="1" i="1" dirty="0" smtClean="0">
                          <a:latin typeface="Cabin" panose="020B0803050202020004" pitchFamily="34" charset="0"/>
                        </a:rPr>
                        <a:t>high deductible</a:t>
                      </a:r>
                      <a:endParaRPr lang="en-US" sz="1400" b="1" i="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1" dirty="0" smtClean="0">
                          <a:latin typeface="Cabin" panose="020B0803050202020004" pitchFamily="34" charset="0"/>
                        </a:rPr>
                        <a:t>2 million</a:t>
                      </a:r>
                      <a:endParaRPr lang="en-US" sz="1400" b="1" i="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1" dirty="0" smtClean="0">
                          <a:latin typeface="Cabin" panose="020B0803050202020004" pitchFamily="34" charset="0"/>
                        </a:rPr>
                        <a:t>2 million</a:t>
                      </a:r>
                      <a:endParaRPr lang="en-US" sz="1400" b="1" i="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1" baseline="0" dirty="0" smtClean="0">
                          <a:latin typeface="Cabin" panose="020B0803050202020004" pitchFamily="34" charset="0"/>
                        </a:rPr>
                        <a:t>5 million</a:t>
                      </a:r>
                      <a:endParaRPr lang="en-US" sz="1400" b="1" i="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1" dirty="0" smtClean="0">
                          <a:latin typeface="Cabin" panose="020B0803050202020004" pitchFamily="34" charset="0"/>
                        </a:rPr>
                        <a:t>6 million</a:t>
                      </a:r>
                      <a:endParaRPr lang="en-US" sz="1400" b="1" i="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1" dirty="0" smtClean="0">
                          <a:latin typeface="Cabin" panose="020B0803050202020004" pitchFamily="34" charset="0"/>
                        </a:rPr>
                        <a:t>7 million</a:t>
                      </a:r>
                      <a:endParaRPr lang="en-US" sz="1400" b="1" i="1"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01220">
                <a:tc>
                  <a:txBody>
                    <a:bodyPr/>
                    <a:lstStyle/>
                    <a:p>
                      <a:pPr lvl="0"/>
                      <a:r>
                        <a:rPr lang="en-US" sz="1400" b="1" i="0" dirty="0" smtClean="0">
                          <a:latin typeface="Cabin" panose="020B0803050202020004" pitchFamily="34" charset="0"/>
                        </a:rPr>
                        <a:t>Underinsured*</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b="1" i="0" dirty="0" smtClean="0">
                          <a:latin typeface="Cabin" panose="020B0803050202020004" pitchFamily="34" charset="0"/>
                        </a:rPr>
                        <a:t>16 million</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b="1" i="0" dirty="0" smtClean="0">
                          <a:latin typeface="Cabin" panose="020B0803050202020004" pitchFamily="34" charset="0"/>
                        </a:rPr>
                        <a:t>16 million</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b="1" i="0" dirty="0" smtClean="0">
                          <a:latin typeface="Cabin" panose="020B0803050202020004" pitchFamily="34" charset="0"/>
                        </a:rPr>
                        <a:t>29 million</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b="1" i="0" dirty="0" smtClean="0">
                          <a:latin typeface="Cabin" panose="020B0803050202020004" pitchFamily="34" charset="0"/>
                        </a:rPr>
                        <a:t>30 million</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400" b="1" i="0" dirty="0" smtClean="0">
                          <a:latin typeface="Cabin" panose="020B0803050202020004" pitchFamily="34" charset="0"/>
                        </a:rPr>
                        <a:t>31 million</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
        <p:nvSpPr>
          <p:cNvPr id="5" name="Text Box 49"/>
          <p:cNvSpPr txBox="1">
            <a:spLocks noChangeArrowheads="1"/>
          </p:cNvSpPr>
          <p:nvPr/>
        </p:nvSpPr>
        <p:spPr bwMode="auto">
          <a:xfrm>
            <a:off x="42334" y="5993138"/>
            <a:ext cx="9025465" cy="830997"/>
          </a:xfrm>
          <a:prstGeom prst="rect">
            <a:avLst/>
          </a:prstGeom>
          <a:noFill/>
          <a:ln w="9525">
            <a:noFill/>
            <a:miter lim="800000"/>
            <a:headEnd/>
            <a:tailEnd/>
          </a:ln>
        </p:spPr>
        <p:txBody>
          <a:bodyPr wrap="square">
            <a:spAutoFit/>
          </a:bodyPr>
          <a:lstStyle/>
          <a:p>
            <a:r>
              <a:rPr lang="en-US" sz="1200" dirty="0" smtClean="0">
                <a:solidFill>
                  <a:srgbClr val="000000"/>
                </a:solidFill>
                <a:latin typeface="Cabin" panose="020B0803050202020004" pitchFamily="34" charset="0"/>
              </a:rPr>
              <a:t>^ Low income refers to those with incomes below 200 percent of the federal poverty level.</a:t>
            </a:r>
          </a:p>
          <a:p>
            <a:r>
              <a:rPr lang="en-US" sz="1200" dirty="0" smtClean="0">
                <a:solidFill>
                  <a:srgbClr val="000000"/>
                </a:solidFill>
                <a:latin typeface="Cabin" panose="020B0803050202020004" pitchFamily="34" charset="0"/>
              </a:rPr>
              <a:t>* Underinsured </a:t>
            </a:r>
            <a:r>
              <a:rPr lang="en-US" sz="1200" dirty="0">
                <a:solidFill>
                  <a:srgbClr val="000000"/>
                </a:solidFill>
                <a:latin typeface="Cabin" panose="020B0803050202020004" pitchFamily="34" charset="0"/>
              </a:rPr>
              <a:t>defined as insured all year but experienced one of the following: out-of-pocket expenses equaled 10% or more of income; out-of-pocket expenses equaled 5% or more of income if low income (&lt;200% of poverty); or deductibles equaled 5% or more of income. </a:t>
            </a:r>
            <a:endParaRPr lang="en-US" sz="1200" dirty="0">
              <a:solidFill>
                <a:srgbClr val="FF0000"/>
              </a:solidFill>
              <a:latin typeface="Cabin" panose="020B0803050202020004" pitchFamily="34" charset="0"/>
            </a:endParaRPr>
          </a:p>
          <a:p>
            <a:r>
              <a:rPr lang="en-US" sz="1200" dirty="0" smtClean="0">
                <a:solidFill>
                  <a:srgbClr val="000000"/>
                </a:solidFill>
                <a:latin typeface="Cabin" panose="020B0803050202020004" pitchFamily="34" charset="0"/>
              </a:rPr>
              <a:t>Source</a:t>
            </a:r>
            <a:r>
              <a:rPr lang="en-US" sz="1200" dirty="0">
                <a:solidFill>
                  <a:srgbClr val="000000"/>
                </a:solidFill>
                <a:latin typeface="Cabin" panose="020B0803050202020004" pitchFamily="34" charset="0"/>
              </a:rPr>
              <a:t>: The Commonwealth Fund </a:t>
            </a:r>
            <a:r>
              <a:rPr lang="en-US" sz="1200" dirty="0" smtClean="0">
                <a:solidFill>
                  <a:srgbClr val="000000"/>
                </a:solidFill>
                <a:latin typeface="Cabin" panose="020B0803050202020004" pitchFamily="34" charset="0"/>
              </a:rPr>
              <a:t>Biennial Health Insurance Surveys (2003, 2005,2010, 2012, and 2014). </a:t>
            </a:r>
            <a:endParaRPr lang="en-US" sz="1200" dirty="0">
              <a:solidFill>
                <a:srgbClr val="000000"/>
              </a:solidFill>
              <a:latin typeface="Cabin" panose="020B0803050202020004" pitchFamily="34" charset="0"/>
            </a:endParaRPr>
          </a:p>
        </p:txBody>
      </p:sp>
    </p:spTree>
    <p:extLst>
      <p:ext uri="{BB962C8B-B14F-4D97-AF65-F5344CB8AC3E}">
        <p14:creationId xmlns:p14="http://schemas.microsoft.com/office/powerpoint/2010/main" val="333783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
            <a:ext cx="9144000" cy="707886"/>
          </a:xfrm>
        </p:spPr>
        <p:txBody>
          <a:bodyPr anchor="t" anchorCtr="1"/>
          <a:lstStyle/>
          <a:p>
            <a:pPr algn="ctr"/>
            <a:r>
              <a:rPr lang="en-US" sz="2000" b="1" dirty="0" smtClean="0"/>
              <a:t>Exhibit 6. High Deductibles Relative to Income by Coverage Source at the Time of the Survey   </a:t>
            </a:r>
            <a:endParaRPr 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5421608"/>
              </p:ext>
            </p:extLst>
          </p:nvPr>
        </p:nvGraphicFramePr>
        <p:xfrm>
          <a:off x="245523" y="1295400"/>
          <a:ext cx="8652943" cy="4166644"/>
        </p:xfrm>
        <a:graphic>
          <a:graphicData uri="http://schemas.openxmlformats.org/drawingml/2006/table">
            <a:tbl>
              <a:tblPr firstRow="1" bandRow="1">
                <a:tableStyleId>{2D5ABB26-0587-4C30-8999-92F81FD0307C}</a:tableStyleId>
              </a:tblPr>
              <a:tblGrid>
                <a:gridCol w="3429008"/>
                <a:gridCol w="1044787"/>
                <a:gridCol w="1044787"/>
                <a:gridCol w="1044787"/>
                <a:gridCol w="1044787"/>
                <a:gridCol w="1044787"/>
              </a:tblGrid>
              <a:tr h="506909">
                <a:tc gridSpan="6">
                  <a:txBody>
                    <a:bodyPr/>
                    <a:lstStyle/>
                    <a:p>
                      <a:r>
                        <a:rPr lang="en-US" sz="1400" b="1" i="0" dirty="0" smtClean="0">
                          <a:solidFill>
                            <a:schemeClr val="bg1"/>
                          </a:solidFill>
                          <a:latin typeface="Cabin" panose="020B0803050202020004" pitchFamily="34" charset="0"/>
                        </a:rPr>
                        <a:t>Percent with deductibles that are 5% or more of income, adults ages 19–64 who were insured all year</a:t>
                      </a:r>
                      <a:endParaRPr lang="en-US" sz="1400" b="1" i="0" dirty="0">
                        <a:solidFill>
                          <a:schemeClr val="bg1"/>
                        </a:solidFill>
                        <a:latin typeface="Cabin" panose="020B08030502020200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c hMerge="1">
                  <a:txBody>
                    <a:bodyPr/>
                    <a:lstStyle/>
                    <a:p>
                      <a:pPr algn="ctr"/>
                      <a:endParaRPr lang="en-US" sz="1400" b="1" u="none" dirty="0">
                        <a:solidFill>
                          <a:srgbClr val="FFFFFF"/>
                        </a:solidFill>
                        <a:latin typeface="Calibri" panose="020F0502020204030204" pitchFamily="34" charset="0"/>
                      </a:endParaRPr>
                    </a:p>
                  </a:txBody>
                  <a:tcPr anchor="ctr">
                    <a:lnB w="12700" cap="flat" cmpd="sng" algn="ctr">
                      <a:solidFill>
                        <a:schemeClr val="tx1"/>
                      </a:solidFill>
                      <a:prstDash val="solid"/>
                      <a:round/>
                      <a:headEnd type="none" w="med" len="med"/>
                      <a:tailEnd type="none" w="med" len="med"/>
                    </a:lnB>
                    <a:solidFill>
                      <a:schemeClr val="tx2"/>
                    </a:solidFill>
                  </a:tcPr>
                </a:tc>
              </a:tr>
              <a:tr h="481777">
                <a:tc>
                  <a:txBody>
                    <a:bodyPr/>
                    <a:lstStyle/>
                    <a:p>
                      <a:pPr marL="91440"/>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2003</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2005</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2010</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2012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2014</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2722">
                <a:tc>
                  <a:txBody>
                    <a:bodyPr/>
                    <a:lstStyle/>
                    <a:p>
                      <a:pPr lvl="0"/>
                      <a:r>
                        <a:rPr lang="en-US" sz="1400" b="1" i="0" dirty="0" smtClean="0">
                          <a:latin typeface="Cabin" panose="020B0803050202020004" pitchFamily="34" charset="0"/>
                        </a:rPr>
                        <a:t>Total</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3%</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3%</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6%</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8%</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11%</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2722">
                <a:tc>
                  <a:txBody>
                    <a:bodyPr/>
                    <a:lstStyle/>
                    <a:p>
                      <a:pPr lvl="0"/>
                      <a:r>
                        <a:rPr lang="en-US" sz="1400" b="1" i="0" dirty="0" smtClean="0">
                          <a:latin typeface="Cabin" panose="020B0803050202020004" pitchFamily="34" charset="0"/>
                        </a:rPr>
                        <a:t>Insurance source at time of survey^</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2722">
                <a:tc>
                  <a:txBody>
                    <a:bodyPr/>
                    <a:lstStyle/>
                    <a:p>
                      <a:pPr marL="230188" lvl="1" indent="0"/>
                      <a:r>
                        <a:rPr lang="en-US" sz="1400" b="1" i="0" dirty="0" smtClean="0">
                          <a:latin typeface="Cabin" panose="020B0803050202020004" pitchFamily="34" charset="0"/>
                        </a:rPr>
                        <a:t>Employer-provided coverage</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6%</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8%</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11%</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2722">
                <a:tc>
                  <a:txBody>
                    <a:bodyPr/>
                    <a:lstStyle/>
                    <a:p>
                      <a:pPr marL="230188" lvl="1" indent="0"/>
                      <a:r>
                        <a:rPr lang="en-US" sz="1400" b="1" i="0" dirty="0" smtClean="0">
                          <a:latin typeface="Cabin" panose="020B0803050202020004" pitchFamily="34" charset="0"/>
                        </a:rPr>
                        <a:t>Individual coverage†</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7%</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ctr">
                        <a:buNone/>
                      </a:pPr>
                      <a:r>
                        <a:rPr lang="en-US" sz="1400" b="1" i="0" dirty="0" smtClean="0">
                          <a:latin typeface="Cabin" panose="020B0803050202020004" pitchFamily="34" charset="0"/>
                        </a:rPr>
                        <a:t>12%</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17%</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30%</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i="0" dirty="0" smtClean="0">
                          <a:latin typeface="Cabin" panose="020B0803050202020004" pitchFamily="34" charset="0"/>
                        </a:rPr>
                        <a:t>24%</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1626">
                <a:tc>
                  <a:txBody>
                    <a:bodyPr/>
                    <a:lstStyle/>
                    <a:p>
                      <a:pPr lvl="0"/>
                      <a:r>
                        <a:rPr lang="en-US" sz="1400" b="1" i="0" dirty="0" smtClean="0">
                          <a:latin typeface="Cabin" panose="020B0803050202020004" pitchFamily="34" charset="0"/>
                        </a:rPr>
                        <a:t>Firm size (</a:t>
                      </a:r>
                      <a:r>
                        <a:rPr lang="en-US" sz="1400" b="1" i="1" dirty="0" smtClean="0">
                          <a:latin typeface="Cabin" panose="020B0803050202020004" pitchFamily="34" charset="0"/>
                        </a:rPr>
                        <a:t>Base: Full-</a:t>
                      </a:r>
                      <a:r>
                        <a:rPr lang="en-US" sz="1400" b="1" i="1" baseline="0" dirty="0" smtClean="0">
                          <a:latin typeface="Cabin" panose="020B0803050202020004" pitchFamily="34" charset="0"/>
                        </a:rPr>
                        <a:t> or part-time workers with coverage through their own employer</a:t>
                      </a:r>
                      <a:r>
                        <a:rPr lang="en-US" sz="1400" b="1" i="0" baseline="0" dirty="0" smtClean="0">
                          <a:latin typeface="Cabin" panose="020B0803050202020004" pitchFamily="34" charset="0"/>
                        </a:rPr>
                        <a:t>)</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2722">
                <a:tc>
                  <a:txBody>
                    <a:bodyPr/>
                    <a:lstStyle/>
                    <a:p>
                      <a:pPr marL="230188" lvl="1" indent="0"/>
                      <a:r>
                        <a:rPr lang="en-US" sz="1400" b="1" i="0" dirty="0" smtClean="0">
                          <a:latin typeface="Cabin" panose="020B0803050202020004" pitchFamily="34" charset="0"/>
                        </a:rPr>
                        <a:t>&lt;100</a:t>
                      </a:r>
                      <a:r>
                        <a:rPr lang="en-US" sz="1400" b="1" i="0" baseline="0" dirty="0" smtClean="0">
                          <a:latin typeface="Cabin" panose="020B0803050202020004" pitchFamily="34" charset="0"/>
                        </a:rPr>
                        <a:t> employees</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5%</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4%</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7%</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14%</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20%</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2722">
                <a:tc>
                  <a:txBody>
                    <a:bodyPr/>
                    <a:lstStyle/>
                    <a:p>
                      <a:pPr marL="230188" lvl="1" indent="0"/>
                      <a:r>
                        <a:rPr lang="en-US" sz="1400" b="1" i="0" dirty="0" smtClean="0">
                          <a:latin typeface="Cabin" panose="020B0803050202020004" pitchFamily="34" charset="0"/>
                        </a:rPr>
                        <a:t>100 employees or more</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1%</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1%</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5%</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6%</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1" i="0" dirty="0" smtClean="0">
                          <a:latin typeface="Cabin" panose="020B0803050202020004" pitchFamily="34" charset="0"/>
                        </a:rPr>
                        <a:t>8%</a:t>
                      </a:r>
                      <a:endParaRPr lang="en-US" sz="1400" b="1" i="0" dirty="0">
                        <a:latin typeface="Cabin" panose="020B0803050202020004" pitchFamily="34" charset="0"/>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 Box 49"/>
          <p:cNvSpPr txBox="1">
            <a:spLocks noChangeArrowheads="1"/>
          </p:cNvSpPr>
          <p:nvPr/>
        </p:nvSpPr>
        <p:spPr bwMode="auto">
          <a:xfrm>
            <a:off x="42334" y="6172200"/>
            <a:ext cx="9025465" cy="646331"/>
          </a:xfrm>
          <a:prstGeom prst="rect">
            <a:avLst/>
          </a:prstGeom>
          <a:noFill/>
          <a:ln w="9525">
            <a:noFill/>
            <a:miter lim="800000"/>
            <a:headEnd/>
            <a:tailEnd/>
          </a:ln>
        </p:spPr>
        <p:txBody>
          <a:bodyPr wrap="square">
            <a:spAutoFit/>
          </a:bodyPr>
          <a:lstStyle/>
          <a:p>
            <a:r>
              <a:rPr lang="en-US" sz="1200" dirty="0">
                <a:solidFill>
                  <a:srgbClr val="000000"/>
                </a:solidFill>
                <a:latin typeface="Cabin" panose="020B0803050202020004" pitchFamily="34" charset="0"/>
              </a:rPr>
              <a:t>^</a:t>
            </a:r>
            <a:r>
              <a:rPr lang="en-US" sz="1200" dirty="0" smtClean="0">
                <a:solidFill>
                  <a:srgbClr val="000000"/>
                </a:solidFill>
                <a:latin typeface="Cabin" panose="020B0803050202020004" pitchFamily="34" charset="0"/>
              </a:rPr>
              <a:t> </a:t>
            </a:r>
            <a:r>
              <a:rPr lang="en-US" sz="1200" dirty="0">
                <a:solidFill>
                  <a:srgbClr val="000000"/>
                </a:solidFill>
                <a:latin typeface="Cabin" panose="020B0803050202020004" pitchFamily="34" charset="0"/>
              </a:rPr>
              <a:t>Respondents may have had another type of coverage </a:t>
            </a:r>
            <a:r>
              <a:rPr lang="en-US" sz="1200" dirty="0" smtClean="0">
                <a:solidFill>
                  <a:srgbClr val="000000"/>
                </a:solidFill>
                <a:latin typeface="Cabin" panose="020B0803050202020004" pitchFamily="34" charset="0"/>
              </a:rPr>
              <a:t>at some point during </a:t>
            </a:r>
            <a:r>
              <a:rPr lang="en-US" sz="1200" dirty="0">
                <a:solidFill>
                  <a:srgbClr val="000000"/>
                </a:solidFill>
                <a:latin typeface="Cabin" panose="020B0803050202020004" pitchFamily="34" charset="0"/>
              </a:rPr>
              <a:t>the year, but had coverage for the entire previous 12 months. </a:t>
            </a:r>
            <a:r>
              <a:rPr lang="en-US" sz="1200" dirty="0" smtClean="0">
                <a:solidFill>
                  <a:srgbClr val="000000"/>
                </a:solidFill>
                <a:latin typeface="Cabin" panose="020B0803050202020004" pitchFamily="34" charset="0"/>
              </a:rPr>
              <a:t>† For 2014, includes those who get their individual coverage through the marketplace and outside of the marketplace. </a:t>
            </a:r>
            <a:endParaRPr lang="en-US" sz="1200" dirty="0">
              <a:solidFill>
                <a:srgbClr val="FF0000"/>
              </a:solidFill>
              <a:latin typeface="Cabin" panose="020B0803050202020004" pitchFamily="34" charset="0"/>
            </a:endParaRPr>
          </a:p>
          <a:p>
            <a:r>
              <a:rPr lang="en-US" sz="1200" dirty="0" smtClean="0">
                <a:solidFill>
                  <a:srgbClr val="000000"/>
                </a:solidFill>
                <a:latin typeface="Cabin" panose="020B0803050202020004" pitchFamily="34" charset="0"/>
              </a:rPr>
              <a:t>Source</a:t>
            </a:r>
            <a:r>
              <a:rPr lang="en-US" sz="1200" dirty="0">
                <a:solidFill>
                  <a:srgbClr val="000000"/>
                </a:solidFill>
                <a:latin typeface="Cabin" panose="020B0803050202020004" pitchFamily="34" charset="0"/>
              </a:rPr>
              <a:t>: The Commonwealth Fund </a:t>
            </a:r>
            <a:r>
              <a:rPr lang="en-US" sz="1200" dirty="0" smtClean="0">
                <a:solidFill>
                  <a:srgbClr val="000000"/>
                </a:solidFill>
                <a:latin typeface="Cabin" panose="020B0803050202020004" pitchFamily="34" charset="0"/>
              </a:rPr>
              <a:t>Biennial Health Insurance Surveys (2003, 2005,2010, 2012, and 2014). </a:t>
            </a:r>
            <a:endParaRPr lang="en-US" sz="1200" dirty="0">
              <a:solidFill>
                <a:srgbClr val="000000"/>
              </a:solidFill>
              <a:latin typeface="Cabin" panose="020B0803050202020004" pitchFamily="34" charset="0"/>
            </a:endParaRPr>
          </a:p>
        </p:txBody>
      </p:sp>
    </p:spTree>
    <p:extLst>
      <p:ext uri="{BB962C8B-B14F-4D97-AF65-F5344CB8AC3E}">
        <p14:creationId xmlns:p14="http://schemas.microsoft.com/office/powerpoint/2010/main" val="2995685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732656234"/>
              </p:ext>
            </p:extLst>
          </p:nvPr>
        </p:nvGraphicFramePr>
        <p:xfrm>
          <a:off x="152400" y="1246675"/>
          <a:ext cx="8763000" cy="4468325"/>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0" y="91440"/>
            <a:ext cx="9144000" cy="707886"/>
          </a:xfrm>
          <a:prstGeom prst="rect">
            <a:avLst/>
          </a:prstGeom>
          <a:noFill/>
        </p:spPr>
        <p:txBody>
          <a:bodyPr wrap="square" rtlCol="0" anchor="t" anchorCtr="1">
            <a:spAutoFit/>
          </a:bodyPr>
          <a:lstStyle/>
          <a:p>
            <a:pPr algn="ctr"/>
            <a:r>
              <a:rPr lang="en-US" sz="2000" b="1" dirty="0">
                <a:solidFill>
                  <a:prstClr val="black"/>
                </a:solidFill>
                <a:latin typeface="Georgia"/>
              </a:rPr>
              <a:t>Exhibit </a:t>
            </a:r>
            <a:r>
              <a:rPr lang="en-US" sz="2000" b="1" dirty="0" smtClean="0">
                <a:solidFill>
                  <a:prstClr val="black"/>
                </a:solidFill>
                <a:latin typeface="Georgia"/>
              </a:rPr>
              <a:t>7. </a:t>
            </a:r>
            <a:r>
              <a:rPr lang="en-US" sz="2000" b="1" dirty="0">
                <a:solidFill>
                  <a:prstClr val="black"/>
                </a:solidFill>
                <a:latin typeface="Georgia"/>
              </a:rPr>
              <a:t>The Share of </a:t>
            </a:r>
            <a:r>
              <a:rPr lang="en-US" sz="2000" b="1" dirty="0" smtClean="0">
                <a:solidFill>
                  <a:prstClr val="black"/>
                </a:solidFill>
                <a:latin typeface="Georgia"/>
              </a:rPr>
              <a:t>Adults </a:t>
            </a:r>
            <a:r>
              <a:rPr lang="en-US" sz="2000" b="1" dirty="0">
                <a:solidFill>
                  <a:prstClr val="black"/>
                </a:solidFill>
                <a:latin typeface="Georgia"/>
              </a:rPr>
              <a:t>with </a:t>
            </a:r>
            <a:r>
              <a:rPr lang="en-US" sz="2000" b="1" dirty="0" smtClean="0">
                <a:solidFill>
                  <a:prstClr val="black"/>
                </a:solidFill>
                <a:latin typeface="Georgia"/>
              </a:rPr>
              <a:t>Lower </a:t>
            </a:r>
            <a:r>
              <a:rPr lang="en-US" sz="2000" b="1" dirty="0">
                <a:solidFill>
                  <a:prstClr val="black"/>
                </a:solidFill>
                <a:latin typeface="Georgia"/>
              </a:rPr>
              <a:t>Incomes </a:t>
            </a:r>
            <a:r>
              <a:rPr lang="en-US" sz="2000" b="1" dirty="0" smtClean="0">
                <a:solidFill>
                  <a:prstClr val="black"/>
                </a:solidFill>
                <a:latin typeface="Georgia"/>
              </a:rPr>
              <a:t>Who Are </a:t>
            </a:r>
            <a:r>
              <a:rPr lang="en-US" sz="2000" b="1" dirty="0">
                <a:solidFill>
                  <a:prstClr val="black"/>
                </a:solidFill>
                <a:latin typeface="Georgia"/>
              </a:rPr>
              <a:t>Underinsured Has </a:t>
            </a:r>
            <a:r>
              <a:rPr lang="en-US" sz="2000" b="1" dirty="0" smtClean="0">
                <a:solidFill>
                  <a:prstClr val="black"/>
                </a:solidFill>
                <a:latin typeface="Georgia"/>
              </a:rPr>
              <a:t>Declined Slightly Since 2010</a:t>
            </a:r>
            <a:endParaRPr lang="en-US" sz="2000" b="1" dirty="0" smtClean="0">
              <a:latin typeface="+mj-lt"/>
            </a:endParaRPr>
          </a:p>
        </p:txBody>
      </p:sp>
      <p:sp>
        <p:nvSpPr>
          <p:cNvPr id="6" name="Text Box 49"/>
          <p:cNvSpPr txBox="1">
            <a:spLocks noChangeArrowheads="1"/>
          </p:cNvSpPr>
          <p:nvPr/>
        </p:nvSpPr>
        <p:spPr bwMode="auto">
          <a:xfrm>
            <a:off x="42050" y="5808469"/>
            <a:ext cx="9101950" cy="1015663"/>
          </a:xfrm>
          <a:prstGeom prst="rect">
            <a:avLst/>
          </a:prstGeom>
          <a:noFill/>
          <a:ln w="9525">
            <a:noFill/>
            <a:miter lim="800000"/>
            <a:headEnd/>
            <a:tailEnd/>
          </a:ln>
        </p:spPr>
        <p:txBody>
          <a:bodyPr wrap="square">
            <a:spAutoFit/>
          </a:bodyPr>
          <a:lstStyle/>
          <a:p>
            <a:r>
              <a:rPr lang="en-US" sz="1200" dirty="0" smtClean="0">
                <a:solidFill>
                  <a:srgbClr val="000000"/>
                </a:solidFill>
                <a:latin typeface="Cabin" panose="020B0803050202020004" pitchFamily="34" charset="0"/>
              </a:rPr>
              <a:t>Notes: FPL refers to federal poverty </a:t>
            </a:r>
            <a:r>
              <a:rPr lang="en-US" sz="1200" dirty="0">
                <a:solidFill>
                  <a:srgbClr val="000000"/>
                </a:solidFill>
                <a:latin typeface="Cabin" panose="020B0803050202020004" pitchFamily="34" charset="0"/>
              </a:rPr>
              <a:t>l</a:t>
            </a:r>
            <a:r>
              <a:rPr lang="en-US" sz="1200" dirty="0" smtClean="0">
                <a:solidFill>
                  <a:srgbClr val="000000"/>
                </a:solidFill>
                <a:latin typeface="Cabin" panose="020B0803050202020004" pitchFamily="34" charset="0"/>
              </a:rPr>
              <a:t>evel</a:t>
            </a:r>
            <a:r>
              <a:rPr lang="en-US" sz="1200" dirty="0">
                <a:solidFill>
                  <a:srgbClr val="000000"/>
                </a:solidFill>
                <a:latin typeface="Cabin" panose="020B0803050202020004" pitchFamily="34" charset="0"/>
              </a:rPr>
              <a:t>. </a:t>
            </a:r>
            <a:r>
              <a:rPr lang="en-US" sz="1200" dirty="0" smtClean="0">
                <a:solidFill>
                  <a:srgbClr val="000000"/>
                </a:solidFill>
                <a:latin typeface="Cabin" panose="020B0803050202020004" pitchFamily="34" charset="0"/>
              </a:rPr>
              <a:t>Income </a:t>
            </a:r>
            <a:r>
              <a:rPr lang="en-US" sz="1200" dirty="0">
                <a:solidFill>
                  <a:srgbClr val="000000"/>
                </a:solidFill>
                <a:latin typeface="Cabin" panose="020B0803050202020004" pitchFamily="34" charset="0"/>
              </a:rPr>
              <a:t>levels are for a family of four in </a:t>
            </a:r>
            <a:r>
              <a:rPr lang="en-US" sz="1200" dirty="0" smtClean="0">
                <a:solidFill>
                  <a:srgbClr val="000000"/>
                </a:solidFill>
                <a:latin typeface="Cabin" panose="020B0803050202020004" pitchFamily="34" charset="0"/>
              </a:rPr>
              <a:t>2013. * Underinsured </a:t>
            </a:r>
            <a:r>
              <a:rPr lang="en-US" sz="1200" dirty="0">
                <a:solidFill>
                  <a:srgbClr val="000000"/>
                </a:solidFill>
                <a:latin typeface="Cabin" panose="020B0803050202020004" pitchFamily="34" charset="0"/>
              </a:rPr>
              <a:t>defined as insured all year but experienced one of the following: </a:t>
            </a:r>
            <a:r>
              <a:rPr lang="en-US" sz="1200" dirty="0" smtClean="0">
                <a:solidFill>
                  <a:srgbClr val="000000"/>
                </a:solidFill>
                <a:latin typeface="Cabin" panose="020B0803050202020004" pitchFamily="34" charset="0"/>
              </a:rPr>
              <a:t>out-of-pocket </a:t>
            </a:r>
            <a:r>
              <a:rPr lang="en-US" sz="1200" dirty="0">
                <a:solidFill>
                  <a:srgbClr val="000000"/>
                </a:solidFill>
                <a:latin typeface="Cabin" panose="020B0803050202020004" pitchFamily="34" charset="0"/>
              </a:rPr>
              <a:t>expenses equaled 10% or more of income; </a:t>
            </a:r>
            <a:r>
              <a:rPr lang="en-US" sz="1200" dirty="0" smtClean="0">
                <a:solidFill>
                  <a:srgbClr val="000000"/>
                </a:solidFill>
                <a:latin typeface="Cabin" panose="020B0803050202020004" pitchFamily="34" charset="0"/>
              </a:rPr>
              <a:t>out-of-pocket </a:t>
            </a:r>
            <a:r>
              <a:rPr lang="en-US" sz="1200" dirty="0">
                <a:solidFill>
                  <a:srgbClr val="000000"/>
                </a:solidFill>
                <a:latin typeface="Cabin" panose="020B0803050202020004" pitchFamily="34" charset="0"/>
              </a:rPr>
              <a:t>expenses equaled 5% or more of income if low income (&lt;200% of poverty); or deductibles equaled 5% or more of income</a:t>
            </a:r>
            <a:r>
              <a:rPr lang="en-US" sz="1200" dirty="0" smtClean="0">
                <a:solidFill>
                  <a:srgbClr val="000000"/>
                </a:solidFill>
                <a:latin typeface="Cabin" panose="020B0803050202020004" pitchFamily="34" charset="0"/>
              </a:rPr>
              <a:t>. </a:t>
            </a:r>
            <a:r>
              <a:rPr lang="en-US" sz="1200" dirty="0" smtClean="0">
                <a:latin typeface="Cabin" panose="020B0803050202020004" pitchFamily="34" charset="0"/>
              </a:rPr>
              <a:t>^ </a:t>
            </a:r>
            <a:r>
              <a:rPr lang="en-US" sz="1200" dirty="0">
                <a:latin typeface="Cabin" panose="020B0803050202020004" pitchFamily="34" charset="0"/>
              </a:rPr>
              <a:t>Respondent has at least one of the following health conditions: hypertension or high blood pressure; heart disease; diabetes; asthma, emphysema, or lung disease; or high cholesterol.</a:t>
            </a:r>
          </a:p>
          <a:p>
            <a:r>
              <a:rPr lang="en-US" sz="1200" dirty="0" smtClean="0">
                <a:solidFill>
                  <a:srgbClr val="000000"/>
                </a:solidFill>
                <a:latin typeface="Cabin" panose="020B0803050202020004" pitchFamily="34" charset="0"/>
              </a:rPr>
              <a:t>Source</a:t>
            </a:r>
            <a:r>
              <a:rPr lang="en-US" sz="1200" dirty="0">
                <a:solidFill>
                  <a:srgbClr val="000000"/>
                </a:solidFill>
                <a:latin typeface="Cabin" panose="020B0803050202020004" pitchFamily="34" charset="0"/>
              </a:rPr>
              <a:t>: The Commonwealth Fund Biennial Health Insurance </a:t>
            </a:r>
            <a:r>
              <a:rPr lang="en-US" sz="1200" dirty="0" smtClean="0">
                <a:solidFill>
                  <a:srgbClr val="000000"/>
                </a:solidFill>
                <a:latin typeface="Cabin" panose="020B0803050202020004" pitchFamily="34" charset="0"/>
              </a:rPr>
              <a:t>Surveys (2003, 2005, 2010, 2012, and 2014).</a:t>
            </a:r>
            <a:endParaRPr lang="en-US" sz="1200" dirty="0">
              <a:solidFill>
                <a:srgbClr val="000000"/>
              </a:solidFill>
              <a:latin typeface="Cabin" panose="020B0803050202020004" pitchFamily="34" charset="0"/>
            </a:endParaRPr>
          </a:p>
        </p:txBody>
      </p:sp>
      <p:sp>
        <p:nvSpPr>
          <p:cNvPr id="10" name="TextBox 9"/>
          <p:cNvSpPr txBox="1"/>
          <p:nvPr/>
        </p:nvSpPr>
        <p:spPr>
          <a:xfrm>
            <a:off x="253830" y="914400"/>
            <a:ext cx="6832770" cy="338554"/>
          </a:xfrm>
          <a:prstGeom prst="rect">
            <a:avLst/>
          </a:prstGeom>
          <a:noFill/>
        </p:spPr>
        <p:txBody>
          <a:bodyPr wrap="square" rtlCol="0">
            <a:spAutoFit/>
          </a:bodyPr>
          <a:lstStyle/>
          <a:p>
            <a:r>
              <a:rPr lang="en-US" sz="1600" b="1" dirty="0" smtClean="0">
                <a:solidFill>
                  <a:srgbClr val="000000"/>
                </a:solidFill>
                <a:latin typeface="Cabin" panose="020B0803050202020004" pitchFamily="34" charset="0"/>
              </a:rPr>
              <a:t>Percent adults insured all year ages 19–64 who were underinsured*</a:t>
            </a:r>
            <a:endParaRPr lang="en-US" sz="1600" b="1" dirty="0">
              <a:solidFill>
                <a:srgbClr val="000000"/>
              </a:solidFill>
              <a:latin typeface="Cabin" panose="020B0803050202020004" pitchFamily="34" charset="0"/>
            </a:endParaRPr>
          </a:p>
        </p:txBody>
      </p:sp>
      <p:sp>
        <p:nvSpPr>
          <p:cNvPr id="13" name="TextBox 12"/>
          <p:cNvSpPr txBox="1"/>
          <p:nvPr/>
        </p:nvSpPr>
        <p:spPr>
          <a:xfrm>
            <a:off x="2252135" y="4737101"/>
            <a:ext cx="990600" cy="307777"/>
          </a:xfrm>
          <a:prstGeom prst="rect">
            <a:avLst/>
          </a:prstGeom>
          <a:noFill/>
        </p:spPr>
        <p:txBody>
          <a:bodyPr wrap="square" rtlCol="0">
            <a:spAutoFit/>
          </a:bodyPr>
          <a:lstStyle/>
          <a:p>
            <a:pPr algn="ctr"/>
            <a:r>
              <a:rPr lang="en-US" sz="1400" b="1" dirty="0" smtClean="0">
                <a:solidFill>
                  <a:srgbClr val="000000"/>
                </a:solidFill>
              </a:rPr>
              <a:t>(&lt;$47,100)</a:t>
            </a:r>
            <a:endParaRPr lang="en-US" sz="1400" b="1" dirty="0">
              <a:solidFill>
                <a:srgbClr val="000000"/>
              </a:solidFill>
            </a:endParaRPr>
          </a:p>
        </p:txBody>
      </p:sp>
      <p:sp>
        <p:nvSpPr>
          <p:cNvPr id="14" name="TextBox 13"/>
          <p:cNvSpPr txBox="1"/>
          <p:nvPr/>
        </p:nvSpPr>
        <p:spPr>
          <a:xfrm>
            <a:off x="3666064" y="4950023"/>
            <a:ext cx="982136" cy="307777"/>
          </a:xfrm>
          <a:prstGeom prst="rect">
            <a:avLst/>
          </a:prstGeom>
          <a:noFill/>
        </p:spPr>
        <p:txBody>
          <a:bodyPr wrap="square" rtlCol="0">
            <a:spAutoFit/>
          </a:bodyPr>
          <a:lstStyle/>
          <a:p>
            <a:pPr algn="ctr"/>
            <a:r>
              <a:rPr lang="en-US" sz="1400" b="1" dirty="0" smtClean="0">
                <a:solidFill>
                  <a:srgbClr val="000000"/>
                </a:solidFill>
              </a:rPr>
              <a:t>($47,100+)</a:t>
            </a:r>
            <a:endParaRPr lang="en-US" sz="1400" b="1" dirty="0">
              <a:solidFill>
                <a:srgbClr val="000000"/>
              </a:solidFill>
            </a:endParaRPr>
          </a:p>
        </p:txBody>
      </p:sp>
      <p:cxnSp>
        <p:nvCxnSpPr>
          <p:cNvPr id="3" name="Straight Connector 2"/>
          <p:cNvCxnSpPr/>
          <p:nvPr/>
        </p:nvCxnSpPr>
        <p:spPr>
          <a:xfrm flipV="1">
            <a:off x="5532120" y="2316523"/>
            <a:ext cx="0" cy="2209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357180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0" y="90488"/>
            <a:ext cx="9144000" cy="1015663"/>
          </a:xfrm>
          <a:noFill/>
        </p:spPr>
        <p:txBody>
          <a:bodyPr anchor="t" anchorCtr="1"/>
          <a:lstStyle/>
          <a:p>
            <a:pPr algn="ctr"/>
            <a:r>
              <a:rPr lang="en-US" sz="2000" b="1" dirty="0" smtClean="0">
                <a:latin typeface="+mj-lt"/>
                <a:cs typeface="Arial" charset="0"/>
              </a:rPr>
              <a:t>Exhibit </a:t>
            </a:r>
            <a:r>
              <a:rPr lang="en-US" sz="2000" b="1" dirty="0">
                <a:latin typeface="+mj-lt"/>
                <a:cs typeface="Arial" charset="0"/>
              </a:rPr>
              <a:t>8</a:t>
            </a:r>
            <a:r>
              <a:rPr lang="en-US" sz="2000" b="1" dirty="0" smtClean="0">
                <a:latin typeface="+mj-lt"/>
                <a:cs typeface="Arial" charset="0"/>
              </a:rPr>
              <a:t>. Underinsured Adults Report Medical Bill Problems at Twice the Rate as Insured Adults Who Are Not Underinsured </a:t>
            </a:r>
            <a:br>
              <a:rPr lang="en-US" sz="2000" b="1" dirty="0" smtClean="0">
                <a:latin typeface="+mj-lt"/>
                <a:cs typeface="Arial" charset="0"/>
              </a:rPr>
            </a:br>
            <a:endParaRPr lang="en-US" sz="2000" b="1" dirty="0" smtClean="0">
              <a:latin typeface="+mj-lt"/>
              <a:cs typeface="Arial" charset="0"/>
            </a:endParaRPr>
          </a:p>
        </p:txBody>
      </p:sp>
      <p:sp>
        <p:nvSpPr>
          <p:cNvPr id="74757" name="Rectangle 7"/>
          <p:cNvSpPr>
            <a:spLocks noChangeArrowheads="1"/>
          </p:cNvSpPr>
          <p:nvPr/>
        </p:nvSpPr>
        <p:spPr bwMode="auto">
          <a:xfrm>
            <a:off x="42050" y="6172200"/>
            <a:ext cx="9101950" cy="646331"/>
          </a:xfrm>
          <a:prstGeom prst="rect">
            <a:avLst/>
          </a:prstGeom>
          <a:noFill/>
          <a:ln w="9525">
            <a:noFill/>
            <a:miter lim="800000"/>
            <a:headEnd/>
            <a:tailEnd/>
          </a:ln>
        </p:spPr>
        <p:txBody>
          <a:bodyPr wrap="square">
            <a:spAutoFit/>
          </a:bodyPr>
          <a:lstStyle/>
          <a:p>
            <a:r>
              <a:rPr lang="en-US" sz="1200" dirty="0" smtClean="0">
                <a:solidFill>
                  <a:srgbClr val="000000"/>
                </a:solidFill>
                <a:latin typeface="Cabin" panose="020B0803050202020004" pitchFamily="34" charset="0"/>
              </a:rPr>
              <a:t>* </a:t>
            </a:r>
            <a:r>
              <a:rPr lang="en-US" sz="1200" dirty="0">
                <a:solidFill>
                  <a:srgbClr val="000000"/>
                </a:solidFill>
                <a:latin typeface="Cabin" panose="020B0803050202020004" pitchFamily="34" charset="0"/>
              </a:rPr>
              <a:t>Underinsured defined as insured all year but experienced one of the following: out-of-pocket expenses equaled 10% or more of income; out-of-pocket expenses equaled 5% or more of income if low income (&lt;200% of poverty); or deductibles equaled 5% or more of income.</a:t>
            </a:r>
          </a:p>
          <a:p>
            <a:r>
              <a:rPr lang="en-US" sz="1200" dirty="0" smtClean="0">
                <a:solidFill>
                  <a:srgbClr val="000000"/>
                </a:solidFill>
                <a:latin typeface="Cabin" panose="020B0803050202020004" pitchFamily="34" charset="0"/>
              </a:rPr>
              <a:t>Source</a:t>
            </a:r>
            <a:r>
              <a:rPr lang="en-US" sz="1200" dirty="0">
                <a:solidFill>
                  <a:srgbClr val="000000"/>
                </a:solidFill>
                <a:latin typeface="Cabin" panose="020B0803050202020004" pitchFamily="34" charset="0"/>
              </a:rPr>
              <a:t>: The Commonwealth Fund </a:t>
            </a:r>
            <a:r>
              <a:rPr lang="en-US" sz="1200" dirty="0" smtClean="0">
                <a:solidFill>
                  <a:srgbClr val="000000"/>
                </a:solidFill>
                <a:latin typeface="Cabin" panose="020B0803050202020004" pitchFamily="34" charset="0"/>
              </a:rPr>
              <a:t>Biennial Health Insurance Survey (2014). </a:t>
            </a:r>
            <a:endParaRPr lang="en-US" sz="1200" dirty="0">
              <a:solidFill>
                <a:srgbClr val="000000"/>
              </a:solidFill>
              <a:latin typeface="Cabin" panose="020B0803050202020004" pitchFamily="34" charset="0"/>
            </a:endParaRPr>
          </a:p>
        </p:txBody>
      </p:sp>
      <p:graphicFrame>
        <p:nvGraphicFramePr>
          <p:cNvPr id="2" name="Chart 1"/>
          <p:cNvGraphicFramePr/>
          <p:nvPr>
            <p:extLst>
              <p:ext uri="{D42A27DB-BD31-4B8C-83A1-F6EECF244321}">
                <p14:modId xmlns:p14="http://schemas.microsoft.com/office/powerpoint/2010/main" val="3165892885"/>
              </p:ext>
            </p:extLst>
          </p:nvPr>
        </p:nvGraphicFramePr>
        <p:xfrm>
          <a:off x="209720" y="1489213"/>
          <a:ext cx="8756650" cy="4530587"/>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3"/>
          <p:cNvSpPr txBox="1">
            <a:spLocks noChangeArrowheads="1"/>
          </p:cNvSpPr>
          <p:nvPr/>
        </p:nvSpPr>
        <p:spPr bwMode="auto">
          <a:xfrm>
            <a:off x="133973" y="990600"/>
            <a:ext cx="5496360" cy="344487"/>
          </a:xfrm>
          <a:prstGeom prst="rect">
            <a:avLst/>
          </a:prstGeom>
          <a:noFill/>
          <a:ln w="9525">
            <a:noFill/>
            <a:miter lim="800000"/>
            <a:headEnd/>
            <a:tailEnd/>
          </a:ln>
        </p:spPr>
        <p:txBody>
          <a:bodyPr/>
          <a:lstStyle/>
          <a:p>
            <a:pPr eaLnBrk="0" hangingPunct="0">
              <a:spcBef>
                <a:spcPct val="50000"/>
              </a:spcBef>
            </a:pPr>
            <a:r>
              <a:rPr lang="en-US" sz="1600" b="1" dirty="0" smtClean="0">
                <a:solidFill>
                  <a:srgbClr val="000000"/>
                </a:solidFill>
                <a:latin typeface="Cabin" panose="020B0803050202020004" pitchFamily="34" charset="0"/>
                <a:cs typeface="Arial" charset="0"/>
              </a:rPr>
              <a:t>Percent adults ages 19–64</a:t>
            </a:r>
            <a:endParaRPr lang="en-US" sz="1600" b="1" dirty="0">
              <a:solidFill>
                <a:srgbClr val="000000"/>
              </a:solidFill>
              <a:latin typeface="Cabin" panose="020B0803050202020004" pitchFamily="34" charset="0"/>
              <a:cs typeface="Arial" charset="0"/>
            </a:endParaRPr>
          </a:p>
        </p:txBody>
      </p:sp>
    </p:spTree>
    <p:extLst>
      <p:ext uri="{BB962C8B-B14F-4D97-AF65-F5344CB8AC3E}">
        <p14:creationId xmlns:p14="http://schemas.microsoft.com/office/powerpoint/2010/main" val="35740994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93" name="Rectangle 63"/>
          <p:cNvSpPr>
            <a:spLocks noChangeArrowheads="1"/>
          </p:cNvSpPr>
          <p:nvPr/>
        </p:nvSpPr>
        <p:spPr bwMode="auto">
          <a:xfrm>
            <a:off x="0" y="90487"/>
            <a:ext cx="9140825" cy="707886"/>
          </a:xfrm>
          <a:prstGeom prst="rect">
            <a:avLst/>
          </a:prstGeom>
          <a:noFill/>
          <a:ln w="9525">
            <a:noFill/>
            <a:miter lim="800000"/>
            <a:headEnd/>
            <a:tailEnd/>
          </a:ln>
        </p:spPr>
        <p:txBody>
          <a:bodyPr anchorCtr="1">
            <a:spAutoFit/>
          </a:bodyPr>
          <a:lstStyle/>
          <a:p>
            <a:pPr algn="ctr"/>
            <a:r>
              <a:rPr lang="en-US" sz="2000" b="1" dirty="0">
                <a:latin typeface="+mj-lt"/>
                <a:cs typeface="Arial" charset="0"/>
              </a:rPr>
              <a:t>Exhibit </a:t>
            </a:r>
            <a:r>
              <a:rPr lang="en-US" sz="2000" b="1" dirty="0" smtClean="0">
                <a:latin typeface="+mj-lt"/>
                <a:cs typeface="Arial" charset="0"/>
              </a:rPr>
              <a:t>9. Adults with Medical Bill Problems Had Lingering Financial Problems Because of Their Medical Bills</a:t>
            </a:r>
          </a:p>
        </p:txBody>
      </p:sp>
      <p:sp>
        <p:nvSpPr>
          <p:cNvPr id="87094" name="Text Box 64"/>
          <p:cNvSpPr txBox="1">
            <a:spLocks noChangeArrowheads="1"/>
          </p:cNvSpPr>
          <p:nvPr/>
        </p:nvSpPr>
        <p:spPr bwMode="auto">
          <a:xfrm>
            <a:off x="42050" y="5808469"/>
            <a:ext cx="9101950" cy="1015663"/>
          </a:xfrm>
          <a:prstGeom prst="rect">
            <a:avLst/>
          </a:prstGeom>
          <a:noFill/>
          <a:ln w="9525">
            <a:noFill/>
            <a:miter lim="800000"/>
            <a:headEnd/>
            <a:tailEnd/>
          </a:ln>
        </p:spPr>
        <p:txBody>
          <a:bodyPr wrap="square">
            <a:spAutoFit/>
          </a:bodyPr>
          <a:lstStyle/>
          <a:p>
            <a:r>
              <a:rPr lang="en-US" sz="1200" dirty="0" smtClean="0">
                <a:latin typeface="Cabin" panose="020B0803050202020004" pitchFamily="34" charset="0"/>
              </a:rPr>
              <a:t>^ Base</a:t>
            </a:r>
            <a:r>
              <a:rPr lang="en-US" sz="1200" dirty="0">
                <a:latin typeface="Cabin" panose="020B0803050202020004" pitchFamily="34" charset="0"/>
              </a:rPr>
              <a:t>: Had problems paying medical bills, contacted by a collection agency for unpaid bills, had to change way of life in order </a:t>
            </a:r>
            <a:r>
              <a:rPr lang="en-US" sz="1200" dirty="0" smtClean="0">
                <a:latin typeface="Cabin" panose="020B0803050202020004" pitchFamily="34" charset="0"/>
              </a:rPr>
              <a:t>to </a:t>
            </a:r>
            <a:r>
              <a:rPr lang="en-US" sz="1200" dirty="0">
                <a:latin typeface="Cabin" panose="020B0803050202020004" pitchFamily="34" charset="0"/>
              </a:rPr>
              <a:t>pay medical bills, or has outstanding medical debt</a:t>
            </a:r>
            <a:r>
              <a:rPr lang="en-US" sz="1200" dirty="0" smtClean="0">
                <a:latin typeface="Cabin" panose="020B0803050202020004" pitchFamily="34" charset="0"/>
              </a:rPr>
              <a:t>. * </a:t>
            </a:r>
            <a:r>
              <a:rPr lang="en-US" sz="1200" dirty="0" smtClean="0">
                <a:solidFill>
                  <a:srgbClr val="000000"/>
                </a:solidFill>
                <a:latin typeface="Cabin" panose="020B0803050202020004" pitchFamily="34" charset="0"/>
              </a:rPr>
              <a:t>Underinsured </a:t>
            </a:r>
            <a:r>
              <a:rPr lang="en-US" sz="1200" dirty="0">
                <a:solidFill>
                  <a:srgbClr val="000000"/>
                </a:solidFill>
                <a:latin typeface="Cabin" panose="020B0803050202020004" pitchFamily="34" charset="0"/>
              </a:rPr>
              <a:t>defined as insured all year but experienced one of the following: out-of-pocket expenses equaled 10% or more of income; out-of-pocket expenses equaled 5% or more of income if low income (&lt;200% of poverty); or deductibles equaled 5% or more of income. </a:t>
            </a:r>
            <a:r>
              <a:rPr lang="en-US" sz="1200" dirty="0" smtClean="0">
                <a:solidFill>
                  <a:srgbClr val="000000"/>
                </a:solidFill>
                <a:latin typeface="Cabin" panose="020B0803050202020004" pitchFamily="34" charset="0"/>
              </a:rPr>
              <a:t> </a:t>
            </a:r>
            <a:endParaRPr lang="en-US" sz="1200" dirty="0">
              <a:latin typeface="Cabin" panose="020B0803050202020004" pitchFamily="34" charset="0"/>
            </a:endParaRPr>
          </a:p>
          <a:p>
            <a:r>
              <a:rPr lang="en-US" sz="1200" dirty="0" smtClean="0">
                <a:latin typeface="Cabin" panose="020B0803050202020004" pitchFamily="34" charset="0"/>
              </a:rPr>
              <a:t>Source</a:t>
            </a:r>
            <a:r>
              <a:rPr lang="en-US" sz="1200" dirty="0">
                <a:latin typeface="Cabin" panose="020B0803050202020004" pitchFamily="34" charset="0"/>
              </a:rPr>
              <a:t>: The Commonwealth Fund Biennial Health Insurance Survey (</a:t>
            </a:r>
            <a:r>
              <a:rPr lang="en-US" sz="1200" dirty="0" smtClean="0">
                <a:latin typeface="Cabin" panose="020B0803050202020004" pitchFamily="34" charset="0"/>
              </a:rPr>
              <a:t>2014).</a:t>
            </a:r>
            <a:endParaRPr lang="en-US" sz="1200" dirty="0">
              <a:latin typeface="Cabin" panose="020B0803050202020004" pitchFamily="34" charset="0"/>
            </a:endParaRPr>
          </a:p>
        </p:txBody>
      </p:sp>
      <p:sp>
        <p:nvSpPr>
          <p:cNvPr id="87095" name="Text Box 65"/>
          <p:cNvSpPr txBox="1">
            <a:spLocks noChangeArrowheads="1"/>
          </p:cNvSpPr>
          <p:nvPr/>
        </p:nvSpPr>
        <p:spPr bwMode="auto">
          <a:xfrm>
            <a:off x="184037" y="973666"/>
            <a:ext cx="8686800" cy="338138"/>
          </a:xfrm>
          <a:prstGeom prst="rect">
            <a:avLst/>
          </a:prstGeom>
          <a:noFill/>
          <a:ln w="9525">
            <a:noFill/>
            <a:miter lim="800000"/>
            <a:headEnd/>
            <a:tailEnd/>
          </a:ln>
        </p:spPr>
        <p:txBody>
          <a:bodyPr>
            <a:spAutoFit/>
          </a:bodyPr>
          <a:lstStyle/>
          <a:p>
            <a:pPr eaLnBrk="0" hangingPunct="0"/>
            <a:r>
              <a:rPr lang="en-US" sz="1600" b="1" dirty="0">
                <a:latin typeface="Cabin" panose="020B0803050202020004" pitchFamily="34" charset="0"/>
                <a:cs typeface="Arial" charset="0"/>
              </a:rPr>
              <a:t>Percent </a:t>
            </a:r>
            <a:r>
              <a:rPr lang="en-US" sz="1600" b="1" dirty="0" smtClean="0">
                <a:latin typeface="Cabin" panose="020B0803050202020004" pitchFamily="34" charset="0"/>
                <a:cs typeface="Arial" charset="0"/>
              </a:rPr>
              <a:t>adults </a:t>
            </a:r>
            <a:r>
              <a:rPr lang="en-US" sz="1600" b="1" dirty="0">
                <a:latin typeface="Cabin" panose="020B0803050202020004" pitchFamily="34" charset="0"/>
                <a:cs typeface="Arial" charset="0"/>
              </a:rPr>
              <a:t>ages 19–64 with medical bill problems or accrued medical </a:t>
            </a:r>
            <a:r>
              <a:rPr lang="en-US" sz="1600" b="1" dirty="0" smtClean="0">
                <a:latin typeface="Cabin" panose="020B0803050202020004" pitchFamily="34" charset="0"/>
                <a:cs typeface="Arial" charset="0"/>
              </a:rPr>
              <a:t>debt^</a:t>
            </a:r>
            <a:endParaRPr lang="en-US" sz="1600" b="1" dirty="0">
              <a:latin typeface="Cabin" panose="020B0803050202020004" pitchFamily="34" charset="0"/>
              <a:cs typeface="Arial" charset="0"/>
            </a:endParaRPr>
          </a:p>
        </p:txBody>
      </p:sp>
      <p:graphicFrame>
        <p:nvGraphicFramePr>
          <p:cNvPr id="7" name="Chart 6"/>
          <p:cNvGraphicFramePr/>
          <p:nvPr>
            <p:extLst>
              <p:ext uri="{D42A27DB-BD31-4B8C-83A1-F6EECF244321}">
                <p14:modId xmlns:p14="http://schemas.microsoft.com/office/powerpoint/2010/main" val="1454849161"/>
              </p:ext>
            </p:extLst>
          </p:nvPr>
        </p:nvGraphicFramePr>
        <p:xfrm>
          <a:off x="234950" y="1413013"/>
          <a:ext cx="8756650" cy="45305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41848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MWF_template_5-2014_white_bg">
  <a:themeElements>
    <a:clrScheme name="Custom 1">
      <a:dk1>
        <a:sysClr val="windowText" lastClr="000000"/>
      </a:dk1>
      <a:lt1>
        <a:sysClr val="window" lastClr="FFFFFF"/>
      </a:lt1>
      <a:dk2>
        <a:srgbClr val="1F497D"/>
      </a:dk2>
      <a:lt2>
        <a:srgbClr val="EEECE1"/>
      </a:lt2>
      <a:accent1>
        <a:srgbClr val="AA3607"/>
      </a:accent1>
      <a:accent2>
        <a:srgbClr val="FF7300"/>
      </a:accent2>
      <a:accent3>
        <a:srgbClr val="7AC9EF"/>
      </a:accent3>
      <a:accent4>
        <a:srgbClr val="E6F5FC"/>
      </a:accent4>
      <a:accent5>
        <a:srgbClr val="576258"/>
      </a:accent5>
      <a:accent6>
        <a:srgbClr val="33383B"/>
      </a:accent6>
      <a:hlink>
        <a:srgbClr val="576258"/>
      </a:hlink>
      <a:folHlink>
        <a:srgbClr val="576258"/>
      </a:folHlink>
    </a:clrScheme>
    <a:fontScheme name="CMWF">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CMWF_template_5-2014_white_bg</Template>
  <TotalTime>6404</TotalTime>
  <Words>1574</Words>
  <Application>Microsoft Macintosh PowerPoint</Application>
  <PresentationFormat>On-screen Show (4:3)</PresentationFormat>
  <Paragraphs>170</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CMWF_template_5-2014_white_bg</vt:lpstr>
      <vt:lpstr>PowerPoint Presentation</vt:lpstr>
      <vt:lpstr>Exhibit 2. Underinsured Rates Among Adults Who Were Insured All Year by Source of Coverage at the Time of the Survey  </vt:lpstr>
      <vt:lpstr>PowerPoint Presentation</vt:lpstr>
      <vt:lpstr>Exhibit 4. More Privately Insured Adults Have Deductibles  and They Have Grown in Size  </vt:lpstr>
      <vt:lpstr>Exhibit 5. Deductibles Have Become a Growing Factor in Underinsurance Rates </vt:lpstr>
      <vt:lpstr>Exhibit 6. High Deductibles Relative to Income by Coverage Source at the Time of the Survey   </vt:lpstr>
      <vt:lpstr>PowerPoint Presentation</vt:lpstr>
      <vt:lpstr>Exhibit 8. Underinsured Adults Report Medical Bill Problems at Twice the Rate as Insured Adults Who Are Not Underinsured  </vt:lpstr>
      <vt:lpstr>PowerPoint Presentation</vt:lpstr>
      <vt:lpstr>Exhibit 10. More Than Two of Five Adults Who Are Underinsured Reported Problems Getting Needed Care Because of Cost    </vt:lpstr>
      <vt:lpstr>Exhibit 11. Underinsured Adults with Health Problems  Struggled to Care for Their Conditions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Petra W. Rasmussen</dc:creator>
  <cp:lastModifiedBy>Paul Frame</cp:lastModifiedBy>
  <cp:revision>370</cp:revision>
  <cp:lastPrinted>2015-05-08T18:26:09Z</cp:lastPrinted>
  <dcterms:created xsi:type="dcterms:W3CDTF">2014-11-20T17:11:15Z</dcterms:created>
  <dcterms:modified xsi:type="dcterms:W3CDTF">2015-05-18T20:10:11Z</dcterms:modified>
</cp:coreProperties>
</file>