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86" r:id="rId5"/>
    <p:sldId id="406" r:id="rId6"/>
    <p:sldId id="397" r:id="rId7"/>
    <p:sldId id="398" r:id="rId8"/>
    <p:sldId id="409" r:id="rId9"/>
    <p:sldId id="389" r:id="rId10"/>
    <p:sldId id="410" r:id="rId11"/>
    <p:sldId id="411" r:id="rId1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50F980C-09B1-4F45-9DD3-93B784905881}">
          <p14:sldIdLst>
            <p14:sldId id="386"/>
            <p14:sldId id="406"/>
            <p14:sldId id="397"/>
            <p14:sldId id="398"/>
            <p14:sldId id="409"/>
            <p14:sldId id="389"/>
            <p14:sldId id="410"/>
            <p14:sldId id="411"/>
          </p14:sldIdLst>
        </p14:section>
        <p14:section name="CUT THESE SLIDES" id="{6BC524FB-6E56-444F-8082-467FDCF3987D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504" userDrawn="1">
          <p15:clr>
            <a:srgbClr val="A4A3A4"/>
          </p15:clr>
        </p15:guide>
        <p15:guide id="2" pos="24" userDrawn="1">
          <p15:clr>
            <a:srgbClr val="A4A3A4"/>
          </p15:clr>
        </p15:guide>
        <p15:guide id="3" orient="horz" pos="4296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57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ob Lippa" initials="JL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E30"/>
    <a:srgbClr val="16436A"/>
    <a:srgbClr val="4480BB"/>
    <a:srgbClr val="90B3D6"/>
    <a:srgbClr val="FF8F8F"/>
    <a:srgbClr val="FF0000"/>
    <a:srgbClr val="112C80"/>
    <a:srgbClr val="1E61FF"/>
    <a:srgbClr val="1F1D80"/>
    <a:srgbClr val="051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4" autoAdjust="0"/>
    <p:restoredTop sz="92968" autoAdjust="0"/>
  </p:normalViewPr>
  <p:slideViewPr>
    <p:cSldViewPr>
      <p:cViewPr varScale="1">
        <p:scale>
          <a:sx n="150" d="100"/>
          <a:sy n="150" d="100"/>
        </p:scale>
        <p:origin x="-1192" y="-112"/>
      </p:cViewPr>
      <p:guideLst>
        <p:guide orient="horz" pos="504"/>
        <p:guide orient="horz" pos="4296"/>
        <p:guide pos="24"/>
        <p:guide pos="2880"/>
        <p:guide pos="57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0B3D6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Alabama</c:v>
                </c:pt>
                <c:pt idx="1">
                  <c:v>Arkansas</c:v>
                </c:pt>
                <c:pt idx="2">
                  <c:v>Idaho</c:v>
                </c:pt>
                <c:pt idx="3">
                  <c:v>Mississippi</c:v>
                </c:pt>
                <c:pt idx="4">
                  <c:v>Hawaii</c:v>
                </c:pt>
                <c:pt idx="5">
                  <c:v>Iowa</c:v>
                </c:pt>
                <c:pt idx="6">
                  <c:v>Nebraska</c:v>
                </c:pt>
                <c:pt idx="7">
                  <c:v>Nevada</c:v>
                </c:pt>
                <c:pt idx="8">
                  <c:v>Georgia</c:v>
                </c:pt>
                <c:pt idx="9">
                  <c:v>Minnesota</c:v>
                </c:pt>
                <c:pt idx="10">
                  <c:v>North Dakota</c:v>
                </c:pt>
                <c:pt idx="11">
                  <c:v>North Carolina</c:v>
                </c:pt>
                <c:pt idx="12">
                  <c:v>Oklahoma</c:v>
                </c:pt>
                <c:pt idx="13">
                  <c:v>Montana</c:v>
                </c:pt>
                <c:pt idx="14">
                  <c:v>Missouri</c:v>
                </c:pt>
                <c:pt idx="15">
                  <c:v>Arizona</c:v>
                </c:pt>
                <c:pt idx="16">
                  <c:v>New Mexico</c:v>
                </c:pt>
                <c:pt idx="17">
                  <c:v>Tennessee</c:v>
                </c:pt>
                <c:pt idx="18">
                  <c:v>Michigan</c:v>
                </c:pt>
                <c:pt idx="19">
                  <c:v>Utah</c:v>
                </c:pt>
                <c:pt idx="20">
                  <c:v>Kentucky</c:v>
                </c:pt>
                <c:pt idx="21">
                  <c:v>South Carolina</c:v>
                </c:pt>
                <c:pt idx="22">
                  <c:v>Louisiana</c:v>
                </c:pt>
                <c:pt idx="23">
                  <c:v>Kansas</c:v>
                </c:pt>
                <c:pt idx="24">
                  <c:v>Washington</c:v>
                </c:pt>
                <c:pt idx="25">
                  <c:v>Indiana</c:v>
                </c:pt>
                <c:pt idx="26">
                  <c:v>South Dakota</c:v>
                </c:pt>
                <c:pt idx="27">
                  <c:v>Maryland</c:v>
                </c:pt>
                <c:pt idx="28">
                  <c:v>Oregon</c:v>
                </c:pt>
                <c:pt idx="29">
                  <c:v>Virginia</c:v>
                </c:pt>
                <c:pt idx="30">
                  <c:v>Ohio</c:v>
                </c:pt>
                <c:pt idx="31">
                  <c:v>Pennsylvania</c:v>
                </c:pt>
                <c:pt idx="32">
                  <c:v>Texas</c:v>
                </c:pt>
                <c:pt idx="33">
                  <c:v>Florida</c:v>
                </c:pt>
                <c:pt idx="34">
                  <c:v>Rhode Island</c:v>
                </c:pt>
                <c:pt idx="35">
                  <c:v>Delaware</c:v>
                </c:pt>
                <c:pt idx="36">
                  <c:v>Vermont</c:v>
                </c:pt>
                <c:pt idx="37">
                  <c:v>Maine</c:v>
                </c:pt>
                <c:pt idx="38">
                  <c:v>Colorado</c:v>
                </c:pt>
                <c:pt idx="39">
                  <c:v>Wisconsin</c:v>
                </c:pt>
                <c:pt idx="40">
                  <c:v>California</c:v>
                </c:pt>
                <c:pt idx="41">
                  <c:v>Connecticut</c:v>
                </c:pt>
                <c:pt idx="42">
                  <c:v>Illinois</c:v>
                </c:pt>
                <c:pt idx="43">
                  <c:v>New Hampshire</c:v>
                </c:pt>
                <c:pt idx="44">
                  <c:v>West Virginia</c:v>
                </c:pt>
                <c:pt idx="45">
                  <c:v>Wyoming</c:v>
                </c:pt>
                <c:pt idx="46">
                  <c:v>District of Columbia</c:v>
                </c:pt>
                <c:pt idx="47">
                  <c:v>New Jersey</c:v>
                </c:pt>
                <c:pt idx="48">
                  <c:v>Massachusetts</c:v>
                </c:pt>
                <c:pt idx="49">
                  <c:v>New York</c:v>
                </c:pt>
                <c:pt idx="50">
                  <c:v>Alaska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13477.0</c:v>
                </c:pt>
                <c:pt idx="1">
                  <c:v>13516.0</c:v>
                </c:pt>
                <c:pt idx="2">
                  <c:v>14036.0</c:v>
                </c:pt>
                <c:pt idx="3">
                  <c:v>14053.0</c:v>
                </c:pt>
                <c:pt idx="4">
                  <c:v>14382.0</c:v>
                </c:pt>
                <c:pt idx="5">
                  <c:v>14415.0</c:v>
                </c:pt>
                <c:pt idx="6">
                  <c:v>14616.0</c:v>
                </c:pt>
                <c:pt idx="7">
                  <c:v>14682.0</c:v>
                </c:pt>
                <c:pt idx="8">
                  <c:v>14762.0</c:v>
                </c:pt>
                <c:pt idx="9">
                  <c:v>14820.0</c:v>
                </c:pt>
                <c:pt idx="10">
                  <c:v>14995.0</c:v>
                </c:pt>
                <c:pt idx="11">
                  <c:v>15023.0</c:v>
                </c:pt>
                <c:pt idx="12">
                  <c:v>15106.0</c:v>
                </c:pt>
                <c:pt idx="13">
                  <c:v>15152.0</c:v>
                </c:pt>
                <c:pt idx="14">
                  <c:v>15160.0</c:v>
                </c:pt>
                <c:pt idx="15">
                  <c:v>15183.0</c:v>
                </c:pt>
                <c:pt idx="16">
                  <c:v>15207.0</c:v>
                </c:pt>
                <c:pt idx="17">
                  <c:v>15214.0</c:v>
                </c:pt>
                <c:pt idx="18">
                  <c:v>15242.0</c:v>
                </c:pt>
                <c:pt idx="19">
                  <c:v>15341.0</c:v>
                </c:pt>
                <c:pt idx="20">
                  <c:v>15463.0</c:v>
                </c:pt>
                <c:pt idx="21">
                  <c:v>15506.0</c:v>
                </c:pt>
                <c:pt idx="22">
                  <c:v>15548.0</c:v>
                </c:pt>
                <c:pt idx="23">
                  <c:v>15658.0</c:v>
                </c:pt>
                <c:pt idx="24">
                  <c:v>15721.0</c:v>
                </c:pt>
                <c:pt idx="25">
                  <c:v>15724.0</c:v>
                </c:pt>
                <c:pt idx="26">
                  <c:v>15780.0</c:v>
                </c:pt>
                <c:pt idx="27">
                  <c:v>15820.0</c:v>
                </c:pt>
                <c:pt idx="28">
                  <c:v>15856.0</c:v>
                </c:pt>
                <c:pt idx="29">
                  <c:v>15917.0</c:v>
                </c:pt>
                <c:pt idx="30">
                  <c:v>15955.0</c:v>
                </c:pt>
                <c:pt idx="31">
                  <c:v>16019.0</c:v>
                </c:pt>
                <c:pt idx="32">
                  <c:v>16049.0</c:v>
                </c:pt>
                <c:pt idx="33">
                  <c:v>16070.0</c:v>
                </c:pt>
                <c:pt idx="34">
                  <c:v>16077.0</c:v>
                </c:pt>
                <c:pt idx="35">
                  <c:v>16102.0</c:v>
                </c:pt>
                <c:pt idx="36">
                  <c:v>16311.0</c:v>
                </c:pt>
                <c:pt idx="37">
                  <c:v>16332.0</c:v>
                </c:pt>
                <c:pt idx="38">
                  <c:v>16636.0</c:v>
                </c:pt>
                <c:pt idx="39">
                  <c:v>16665.0</c:v>
                </c:pt>
                <c:pt idx="40">
                  <c:v>16691.0</c:v>
                </c:pt>
                <c:pt idx="41">
                  <c:v>16874.0</c:v>
                </c:pt>
                <c:pt idx="42">
                  <c:v>16928.0</c:v>
                </c:pt>
                <c:pt idx="43">
                  <c:v>17024.0</c:v>
                </c:pt>
                <c:pt idx="44">
                  <c:v>17105.0</c:v>
                </c:pt>
                <c:pt idx="45">
                  <c:v>17130.0</c:v>
                </c:pt>
                <c:pt idx="46">
                  <c:v>17262.0</c:v>
                </c:pt>
                <c:pt idx="47">
                  <c:v>17396.0</c:v>
                </c:pt>
                <c:pt idx="48">
                  <c:v>17424.0</c:v>
                </c:pt>
                <c:pt idx="49">
                  <c:v>17530.0</c:v>
                </c:pt>
                <c:pt idx="50">
                  <c:v>20715.0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63462776"/>
        <c:axId val="206346578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Alabama</c:v>
                </c:pt>
                <c:pt idx="1">
                  <c:v>Arkansas</c:v>
                </c:pt>
                <c:pt idx="2">
                  <c:v>Idaho</c:v>
                </c:pt>
                <c:pt idx="3">
                  <c:v>Mississippi</c:v>
                </c:pt>
                <c:pt idx="4">
                  <c:v>Hawaii</c:v>
                </c:pt>
                <c:pt idx="5">
                  <c:v>Iowa</c:v>
                </c:pt>
                <c:pt idx="6">
                  <c:v>Nebraska</c:v>
                </c:pt>
                <c:pt idx="7">
                  <c:v>Nevada</c:v>
                </c:pt>
                <c:pt idx="8">
                  <c:v>Georgia</c:v>
                </c:pt>
                <c:pt idx="9">
                  <c:v>Minnesota</c:v>
                </c:pt>
                <c:pt idx="10">
                  <c:v>North Dakota</c:v>
                </c:pt>
                <c:pt idx="11">
                  <c:v>North Carolina</c:v>
                </c:pt>
                <c:pt idx="12">
                  <c:v>Oklahoma</c:v>
                </c:pt>
                <c:pt idx="13">
                  <c:v>Montana</c:v>
                </c:pt>
                <c:pt idx="14">
                  <c:v>Missouri</c:v>
                </c:pt>
                <c:pt idx="15">
                  <c:v>Arizona</c:v>
                </c:pt>
                <c:pt idx="16">
                  <c:v>New Mexico</c:v>
                </c:pt>
                <c:pt idx="17">
                  <c:v>Tennessee</c:v>
                </c:pt>
                <c:pt idx="18">
                  <c:v>Michigan</c:v>
                </c:pt>
                <c:pt idx="19">
                  <c:v>Utah</c:v>
                </c:pt>
                <c:pt idx="20">
                  <c:v>Kentucky</c:v>
                </c:pt>
                <c:pt idx="21">
                  <c:v>South Carolina</c:v>
                </c:pt>
                <c:pt idx="22">
                  <c:v>Louisiana</c:v>
                </c:pt>
                <c:pt idx="23">
                  <c:v>Kansas</c:v>
                </c:pt>
                <c:pt idx="24">
                  <c:v>Washington</c:v>
                </c:pt>
                <c:pt idx="25">
                  <c:v>Indiana</c:v>
                </c:pt>
                <c:pt idx="26">
                  <c:v>South Dakota</c:v>
                </c:pt>
                <c:pt idx="27">
                  <c:v>Maryland</c:v>
                </c:pt>
                <c:pt idx="28">
                  <c:v>Oregon</c:v>
                </c:pt>
                <c:pt idx="29">
                  <c:v>Virginia</c:v>
                </c:pt>
                <c:pt idx="30">
                  <c:v>Ohio</c:v>
                </c:pt>
                <c:pt idx="31">
                  <c:v>Pennsylvania</c:v>
                </c:pt>
                <c:pt idx="32">
                  <c:v>Texas</c:v>
                </c:pt>
                <c:pt idx="33">
                  <c:v>Florida</c:v>
                </c:pt>
                <c:pt idx="34">
                  <c:v>Rhode Island</c:v>
                </c:pt>
                <c:pt idx="35">
                  <c:v>Delaware</c:v>
                </c:pt>
                <c:pt idx="36">
                  <c:v>Vermont</c:v>
                </c:pt>
                <c:pt idx="37">
                  <c:v>Maine</c:v>
                </c:pt>
                <c:pt idx="38">
                  <c:v>Colorado</c:v>
                </c:pt>
                <c:pt idx="39">
                  <c:v>Wisconsin</c:v>
                </c:pt>
                <c:pt idx="40">
                  <c:v>California</c:v>
                </c:pt>
                <c:pt idx="41">
                  <c:v>Connecticut</c:v>
                </c:pt>
                <c:pt idx="42">
                  <c:v>Illinois</c:v>
                </c:pt>
                <c:pt idx="43">
                  <c:v>New Hampshire</c:v>
                </c:pt>
                <c:pt idx="44">
                  <c:v>West Virginia</c:v>
                </c:pt>
                <c:pt idx="45">
                  <c:v>Wyoming</c:v>
                </c:pt>
                <c:pt idx="46">
                  <c:v>District of Columbia</c:v>
                </c:pt>
                <c:pt idx="47">
                  <c:v>New Jersey</c:v>
                </c:pt>
                <c:pt idx="48">
                  <c:v>Massachusetts</c:v>
                </c:pt>
                <c:pt idx="49">
                  <c:v>New York</c:v>
                </c:pt>
                <c:pt idx="50">
                  <c:v>Alaska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16029.0</c:v>
                </c:pt>
                <c:pt idx="1">
                  <c:v>16029.0</c:v>
                </c:pt>
                <c:pt idx="2">
                  <c:v>16029.0</c:v>
                </c:pt>
                <c:pt idx="3">
                  <c:v>16029.0</c:v>
                </c:pt>
                <c:pt idx="4">
                  <c:v>16029.0</c:v>
                </c:pt>
                <c:pt idx="5">
                  <c:v>16029.0</c:v>
                </c:pt>
                <c:pt idx="6">
                  <c:v>16029.0</c:v>
                </c:pt>
                <c:pt idx="7">
                  <c:v>16029.0</c:v>
                </c:pt>
                <c:pt idx="8">
                  <c:v>16029.0</c:v>
                </c:pt>
                <c:pt idx="9">
                  <c:v>16029.0</c:v>
                </c:pt>
                <c:pt idx="10">
                  <c:v>16029.0</c:v>
                </c:pt>
                <c:pt idx="11">
                  <c:v>16029.0</c:v>
                </c:pt>
                <c:pt idx="12">
                  <c:v>16029.0</c:v>
                </c:pt>
                <c:pt idx="13">
                  <c:v>16029.0</c:v>
                </c:pt>
                <c:pt idx="14">
                  <c:v>16029.0</c:v>
                </c:pt>
                <c:pt idx="15">
                  <c:v>16029.0</c:v>
                </c:pt>
                <c:pt idx="16">
                  <c:v>16029.0</c:v>
                </c:pt>
                <c:pt idx="17">
                  <c:v>16029.0</c:v>
                </c:pt>
                <c:pt idx="18">
                  <c:v>16029.0</c:v>
                </c:pt>
                <c:pt idx="19">
                  <c:v>16029.0</c:v>
                </c:pt>
                <c:pt idx="20">
                  <c:v>16029.0</c:v>
                </c:pt>
                <c:pt idx="21">
                  <c:v>16029.0</c:v>
                </c:pt>
                <c:pt idx="22">
                  <c:v>16029.0</c:v>
                </c:pt>
                <c:pt idx="23">
                  <c:v>16029.0</c:v>
                </c:pt>
                <c:pt idx="24">
                  <c:v>16029.0</c:v>
                </c:pt>
                <c:pt idx="25">
                  <c:v>16029.0</c:v>
                </c:pt>
                <c:pt idx="26">
                  <c:v>16029.0</c:v>
                </c:pt>
                <c:pt idx="27">
                  <c:v>16029.0</c:v>
                </c:pt>
                <c:pt idx="28">
                  <c:v>16029.0</c:v>
                </c:pt>
                <c:pt idx="29">
                  <c:v>16029.0</c:v>
                </c:pt>
                <c:pt idx="30">
                  <c:v>16029.0</c:v>
                </c:pt>
                <c:pt idx="31">
                  <c:v>16029.0</c:v>
                </c:pt>
                <c:pt idx="32">
                  <c:v>16029.0</c:v>
                </c:pt>
                <c:pt idx="33">
                  <c:v>16029.0</c:v>
                </c:pt>
                <c:pt idx="34">
                  <c:v>16029.0</c:v>
                </c:pt>
                <c:pt idx="35">
                  <c:v>16029.0</c:v>
                </c:pt>
                <c:pt idx="36">
                  <c:v>16029.0</c:v>
                </c:pt>
                <c:pt idx="37">
                  <c:v>16029.0</c:v>
                </c:pt>
                <c:pt idx="38">
                  <c:v>16029.0</c:v>
                </c:pt>
                <c:pt idx="39">
                  <c:v>16029.0</c:v>
                </c:pt>
                <c:pt idx="40">
                  <c:v>16029.0</c:v>
                </c:pt>
                <c:pt idx="41">
                  <c:v>16029.0</c:v>
                </c:pt>
                <c:pt idx="42">
                  <c:v>16029.0</c:v>
                </c:pt>
                <c:pt idx="43">
                  <c:v>16029.0</c:v>
                </c:pt>
                <c:pt idx="44">
                  <c:v>16029.0</c:v>
                </c:pt>
                <c:pt idx="45">
                  <c:v>16029.0</c:v>
                </c:pt>
                <c:pt idx="46">
                  <c:v>16029.0</c:v>
                </c:pt>
                <c:pt idx="47">
                  <c:v>16029.0</c:v>
                </c:pt>
                <c:pt idx="48">
                  <c:v>16029.0</c:v>
                </c:pt>
                <c:pt idx="49">
                  <c:v>16029.0</c:v>
                </c:pt>
                <c:pt idx="50">
                  <c:v>16029.0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3462776"/>
        <c:axId val="2063465784"/>
      </c:lineChart>
      <c:catAx>
        <c:axId val="2063462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000" b="1"/>
            </a:pPr>
            <a:endParaRPr lang="en-US"/>
          </a:p>
        </c:txPr>
        <c:crossAx val="2063465784"/>
        <c:crosses val="autoZero"/>
        <c:auto val="1"/>
        <c:lblAlgn val="ctr"/>
        <c:lblOffset val="100"/>
        <c:noMultiLvlLbl val="0"/>
      </c:catAx>
      <c:valAx>
        <c:axId val="2063465784"/>
        <c:scaling>
          <c:orientation val="minMax"/>
        </c:scaling>
        <c:delete val="0"/>
        <c:axPos val="l"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063462776"/>
        <c:crosses val="autoZero"/>
        <c:crossBetween val="between"/>
        <c:majorUnit val="5000.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560648226273"/>
          <c:y val="0.186557377183846"/>
          <c:w val="0.883456787298609"/>
          <c:h val="0.7145130233918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Lowest five states average</c:v>
                </c:pt>
              </c:strCache>
            </c:strRef>
          </c:tx>
          <c:spPr>
            <a:solidFill>
              <a:srgbClr val="90B3D6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90B3D6"/>
              </a:solidFill>
              <a:ln>
                <a:solidFill>
                  <a:schemeClr val="tx1"/>
                </a:solidFill>
              </a:ln>
            </c:spPr>
          </c:dPt>
          <c:dLbls>
            <c:numFmt formatCode="\$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2003.0</c:v>
                </c:pt>
                <c:pt idx="1">
                  <c:v>2013.0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396.0</c:v>
                </c:pt>
                <c:pt idx="1">
                  <c:v>751.0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 average</c:v>
                </c:pt>
              </c:strCache>
            </c:strRef>
          </c:tx>
          <c:spPr>
            <a:solidFill>
              <a:srgbClr val="4480BB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\$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2003.0</c:v>
                </c:pt>
                <c:pt idx="1">
                  <c:v>2013.0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606.0</c:v>
                </c:pt>
                <c:pt idx="1">
                  <c:v>1170.0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Highest five states average</c:v>
                </c:pt>
              </c:strCache>
            </c:strRef>
          </c:tx>
          <c:spPr>
            <a:solidFill>
              <a:srgbClr val="0A1E30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\$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2003.0</c:v>
                </c:pt>
                <c:pt idx="1">
                  <c:v>2013.0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821.0</c:v>
                </c:pt>
                <c:pt idx="1">
                  <c:v>1480.0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0"/>
        <c:axId val="-2118564008"/>
        <c:axId val="-2118430840"/>
      </c:barChart>
      <c:catAx>
        <c:axId val="-2118564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2118430840"/>
        <c:crosses val="autoZero"/>
        <c:auto val="1"/>
        <c:lblAlgn val="ctr"/>
        <c:lblOffset val="100"/>
        <c:noMultiLvlLbl val="0"/>
      </c:catAx>
      <c:valAx>
        <c:axId val="-2118430840"/>
        <c:scaling>
          <c:orientation val="minMax"/>
        </c:scaling>
        <c:delete val="0"/>
        <c:axPos val="l"/>
        <c:numFmt formatCode="\$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2118564008"/>
        <c:crosses val="autoZero"/>
        <c:crossBetween val="between"/>
        <c:majorUnit val="500.0"/>
      </c:valAx>
      <c:spPr>
        <a:noFill/>
        <a:ln w="25407">
          <a:noFill/>
        </a:ln>
      </c:spPr>
    </c:plotArea>
    <c:legend>
      <c:legendPos val="t"/>
      <c:layout>
        <c:manualLayout>
          <c:xMode val="edge"/>
          <c:yMode val="edge"/>
          <c:x val="0.0818577300067786"/>
          <c:y val="0.156799863309423"/>
          <c:w val="0.918142269993221"/>
          <c:h val="0.10102472752245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0B3D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Alabama</c:v>
                </c:pt>
                <c:pt idx="1">
                  <c:v>Hawaii</c:v>
                </c:pt>
                <c:pt idx="2">
                  <c:v>District of Columbia</c:v>
                </c:pt>
                <c:pt idx="3">
                  <c:v>Arkansas</c:v>
                </c:pt>
                <c:pt idx="4">
                  <c:v>North Dakota</c:v>
                </c:pt>
                <c:pt idx="5">
                  <c:v>Delaware</c:v>
                </c:pt>
                <c:pt idx="6">
                  <c:v>Maryland</c:v>
                </c:pt>
                <c:pt idx="7">
                  <c:v>Mississippi</c:v>
                </c:pt>
                <c:pt idx="8">
                  <c:v>Pennsylvania</c:v>
                </c:pt>
                <c:pt idx="9">
                  <c:v>New York</c:v>
                </c:pt>
                <c:pt idx="10">
                  <c:v>Nevada</c:v>
                </c:pt>
                <c:pt idx="11">
                  <c:v>Michigan</c:v>
                </c:pt>
                <c:pt idx="12">
                  <c:v>New Mexico</c:v>
                </c:pt>
                <c:pt idx="13">
                  <c:v>Washington</c:v>
                </c:pt>
                <c:pt idx="14">
                  <c:v>Massachusetts</c:v>
                </c:pt>
                <c:pt idx="15">
                  <c:v>Louisiana</c:v>
                </c:pt>
                <c:pt idx="16">
                  <c:v>West Virginia</c:v>
                </c:pt>
                <c:pt idx="17">
                  <c:v>Alaska</c:v>
                </c:pt>
                <c:pt idx="18">
                  <c:v>Rhode Island</c:v>
                </c:pt>
                <c:pt idx="19">
                  <c:v>Georgia</c:v>
                </c:pt>
                <c:pt idx="20">
                  <c:v>Virginia</c:v>
                </c:pt>
                <c:pt idx="21">
                  <c:v>Wyoming</c:v>
                </c:pt>
                <c:pt idx="22">
                  <c:v>California</c:v>
                </c:pt>
                <c:pt idx="23">
                  <c:v>Utah</c:v>
                </c:pt>
                <c:pt idx="24">
                  <c:v>Nebraska</c:v>
                </c:pt>
                <c:pt idx="25">
                  <c:v>Oklahoma</c:v>
                </c:pt>
                <c:pt idx="26">
                  <c:v>Indiana</c:v>
                </c:pt>
                <c:pt idx="27">
                  <c:v>Ohio</c:v>
                </c:pt>
                <c:pt idx="28">
                  <c:v>Idaho</c:v>
                </c:pt>
                <c:pt idx="29">
                  <c:v>Oregon</c:v>
                </c:pt>
                <c:pt idx="30">
                  <c:v>Illinois</c:v>
                </c:pt>
                <c:pt idx="31">
                  <c:v>New Jersey</c:v>
                </c:pt>
                <c:pt idx="32">
                  <c:v>South Carolina</c:v>
                </c:pt>
                <c:pt idx="33">
                  <c:v>Wisconsin</c:v>
                </c:pt>
                <c:pt idx="34">
                  <c:v>Florida</c:v>
                </c:pt>
                <c:pt idx="35">
                  <c:v>North Carolina</c:v>
                </c:pt>
                <c:pt idx="36">
                  <c:v>Missouri</c:v>
                </c:pt>
                <c:pt idx="37">
                  <c:v>Kansas</c:v>
                </c:pt>
                <c:pt idx="38">
                  <c:v>Colorado</c:v>
                </c:pt>
                <c:pt idx="39">
                  <c:v>Minnesota</c:v>
                </c:pt>
                <c:pt idx="40">
                  <c:v>Iowa</c:v>
                </c:pt>
                <c:pt idx="41">
                  <c:v>Arizona</c:v>
                </c:pt>
                <c:pt idx="42">
                  <c:v>Tennessee</c:v>
                </c:pt>
                <c:pt idx="43">
                  <c:v>Kentucky</c:v>
                </c:pt>
                <c:pt idx="44">
                  <c:v>Texas</c:v>
                </c:pt>
                <c:pt idx="45">
                  <c:v>Connecticut</c:v>
                </c:pt>
                <c:pt idx="46">
                  <c:v>South Dakota</c:v>
                </c:pt>
                <c:pt idx="47">
                  <c:v>New Hampshire</c:v>
                </c:pt>
                <c:pt idx="48">
                  <c:v>Montana</c:v>
                </c:pt>
                <c:pt idx="49">
                  <c:v>Vermont</c:v>
                </c:pt>
                <c:pt idx="50">
                  <c:v>Maine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670.0</c:v>
                </c:pt>
                <c:pt idx="1">
                  <c:v>698.0</c:v>
                </c:pt>
                <c:pt idx="2">
                  <c:v>767.0</c:v>
                </c:pt>
                <c:pt idx="3">
                  <c:v>986.0</c:v>
                </c:pt>
                <c:pt idx="4">
                  <c:v>1030.0</c:v>
                </c:pt>
                <c:pt idx="5">
                  <c:v>1074.0</c:v>
                </c:pt>
                <c:pt idx="6">
                  <c:v>1075.0</c:v>
                </c:pt>
                <c:pt idx="7">
                  <c:v>1102.0</c:v>
                </c:pt>
                <c:pt idx="8">
                  <c:v>1108.0</c:v>
                </c:pt>
                <c:pt idx="9">
                  <c:v>1112.0</c:v>
                </c:pt>
                <c:pt idx="10">
                  <c:v>1121.0</c:v>
                </c:pt>
                <c:pt idx="11">
                  <c:v>1123.0</c:v>
                </c:pt>
                <c:pt idx="12">
                  <c:v>1123.0</c:v>
                </c:pt>
                <c:pt idx="13">
                  <c:v>1127.0</c:v>
                </c:pt>
                <c:pt idx="14">
                  <c:v>1134.0</c:v>
                </c:pt>
                <c:pt idx="15">
                  <c:v>1137.0</c:v>
                </c:pt>
                <c:pt idx="16">
                  <c:v>1142.0</c:v>
                </c:pt>
                <c:pt idx="17">
                  <c:v>1157.0</c:v>
                </c:pt>
                <c:pt idx="18">
                  <c:v>1161.0</c:v>
                </c:pt>
                <c:pt idx="19">
                  <c:v>1164.0</c:v>
                </c:pt>
                <c:pt idx="20">
                  <c:v>1173.0</c:v>
                </c:pt>
                <c:pt idx="21">
                  <c:v>1173.0</c:v>
                </c:pt>
                <c:pt idx="22">
                  <c:v>1194.0</c:v>
                </c:pt>
                <c:pt idx="23">
                  <c:v>1195.0</c:v>
                </c:pt>
                <c:pt idx="24">
                  <c:v>1220.0</c:v>
                </c:pt>
                <c:pt idx="25">
                  <c:v>1227.0</c:v>
                </c:pt>
                <c:pt idx="26">
                  <c:v>1274.0</c:v>
                </c:pt>
                <c:pt idx="27">
                  <c:v>1293.0</c:v>
                </c:pt>
                <c:pt idx="28">
                  <c:v>1295.0</c:v>
                </c:pt>
                <c:pt idx="29">
                  <c:v>1295.0</c:v>
                </c:pt>
                <c:pt idx="30">
                  <c:v>1301.0</c:v>
                </c:pt>
                <c:pt idx="31">
                  <c:v>1311.0</c:v>
                </c:pt>
                <c:pt idx="32">
                  <c:v>1314.0</c:v>
                </c:pt>
                <c:pt idx="33">
                  <c:v>1335.0</c:v>
                </c:pt>
                <c:pt idx="34">
                  <c:v>1346.0</c:v>
                </c:pt>
                <c:pt idx="35">
                  <c:v>1367.0</c:v>
                </c:pt>
                <c:pt idx="36">
                  <c:v>1374.0</c:v>
                </c:pt>
                <c:pt idx="37">
                  <c:v>1377.0</c:v>
                </c:pt>
                <c:pt idx="38">
                  <c:v>1382.0</c:v>
                </c:pt>
                <c:pt idx="39">
                  <c:v>1384.0</c:v>
                </c:pt>
                <c:pt idx="40">
                  <c:v>1393.0</c:v>
                </c:pt>
                <c:pt idx="41">
                  <c:v>1441.0</c:v>
                </c:pt>
                <c:pt idx="42">
                  <c:v>1484.0</c:v>
                </c:pt>
                <c:pt idx="43">
                  <c:v>1491.0</c:v>
                </c:pt>
                <c:pt idx="44">
                  <c:v>1543.0</c:v>
                </c:pt>
                <c:pt idx="45">
                  <c:v>1598.0</c:v>
                </c:pt>
                <c:pt idx="46">
                  <c:v>1610.0</c:v>
                </c:pt>
                <c:pt idx="47">
                  <c:v>1621.0</c:v>
                </c:pt>
                <c:pt idx="48">
                  <c:v>1633.0</c:v>
                </c:pt>
                <c:pt idx="49">
                  <c:v>1727.0</c:v>
                </c:pt>
                <c:pt idx="50">
                  <c:v>1784.0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44302904"/>
        <c:axId val="-2144299896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Alabama</c:v>
                </c:pt>
                <c:pt idx="1">
                  <c:v>Hawaii</c:v>
                </c:pt>
                <c:pt idx="2">
                  <c:v>District of Columbia</c:v>
                </c:pt>
                <c:pt idx="3">
                  <c:v>Arkansas</c:v>
                </c:pt>
                <c:pt idx="4">
                  <c:v>North Dakota</c:v>
                </c:pt>
                <c:pt idx="5">
                  <c:v>Delaware</c:v>
                </c:pt>
                <c:pt idx="6">
                  <c:v>Maryland</c:v>
                </c:pt>
                <c:pt idx="7">
                  <c:v>Mississippi</c:v>
                </c:pt>
                <c:pt idx="8">
                  <c:v>Pennsylvania</c:v>
                </c:pt>
                <c:pt idx="9">
                  <c:v>New York</c:v>
                </c:pt>
                <c:pt idx="10">
                  <c:v>Nevada</c:v>
                </c:pt>
                <c:pt idx="11">
                  <c:v>Michigan</c:v>
                </c:pt>
                <c:pt idx="12">
                  <c:v>New Mexico</c:v>
                </c:pt>
                <c:pt idx="13">
                  <c:v>Washington</c:v>
                </c:pt>
                <c:pt idx="14">
                  <c:v>Massachusetts</c:v>
                </c:pt>
                <c:pt idx="15">
                  <c:v>Louisiana</c:v>
                </c:pt>
                <c:pt idx="16">
                  <c:v>West Virginia</c:v>
                </c:pt>
                <c:pt idx="17">
                  <c:v>Alaska</c:v>
                </c:pt>
                <c:pt idx="18">
                  <c:v>Rhode Island</c:v>
                </c:pt>
                <c:pt idx="19">
                  <c:v>Georgia</c:v>
                </c:pt>
                <c:pt idx="20">
                  <c:v>Virginia</c:v>
                </c:pt>
                <c:pt idx="21">
                  <c:v>Wyoming</c:v>
                </c:pt>
                <c:pt idx="22">
                  <c:v>California</c:v>
                </c:pt>
                <c:pt idx="23">
                  <c:v>Utah</c:v>
                </c:pt>
                <c:pt idx="24">
                  <c:v>Nebraska</c:v>
                </c:pt>
                <c:pt idx="25">
                  <c:v>Oklahoma</c:v>
                </c:pt>
                <c:pt idx="26">
                  <c:v>Indiana</c:v>
                </c:pt>
                <c:pt idx="27">
                  <c:v>Ohio</c:v>
                </c:pt>
                <c:pt idx="28">
                  <c:v>Idaho</c:v>
                </c:pt>
                <c:pt idx="29">
                  <c:v>Oregon</c:v>
                </c:pt>
                <c:pt idx="30">
                  <c:v>Illinois</c:v>
                </c:pt>
                <c:pt idx="31">
                  <c:v>New Jersey</c:v>
                </c:pt>
                <c:pt idx="32">
                  <c:v>South Carolina</c:v>
                </c:pt>
                <c:pt idx="33">
                  <c:v>Wisconsin</c:v>
                </c:pt>
                <c:pt idx="34">
                  <c:v>Florida</c:v>
                </c:pt>
                <c:pt idx="35">
                  <c:v>North Carolina</c:v>
                </c:pt>
                <c:pt idx="36">
                  <c:v>Missouri</c:v>
                </c:pt>
                <c:pt idx="37">
                  <c:v>Kansas</c:v>
                </c:pt>
                <c:pt idx="38">
                  <c:v>Colorado</c:v>
                </c:pt>
                <c:pt idx="39">
                  <c:v>Minnesota</c:v>
                </c:pt>
                <c:pt idx="40">
                  <c:v>Iowa</c:v>
                </c:pt>
                <c:pt idx="41">
                  <c:v>Arizona</c:v>
                </c:pt>
                <c:pt idx="42">
                  <c:v>Tennessee</c:v>
                </c:pt>
                <c:pt idx="43">
                  <c:v>Kentucky</c:v>
                </c:pt>
                <c:pt idx="44">
                  <c:v>Texas</c:v>
                </c:pt>
                <c:pt idx="45">
                  <c:v>Connecticut</c:v>
                </c:pt>
                <c:pt idx="46">
                  <c:v>South Dakota</c:v>
                </c:pt>
                <c:pt idx="47">
                  <c:v>New Hampshire</c:v>
                </c:pt>
                <c:pt idx="48">
                  <c:v>Montana</c:v>
                </c:pt>
                <c:pt idx="49">
                  <c:v>Vermont</c:v>
                </c:pt>
                <c:pt idx="50">
                  <c:v>Maine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1000.0</c:v>
                </c:pt>
                <c:pt idx="1">
                  <c:v>1000.0</c:v>
                </c:pt>
                <c:pt idx="2">
                  <c:v>1000.0</c:v>
                </c:pt>
                <c:pt idx="3">
                  <c:v>1000.0</c:v>
                </c:pt>
                <c:pt idx="4">
                  <c:v>1000.0</c:v>
                </c:pt>
                <c:pt idx="5">
                  <c:v>1000.0</c:v>
                </c:pt>
                <c:pt idx="6">
                  <c:v>1000.0</c:v>
                </c:pt>
                <c:pt idx="7">
                  <c:v>1000.0</c:v>
                </c:pt>
                <c:pt idx="8">
                  <c:v>1000.0</c:v>
                </c:pt>
                <c:pt idx="9">
                  <c:v>1000.0</c:v>
                </c:pt>
                <c:pt idx="10">
                  <c:v>1000.0</c:v>
                </c:pt>
                <c:pt idx="11">
                  <c:v>1000.0</c:v>
                </c:pt>
                <c:pt idx="12">
                  <c:v>1000.0</c:v>
                </c:pt>
                <c:pt idx="13">
                  <c:v>1000.0</c:v>
                </c:pt>
                <c:pt idx="14">
                  <c:v>1000.0</c:v>
                </c:pt>
                <c:pt idx="15">
                  <c:v>1000.0</c:v>
                </c:pt>
                <c:pt idx="16">
                  <c:v>1000.0</c:v>
                </c:pt>
                <c:pt idx="17">
                  <c:v>1000.0</c:v>
                </c:pt>
                <c:pt idx="18">
                  <c:v>1000.0</c:v>
                </c:pt>
                <c:pt idx="19">
                  <c:v>1000.0</c:v>
                </c:pt>
                <c:pt idx="20">
                  <c:v>1000.0</c:v>
                </c:pt>
                <c:pt idx="21">
                  <c:v>1000.0</c:v>
                </c:pt>
                <c:pt idx="22">
                  <c:v>1000.0</c:v>
                </c:pt>
                <c:pt idx="23">
                  <c:v>1000.0</c:v>
                </c:pt>
                <c:pt idx="24">
                  <c:v>1000.0</c:v>
                </c:pt>
                <c:pt idx="25">
                  <c:v>1000.0</c:v>
                </c:pt>
                <c:pt idx="26">
                  <c:v>1000.0</c:v>
                </c:pt>
                <c:pt idx="27">
                  <c:v>1000.0</c:v>
                </c:pt>
                <c:pt idx="28">
                  <c:v>1000.0</c:v>
                </c:pt>
                <c:pt idx="29">
                  <c:v>1000.0</c:v>
                </c:pt>
                <c:pt idx="30">
                  <c:v>1000.0</c:v>
                </c:pt>
                <c:pt idx="31">
                  <c:v>1000.0</c:v>
                </c:pt>
                <c:pt idx="32">
                  <c:v>1000.0</c:v>
                </c:pt>
                <c:pt idx="33">
                  <c:v>1000.0</c:v>
                </c:pt>
                <c:pt idx="34">
                  <c:v>1000.0</c:v>
                </c:pt>
                <c:pt idx="35">
                  <c:v>1000.0</c:v>
                </c:pt>
                <c:pt idx="36">
                  <c:v>1000.0</c:v>
                </c:pt>
                <c:pt idx="37">
                  <c:v>1000.0</c:v>
                </c:pt>
                <c:pt idx="38">
                  <c:v>1000.0</c:v>
                </c:pt>
                <c:pt idx="39">
                  <c:v>1000.0</c:v>
                </c:pt>
                <c:pt idx="40">
                  <c:v>1000.0</c:v>
                </c:pt>
                <c:pt idx="41">
                  <c:v>1000.0</c:v>
                </c:pt>
                <c:pt idx="42">
                  <c:v>1000.0</c:v>
                </c:pt>
                <c:pt idx="43">
                  <c:v>1000.0</c:v>
                </c:pt>
                <c:pt idx="44">
                  <c:v>1000.0</c:v>
                </c:pt>
                <c:pt idx="45">
                  <c:v>1000.0</c:v>
                </c:pt>
                <c:pt idx="46">
                  <c:v>1000.0</c:v>
                </c:pt>
                <c:pt idx="47">
                  <c:v>1000.0</c:v>
                </c:pt>
                <c:pt idx="48">
                  <c:v>1000.0</c:v>
                </c:pt>
                <c:pt idx="49">
                  <c:v>1000.0</c:v>
                </c:pt>
                <c:pt idx="50">
                  <c:v>1000.0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4302904"/>
        <c:axId val="-2144299896"/>
      </c:lineChart>
      <c:catAx>
        <c:axId val="-2144302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="1"/>
            </a:pPr>
            <a:endParaRPr lang="en-US"/>
          </a:p>
        </c:txPr>
        <c:crossAx val="-2144299896"/>
        <c:crosses val="autoZero"/>
        <c:auto val="1"/>
        <c:lblAlgn val="ctr"/>
        <c:lblOffset val="100"/>
        <c:noMultiLvlLbl val="0"/>
      </c:catAx>
      <c:valAx>
        <c:axId val="-2144299896"/>
        <c:scaling>
          <c:orientation val="minMax"/>
          <c:max val="2000.0"/>
        </c:scaling>
        <c:delete val="0"/>
        <c:axPos val="l"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-2144302904"/>
        <c:crosses val="autoZero"/>
        <c:crossBetween val="between"/>
        <c:majorUnit val="500.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560648226273"/>
          <c:y val="0.0978810085530185"/>
          <c:w val="0.883456787298609"/>
          <c:h val="0.803189392022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Lowest state</c:v>
                </c:pt>
              </c:strCache>
            </c:strRef>
          </c:tx>
          <c:spPr>
            <a:solidFill>
              <a:srgbClr val="90B3D6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0B3D6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2003.0</c:v>
                </c:pt>
                <c:pt idx="1">
                  <c:v>2010.0</c:v>
                </c:pt>
                <c:pt idx="2">
                  <c:v>2013.0</c:v>
                </c:pt>
              </c:numCache>
            </c:numRef>
          </c:cat>
          <c:val>
            <c:numRef>
              <c:f>Sheet1!$B$2:$B$4</c:f>
              <c:numCache>
                <c:formatCode>0.0%</c:formatCode>
                <c:ptCount val="3"/>
                <c:pt idx="0">
                  <c:v>0.036</c:v>
                </c:pt>
                <c:pt idx="1">
                  <c:v>0.057</c:v>
                </c:pt>
                <c:pt idx="2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 average</c:v>
                </c:pt>
              </c:strCache>
            </c:strRef>
          </c:tx>
          <c:spPr>
            <a:solidFill>
              <a:srgbClr val="4480BB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2003.0</c:v>
                </c:pt>
                <c:pt idx="1">
                  <c:v>2010.0</c:v>
                </c:pt>
                <c:pt idx="2">
                  <c:v>2013.0</c:v>
                </c:pt>
              </c:numCache>
            </c:numRef>
          </c:cat>
          <c:val>
            <c:numRef>
              <c:f>Sheet1!$C$2:$C$4</c:f>
              <c:numCache>
                <c:formatCode>0.0%</c:formatCode>
                <c:ptCount val="3"/>
                <c:pt idx="0">
                  <c:v>0.053</c:v>
                </c:pt>
                <c:pt idx="1">
                  <c:v>0.084</c:v>
                </c:pt>
                <c:pt idx="2">
                  <c:v>0.096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Highest state</c:v>
                </c:pt>
              </c:strCache>
            </c:strRef>
          </c:tx>
          <c:spPr>
            <a:solidFill>
              <a:srgbClr val="0A1E30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2003.0</c:v>
                </c:pt>
                <c:pt idx="1">
                  <c:v>2010.0</c:v>
                </c:pt>
                <c:pt idx="2">
                  <c:v>2013.0</c:v>
                </c:pt>
              </c:numCache>
            </c:numRef>
          </c:cat>
          <c:val>
            <c:numRef>
              <c:f>Sheet1!$D$2:$D$4</c:f>
              <c:numCache>
                <c:formatCode>0.0%</c:formatCode>
                <c:ptCount val="3"/>
                <c:pt idx="0">
                  <c:v>0.08</c:v>
                </c:pt>
                <c:pt idx="1">
                  <c:v>0.121</c:v>
                </c:pt>
                <c:pt idx="2">
                  <c:v>0.124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0"/>
        <c:axId val="-2144238312"/>
        <c:axId val="-2144235160"/>
      </c:barChart>
      <c:catAx>
        <c:axId val="-2144238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2144235160"/>
        <c:crosses val="autoZero"/>
        <c:auto val="1"/>
        <c:lblAlgn val="ctr"/>
        <c:lblOffset val="100"/>
        <c:noMultiLvlLbl val="0"/>
      </c:catAx>
      <c:valAx>
        <c:axId val="-2144235160"/>
        <c:scaling>
          <c:orientation val="minMax"/>
          <c:max val="0.15"/>
          <c:min val="0.0"/>
        </c:scaling>
        <c:delete val="0"/>
        <c:axPos val="l"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2144238312"/>
        <c:crosses val="autoZero"/>
        <c:crossBetween val="between"/>
        <c:majorUnit val="0.05"/>
      </c:valAx>
      <c:spPr>
        <a:noFill/>
        <a:ln w="25407">
          <a:noFill/>
        </a:ln>
      </c:spPr>
    </c:plotArea>
    <c:legend>
      <c:legendPos val="t"/>
      <c:layout>
        <c:manualLayout>
          <c:xMode val="edge"/>
          <c:yMode val="edge"/>
          <c:x val="0.164303966181488"/>
          <c:y val="0.0599869552502653"/>
          <c:w val="0.671392067637023"/>
          <c:h val="0.0696271731665884"/>
        </c:manualLayout>
      </c:layout>
      <c:overlay val="1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94688492885758"/>
          <c:y val="0.137536089238845"/>
          <c:w val="0.933139156216584"/>
          <c:h val="0.79201938219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 health insurance</c:v>
                </c:pt>
              </c:strCache>
            </c:strRef>
          </c:tx>
          <c:spPr>
            <a:solidFill>
              <a:srgbClr val="90B3D6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</c:numCache>
            </c:numRef>
          </c:cat>
          <c:val>
            <c:numRef>
              <c:f>Sheet1!$B$2:$B$7</c:f>
              <c:numCache>
                <c:formatCode>0.0_%</c:formatCode>
                <c:ptCount val="6"/>
                <c:pt idx="0">
                  <c:v>5.8</c:v>
                </c:pt>
                <c:pt idx="1">
                  <c:v>7.6</c:v>
                </c:pt>
                <c:pt idx="2">
                  <c:v>4.5</c:v>
                </c:pt>
                <c:pt idx="3">
                  <c:v>3.8</c:v>
                </c:pt>
                <c:pt idx="4">
                  <c:v>4.0</c:v>
                </c:pt>
                <c:pt idx="5">
                  <c:v>2.1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Medicare</c:v>
                </c:pt>
              </c:strCache>
            </c:strRef>
          </c:tx>
          <c:spPr>
            <a:solidFill>
              <a:srgbClr val="0A1E3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0.00308641975308642"/>
                  <c:y val="0.008418097982683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0292386149099794"/>
                  <c:y val="0.0025645063597819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043859649122807"/>
                  <c:y val="-1.8803201587229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</c:numCache>
            </c:numRef>
          </c:cat>
          <c:val>
            <c:numRef>
              <c:f>Sheet1!$C$2:$C$7</c:f>
              <c:numCache>
                <c:formatCode>0.0_%</c:formatCode>
                <c:ptCount val="6"/>
                <c:pt idx="0">
                  <c:v>5.4</c:v>
                </c:pt>
                <c:pt idx="1">
                  <c:v>4.0</c:v>
                </c:pt>
                <c:pt idx="2">
                  <c:v>1.3</c:v>
                </c:pt>
                <c:pt idx="3">
                  <c:v>2.1</c:v>
                </c:pt>
                <c:pt idx="4">
                  <c:v>-0.1</c:v>
                </c:pt>
                <c:pt idx="5">
                  <c:v>0.2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86725112"/>
        <c:axId val="-2086721992"/>
      </c:barChart>
      <c:catAx>
        <c:axId val="-2086725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2086721992"/>
        <c:crosses val="autoZero"/>
        <c:auto val="1"/>
        <c:lblAlgn val="ctr"/>
        <c:lblOffset val="0"/>
        <c:noMultiLvlLbl val="0"/>
      </c:catAx>
      <c:valAx>
        <c:axId val="-2086721992"/>
        <c:scaling>
          <c:orientation val="minMax"/>
          <c:max val="9.0"/>
        </c:scaling>
        <c:delete val="0"/>
        <c:axPos val="l"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20867251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4967767186996"/>
          <c:y val="0.0963234403391883"/>
          <c:w val="0.613579453884054"/>
          <c:h val="0.0941831213406016"/>
        </c:manualLayout>
      </c:layout>
      <c:overlay val="0"/>
      <c:txPr>
        <a:bodyPr/>
        <a:lstStyle/>
        <a:p>
          <a:pPr>
            <a:defRPr sz="16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0.2963</cdr:x>
      <cdr:y>0.43774</cdr:y>
    </cdr:from>
    <cdr:to>
      <cdr:x>0.40741</cdr:x>
      <cdr:y>0.63978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38400" y="1981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0.00926</cdr:x>
      <cdr:y>0.05051</cdr:y>
    </cdr:from>
    <cdr:to>
      <cdr:x>0.16667</cdr:x>
      <cdr:y>0.10102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" y="228600"/>
          <a:ext cx="1295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5621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>
            <a:lvl1pPr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863" y="1"/>
            <a:ext cx="3025621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>
            <a:lvl1pPr algn="r"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5524"/>
            <a:ext cx="3025621" cy="4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b" anchorCtr="0" compatLnSpc="1">
            <a:prstTxWarp prst="textNoShape">
              <a:avLst/>
            </a:prstTxWarp>
          </a:bodyPr>
          <a:lstStyle>
            <a:lvl1pPr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863" y="8815524"/>
            <a:ext cx="3025621" cy="4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b" anchorCtr="0" compatLnSpc="1">
            <a:prstTxWarp prst="textNoShape">
              <a:avLst/>
            </a:prstTxWarp>
          </a:bodyPr>
          <a:lstStyle>
            <a:lvl1pPr algn="r" defTabSz="929561">
              <a:defRPr sz="1200"/>
            </a:lvl1pPr>
          </a:lstStyle>
          <a:p>
            <a:pPr>
              <a:defRPr/>
            </a:pPr>
            <a:fld id="{E97EBFC1-A196-47CA-B479-A0523E2F5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5621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>
            <a:lvl1pPr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863" y="1"/>
            <a:ext cx="3025621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>
            <a:lvl1pPr algn="r"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804" y="4410066"/>
            <a:ext cx="5587393" cy="417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524"/>
            <a:ext cx="3025621" cy="4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b" anchorCtr="0" compatLnSpc="1">
            <a:prstTxWarp prst="textNoShape">
              <a:avLst/>
            </a:prstTxWarp>
          </a:bodyPr>
          <a:lstStyle>
            <a:lvl1pPr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863" y="8815524"/>
            <a:ext cx="3025621" cy="4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b" anchorCtr="0" compatLnSpc="1">
            <a:prstTxWarp prst="textNoShape">
              <a:avLst/>
            </a:prstTxWarp>
          </a:bodyPr>
          <a:lstStyle>
            <a:lvl1pPr algn="r" defTabSz="929561">
              <a:defRPr sz="1200"/>
            </a:lvl1pPr>
          </a:lstStyle>
          <a:p>
            <a:pPr>
              <a:defRPr/>
            </a:pPr>
            <a:fld id="{62910139-E757-45ED-869E-E2D623A59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170"/>
            <a:fld id="{B4558839-97E9-499F-834D-2823E01579B0}" type="slidenum">
              <a:rPr lang="en-US" smtClean="0"/>
              <a:pPr defTabSz="928170"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1090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170"/>
            <a:fld id="{EF0525F5-729A-4058-A76C-47DA4CF74706}" type="slidenum">
              <a:rPr lang="en-US" smtClean="0"/>
              <a:pPr defTabSz="928170"/>
              <a:t>3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41850" cy="3481387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04" y="4410065"/>
            <a:ext cx="5587393" cy="4176744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5774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3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162" indent="-285063" defTabSz="92803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0251" indent="-228050" defTabSz="92803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6350" indent="-228050" defTabSz="92803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2450" indent="-228050" defTabSz="92803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8550" indent="-228050" defTabSz="9280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4651" indent="-228050" defTabSz="9280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0751" indent="-228050" defTabSz="9280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6850" indent="-228050" defTabSz="9280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78944"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1818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910139-E757-45ED-869E-E2D623A59E1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15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170"/>
            <a:fld id="{B4558839-97E9-499F-834D-2823E01579B0}" type="slidenum">
              <a:rPr lang="en-US" smtClean="0"/>
              <a:pPr defTabSz="928170"/>
              <a:t>6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1800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3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162" indent="-285063" defTabSz="92803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0251" indent="-228050" defTabSz="92803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6350" indent="-228050" defTabSz="92803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2450" indent="-228050" defTabSz="92803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8550" indent="-228050" defTabSz="9280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4651" indent="-228050" defTabSz="9280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0751" indent="-228050" defTabSz="9280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6850" indent="-228050" defTabSz="9280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78944"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828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58763"/>
            <a:ext cx="2284412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8763"/>
            <a:ext cx="6704013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1775" y="1066800"/>
            <a:ext cx="8683625" cy="50276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1775" y="1066800"/>
            <a:ext cx="8683625" cy="50276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5876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76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Relationship Id="rId3" Type="http://schemas.openxmlformats.org/officeDocument/2006/relationships/hyperlink" Target="http://www.cms.gov/Research-Statistics-Data-and-Systems/Statistics-Trends-and-Reports/NationalHealthExpendData/Downloads/Tables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395563"/>
              </p:ext>
            </p:extLst>
          </p:nvPr>
        </p:nvGraphicFramePr>
        <p:xfrm>
          <a:off x="228600" y="1295400"/>
          <a:ext cx="8683625" cy="502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0825" cy="457200"/>
          </a:xfrm>
          <a:noFill/>
        </p:spPr>
        <p:txBody>
          <a:bodyPr anchor="t" anchorCtr="1"/>
          <a:lstStyle/>
          <a:p>
            <a:pPr eaLnBrk="1" hangingPunct="1"/>
            <a:r>
              <a:rPr lang="en-US" sz="2000" dirty="0" smtClean="0"/>
              <a:t>Exhibit 1. Premiums for Family Coverage, by State, 2013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5720" y="6537960"/>
            <a:ext cx="5137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ct val="25000"/>
              </a:spcAft>
            </a:pPr>
            <a:r>
              <a:rPr lang="en-US" sz="1200" dirty="0" smtClean="0"/>
              <a:t>Source</a:t>
            </a:r>
            <a:r>
              <a:rPr lang="en-US" sz="1200" dirty="0"/>
              <a:t>: </a:t>
            </a:r>
            <a:r>
              <a:rPr lang="en-US" sz="1200" dirty="0" smtClean="0"/>
              <a:t>2013 </a:t>
            </a:r>
            <a:r>
              <a:rPr lang="en-US" sz="1200" dirty="0"/>
              <a:t>Medical Expenditure Panel Survey</a:t>
            </a:r>
            <a:r>
              <a:rPr lang="en-US" sz="1200" dirty="0">
                <a:cs typeface="Arial" charset="0"/>
              </a:rPr>
              <a:t>–</a:t>
            </a:r>
            <a:r>
              <a:rPr lang="en-US" sz="1200" dirty="0"/>
              <a:t>Insurance Component.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207539" y="779592"/>
            <a:ext cx="88026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/>
              <a:t>Dollars</a:t>
            </a:r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990600" y="2370781"/>
            <a:ext cx="239200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 smtClean="0"/>
              <a:t>U.S. average </a:t>
            </a:r>
            <a:r>
              <a:rPr lang="en-US" sz="1600" b="1" dirty="0"/>
              <a:t>= </a:t>
            </a:r>
            <a:r>
              <a:rPr lang="en-US" sz="1600" b="1" dirty="0" smtClean="0"/>
              <a:t>$16,029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233598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2" t="6731" r="9216" b="415"/>
          <a:stretch/>
        </p:blipFill>
        <p:spPr>
          <a:xfrm>
            <a:off x="4572000" y="2018112"/>
            <a:ext cx="4192505" cy="31634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6" t="5642" r="7085" b="-232"/>
          <a:stretch/>
        </p:blipFill>
        <p:spPr>
          <a:xfrm>
            <a:off x="274320" y="2011680"/>
            <a:ext cx="4389120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latin typeface="+mn-lt"/>
              </a:rPr>
              <a:t>Exhibit 2. Growth </a:t>
            </a:r>
            <a:r>
              <a:rPr lang="en-US" sz="2000" b="1" dirty="0">
                <a:latin typeface="+mn-lt"/>
              </a:rPr>
              <a:t>in Health Insurance </a:t>
            </a:r>
            <a:r>
              <a:rPr lang="en-US" sz="2000" b="1" dirty="0" smtClean="0">
                <a:latin typeface="+mn-lt"/>
              </a:rPr>
              <a:t>Premiums for Employer-Sponsored Single-Person </a:t>
            </a:r>
            <a:r>
              <a:rPr lang="en-US" sz="2000" b="1" dirty="0">
                <a:latin typeface="+mn-lt"/>
              </a:rPr>
              <a:t>Plans, </a:t>
            </a:r>
            <a:r>
              <a:rPr lang="en-US" sz="2000" b="1" dirty="0" smtClean="0">
                <a:latin typeface="+mn-lt"/>
              </a:rPr>
              <a:t>by </a:t>
            </a:r>
            <a:r>
              <a:rPr lang="en-US" sz="2000" b="1" dirty="0">
                <a:latin typeface="+mn-lt"/>
              </a:rPr>
              <a:t>State, </a:t>
            </a:r>
            <a:r>
              <a:rPr lang="en-US" sz="2000" b="1" dirty="0" smtClean="0">
                <a:latin typeface="+mn-lt"/>
              </a:rPr>
              <a:t>2003–2010 and 2010–2013</a:t>
            </a:r>
            <a:endParaRPr lang="en-US" sz="2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67" y="6358771"/>
            <a:ext cx="6717325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Notes: Growth rates are calculated as average annual compound growth rate.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Source: 2003, 2010, 2013 </a:t>
            </a:r>
            <a:r>
              <a:rPr lang="en-US" sz="1200" dirty="0">
                <a:solidFill>
                  <a:srgbClr val="000000"/>
                </a:solidFill>
              </a:rPr>
              <a:t>Medical Expenditure Panel Survey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–</a:t>
            </a:r>
            <a:r>
              <a:rPr lang="en-US" sz="1200" dirty="0">
                <a:solidFill>
                  <a:srgbClr val="000000"/>
                </a:solidFill>
              </a:rPr>
              <a:t>Insurance Component</a:t>
            </a:r>
            <a:r>
              <a:rPr lang="en-US" sz="1200" dirty="0" smtClean="0">
                <a:solidFill>
                  <a:srgbClr val="000000"/>
                </a:solidFill>
              </a:rPr>
              <a:t>. 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3921" y="1726168"/>
            <a:ext cx="30218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2003–2010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89002" y="1726168"/>
            <a:ext cx="30218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2010–2013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19765" y="5882640"/>
            <a:ext cx="146304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&lt;4.0%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2648" y="5872582"/>
            <a:ext cx="146304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4.0%–4.9%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91193" y="5882640"/>
            <a:ext cx="146304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5.0%–5.9%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6560" y="5872582"/>
            <a:ext cx="146304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6.0% or more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77482" y="5508519"/>
            <a:ext cx="2854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Average annual growth rate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0" y="93922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31 states and the District of Columbia experienced slower growth in premiums </a:t>
            </a:r>
            <a:br>
              <a:rPr lang="en-US" sz="1600" b="1" dirty="0" smtClean="0">
                <a:solidFill>
                  <a:srgbClr val="000000"/>
                </a:solidFill>
              </a:rPr>
            </a:br>
            <a:r>
              <a:rPr lang="en-US" sz="1600" b="1" dirty="0" smtClean="0">
                <a:solidFill>
                  <a:srgbClr val="000000"/>
                </a:solidFill>
              </a:rPr>
              <a:t>from 2010 to 2013 than they experienced from 2003 to 2010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4135995" y="3356263"/>
            <a:ext cx="73538" cy="48860"/>
          </a:xfrm>
          <a:prstGeom prst="rect">
            <a:avLst/>
          </a:prstGeom>
          <a:solidFill>
            <a:srgbClr val="0A1E3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086522" y="238989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ND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2083420" y="269840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SD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224163" y="333453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DC</a:t>
            </a:r>
            <a:endParaRPr lang="en-US" sz="800" b="1" dirty="0">
              <a:latin typeface="+mj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070702" y="266199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ID</a:t>
            </a:r>
            <a:endParaRPr lang="en-US" sz="800" b="1" dirty="0">
              <a:latin typeface="+mj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148768" y="309494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DE</a:t>
            </a:r>
            <a:endParaRPr lang="en-US" sz="800" b="1" dirty="0">
              <a:latin typeface="+mj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563459" y="293526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IA</a:t>
            </a:r>
            <a:endParaRPr lang="en-US" sz="800" b="1" dirty="0">
              <a:latin typeface="+mj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145536" y="311144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IN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812907" y="268352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WI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21672" y="322009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CA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83591" y="432395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HI</a:t>
            </a:r>
            <a:endParaRPr lang="en-US" sz="800" b="1" dirty="0">
              <a:latin typeface="+mj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203232" y="328762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KS</a:t>
            </a:r>
            <a:endParaRPr lang="en-US" sz="800" b="1" dirty="0">
              <a:latin typeface="+mj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182261" y="312906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UT</a:t>
            </a:r>
            <a:endParaRPr lang="en-US" sz="800" b="1" dirty="0">
              <a:latin typeface="+mj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101343" y="360279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AZ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559775" y="364977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NM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2673655" y="36195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AR</a:t>
            </a:r>
            <a:endParaRPr lang="en-US" sz="800" b="1" dirty="0">
              <a:latin typeface="+mj-lt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694468" y="40005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LA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262697" y="334243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KY</a:t>
            </a:r>
            <a:endParaRPr lang="en-US" sz="800" b="1" dirty="0">
              <a:latin typeface="+mj-lt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749808" y="326100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VA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833188" y="236248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VT</a:t>
            </a:r>
            <a:endParaRPr lang="en-US" sz="800" b="1" dirty="0">
              <a:latin typeface="+mj-lt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4032943" y="231577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NH</a:t>
            </a:r>
            <a:endParaRPr lang="en-US" sz="800" b="1" dirty="0">
              <a:latin typeface="+mj-lt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4393472" y="2615613"/>
            <a:ext cx="173212" cy="124974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MA</a:t>
            </a:r>
            <a:endParaRPr lang="en-US" sz="800" b="1" dirty="0">
              <a:latin typeface="+mj-lt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232614" y="291580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CT</a:t>
            </a:r>
            <a:endParaRPr lang="en-US" sz="800" b="1" dirty="0">
              <a:latin typeface="+mj-lt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4377523" y="282246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RI</a:t>
            </a:r>
            <a:endParaRPr lang="en-US" sz="800" b="1" dirty="0">
              <a:latin typeface="+mj-lt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141363" y="299288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NJ</a:t>
            </a:r>
            <a:endParaRPr lang="en-US" sz="800" b="1" dirty="0">
              <a:latin typeface="+mj-lt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>
            <a:off x="4007065" y="2464281"/>
            <a:ext cx="11784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0" name="Straight Connector 169"/>
          <p:cNvCxnSpPr/>
          <p:nvPr/>
        </p:nvCxnSpPr>
        <p:spPr bwMode="auto">
          <a:xfrm flipV="1">
            <a:off x="4291123" y="2698404"/>
            <a:ext cx="86400" cy="299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/>
          <p:cNvCxnSpPr/>
          <p:nvPr/>
        </p:nvCxnSpPr>
        <p:spPr bwMode="auto">
          <a:xfrm>
            <a:off x="4157072" y="2442012"/>
            <a:ext cx="94086" cy="16509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/>
          <p:nvPr/>
        </p:nvCxnSpPr>
        <p:spPr bwMode="auto">
          <a:xfrm>
            <a:off x="4185801" y="2837209"/>
            <a:ext cx="120651" cy="838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Straight Connector 172"/>
          <p:cNvCxnSpPr/>
          <p:nvPr/>
        </p:nvCxnSpPr>
        <p:spPr bwMode="auto">
          <a:xfrm>
            <a:off x="4290297" y="2798214"/>
            <a:ext cx="11784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Straight Connector 173"/>
          <p:cNvCxnSpPr/>
          <p:nvPr/>
        </p:nvCxnSpPr>
        <p:spPr bwMode="auto">
          <a:xfrm>
            <a:off x="4072033" y="3156652"/>
            <a:ext cx="10417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Straight Connector 174"/>
          <p:cNvCxnSpPr/>
          <p:nvPr/>
        </p:nvCxnSpPr>
        <p:spPr bwMode="auto">
          <a:xfrm>
            <a:off x="4111239" y="3046409"/>
            <a:ext cx="490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Straight Connector 175"/>
          <p:cNvCxnSpPr/>
          <p:nvPr/>
        </p:nvCxnSpPr>
        <p:spPr bwMode="auto">
          <a:xfrm>
            <a:off x="3962400" y="3200400"/>
            <a:ext cx="175399" cy="1519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1400679" y="460702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AK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3168955" y="381302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AL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2935260" y="382893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MS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213596" y="27813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MI</a:t>
            </a:r>
            <a:endParaRPr lang="en-US" sz="800" b="1" dirty="0">
              <a:latin typeface="+mj-lt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273855" y="233272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ME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3556721" y="322009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WV</a:t>
            </a:r>
            <a:endParaRPr lang="en-US" sz="800" b="1" dirty="0">
              <a:latin typeface="+mj-lt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4251158" y="320543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MD</a:t>
            </a:r>
            <a:endParaRPr lang="en-US" sz="800" b="1" dirty="0">
              <a:latin typeface="+mj-lt"/>
            </a:endParaRPr>
          </a:p>
        </p:txBody>
      </p:sp>
      <p:cxnSp>
        <p:nvCxnSpPr>
          <p:cNvPr id="184" name="Straight Connector 183"/>
          <p:cNvCxnSpPr/>
          <p:nvPr/>
        </p:nvCxnSpPr>
        <p:spPr bwMode="auto">
          <a:xfrm>
            <a:off x="4080472" y="3205954"/>
            <a:ext cx="152813" cy="585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5" name="TextBox 184"/>
          <p:cNvSpPr txBox="1"/>
          <p:nvPr/>
        </p:nvSpPr>
        <p:spPr>
          <a:xfrm>
            <a:off x="1657937" y="320546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CO</a:t>
            </a:r>
            <a:endParaRPr lang="en-US" sz="800" b="1" dirty="0">
              <a:latin typeface="+mj-lt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096479" y="299550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NE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1552608" y="280146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WY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639763" y="253426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OR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902255" y="311634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IL</a:t>
            </a:r>
            <a:endParaRPr lang="en-US" sz="800" b="1" dirty="0">
              <a:latin typeface="+mj-lt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156144" y="35052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TN</a:t>
            </a:r>
            <a:endParaRPr lang="en-US" sz="800" b="1" dirty="0">
              <a:latin typeface="+mj-lt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3755124" y="346026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NC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642052" y="364948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SC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445940" y="378949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GA</a:t>
            </a:r>
            <a:endParaRPr lang="en-US" sz="800" b="1" dirty="0">
              <a:latin typeface="+mj-lt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664255" y="41910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FL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3743424" y="292628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PA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3924300" y="26670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NY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378289" y="304959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OH</a:t>
            </a:r>
            <a:endParaRPr lang="en-US" sz="800" b="1" dirty="0">
              <a:latin typeface="+mj-lt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656952" y="330279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MO</a:t>
            </a:r>
            <a:endParaRPr lang="en-US" sz="800" b="1" dirty="0"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482188" y="252789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MN</a:t>
            </a:r>
            <a:endParaRPr lang="en-US" sz="800" b="1" dirty="0">
              <a:latin typeface="+mj-lt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2289900" y="359439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OK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127336" y="398692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TX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466428" y="238157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MT</a:t>
            </a:r>
            <a:endParaRPr lang="en-US" sz="800" b="1" dirty="0">
              <a:latin typeface="+mj-lt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807016" y="301778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NV</a:t>
            </a:r>
            <a:endParaRPr lang="en-US" sz="800" b="1" dirty="0">
              <a:latin typeface="+mj-lt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8376823" y="3351492"/>
            <a:ext cx="73538" cy="4886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6327350" y="238512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ND</a:t>
            </a:r>
            <a:endParaRPr lang="en-US" sz="800" b="1" dirty="0">
              <a:latin typeface="+mj-lt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324248" y="26670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SD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8464991" y="332976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DC</a:t>
            </a:r>
            <a:endParaRPr lang="en-US" sz="800" b="1" dirty="0"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5311530" y="26289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ID</a:t>
            </a:r>
            <a:endParaRPr lang="en-US" sz="800" b="1" dirty="0">
              <a:latin typeface="+mj-lt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8389596" y="309017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DE</a:t>
            </a:r>
            <a:endParaRPr lang="en-US" sz="800" b="1" dirty="0">
              <a:latin typeface="+mj-l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6804287" y="293049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IA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7367997" y="30861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IN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053735" y="267875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WI</a:t>
            </a:r>
            <a:endParaRPr lang="en-US" sz="800" b="1" dirty="0">
              <a:latin typeface="+mj-lt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769155" y="321532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CA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824419" y="431918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HI</a:t>
            </a:r>
            <a:endParaRPr lang="en-US" sz="800" b="1" dirty="0">
              <a:latin typeface="+mj-lt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6444060" y="32766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KS</a:t>
            </a:r>
            <a:endParaRPr lang="en-US" sz="800" b="1" dirty="0"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5448300" y="30861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UT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342171" y="359802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AZ</a:t>
            </a:r>
            <a:endParaRPr lang="en-US" sz="800" b="1" dirty="0">
              <a:latin typeface="+mj-lt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5800603" y="364499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NM</a:t>
            </a:r>
            <a:endParaRPr lang="en-US" sz="800" b="1" dirty="0">
              <a:latin typeface="+mj-lt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6906423" y="364891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AR</a:t>
            </a:r>
            <a:endParaRPr lang="en-US" sz="800" b="1" dirty="0">
              <a:latin typeface="+mj-lt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6922008" y="39624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LA</a:t>
            </a:r>
            <a:endParaRPr lang="en-US" sz="800" b="1" dirty="0">
              <a:latin typeface="+mj-lt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7503525" y="33147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KY</a:t>
            </a:r>
            <a:endParaRPr lang="en-US" sz="800" b="1" dirty="0">
              <a:latin typeface="+mj-lt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7990636" y="325623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VA</a:t>
            </a:r>
            <a:endParaRPr lang="en-US" sz="800" b="1" dirty="0">
              <a:latin typeface="+mj-lt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8074016" y="235771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VT</a:t>
            </a:r>
            <a:endParaRPr lang="en-US" sz="800" b="1" dirty="0">
              <a:latin typeface="+mj-lt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8273771" y="231100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NH</a:t>
            </a:r>
            <a:endParaRPr lang="en-US" sz="800" b="1" dirty="0">
              <a:latin typeface="+mj-lt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8634300" y="2610842"/>
            <a:ext cx="173212" cy="124974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MA</a:t>
            </a:r>
            <a:endParaRPr lang="en-US" sz="800" b="1" dirty="0">
              <a:latin typeface="+mj-lt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473442" y="291103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CT</a:t>
            </a:r>
            <a:endParaRPr lang="en-US" sz="800" b="1" dirty="0">
              <a:latin typeface="+mj-lt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8618351" y="281769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RI</a:t>
            </a:r>
            <a:endParaRPr lang="en-US" sz="800" b="1" dirty="0">
              <a:latin typeface="+mj-lt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8382191" y="298811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NJ</a:t>
            </a:r>
            <a:endParaRPr lang="en-US" sz="800" b="1" dirty="0">
              <a:latin typeface="+mj-lt"/>
            </a:endParaRPr>
          </a:p>
        </p:txBody>
      </p:sp>
      <p:cxnSp>
        <p:nvCxnSpPr>
          <p:cNvPr id="230" name="Straight Connector 229"/>
          <p:cNvCxnSpPr/>
          <p:nvPr/>
        </p:nvCxnSpPr>
        <p:spPr bwMode="auto">
          <a:xfrm>
            <a:off x="8247893" y="2459510"/>
            <a:ext cx="11784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Straight Connector 230"/>
          <p:cNvCxnSpPr/>
          <p:nvPr/>
        </p:nvCxnSpPr>
        <p:spPr bwMode="auto">
          <a:xfrm flipV="1">
            <a:off x="8531951" y="2693633"/>
            <a:ext cx="86400" cy="299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>
            <a:off x="8397900" y="2437241"/>
            <a:ext cx="94086" cy="16509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Straight Connector 232"/>
          <p:cNvCxnSpPr/>
          <p:nvPr/>
        </p:nvCxnSpPr>
        <p:spPr bwMode="auto">
          <a:xfrm>
            <a:off x="8426629" y="2832438"/>
            <a:ext cx="120651" cy="838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/>
          <p:cNvCxnSpPr/>
          <p:nvPr/>
        </p:nvCxnSpPr>
        <p:spPr bwMode="auto">
          <a:xfrm>
            <a:off x="8531125" y="2793443"/>
            <a:ext cx="11784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5" name="Straight Connector 234"/>
          <p:cNvCxnSpPr/>
          <p:nvPr/>
        </p:nvCxnSpPr>
        <p:spPr bwMode="auto">
          <a:xfrm>
            <a:off x="8312861" y="3151881"/>
            <a:ext cx="10417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6" name="Straight Connector 235"/>
          <p:cNvCxnSpPr/>
          <p:nvPr/>
        </p:nvCxnSpPr>
        <p:spPr bwMode="auto">
          <a:xfrm>
            <a:off x="8352067" y="3041638"/>
            <a:ext cx="490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Straight Connector 236"/>
          <p:cNvCxnSpPr/>
          <p:nvPr/>
        </p:nvCxnSpPr>
        <p:spPr bwMode="auto">
          <a:xfrm>
            <a:off x="8203228" y="3195629"/>
            <a:ext cx="175399" cy="1519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8" name="TextBox 237"/>
          <p:cNvSpPr txBox="1"/>
          <p:nvPr/>
        </p:nvSpPr>
        <p:spPr>
          <a:xfrm>
            <a:off x="5641507" y="460224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AK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7393775" y="380825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AL</a:t>
            </a:r>
            <a:endParaRPr lang="en-US" sz="800" b="1" dirty="0">
              <a:latin typeface="+mj-lt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162800" y="382416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MS</a:t>
            </a:r>
            <a:endParaRPr lang="en-US" sz="800" b="1" dirty="0"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7454424" y="27813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MI</a:t>
            </a:r>
            <a:endParaRPr lang="en-US" sz="800" b="1" dirty="0">
              <a:latin typeface="+mj-lt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496300" y="232795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ME</a:t>
            </a:r>
            <a:endParaRPr lang="en-US" sz="800" b="1" dirty="0">
              <a:latin typeface="+mj-lt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772400" y="321532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WV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8491986" y="320066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MD</a:t>
            </a:r>
            <a:endParaRPr lang="en-US" sz="800" b="1" dirty="0">
              <a:latin typeface="+mj-lt"/>
            </a:endParaRPr>
          </a:p>
        </p:txBody>
      </p:sp>
      <p:cxnSp>
        <p:nvCxnSpPr>
          <p:cNvPr id="245" name="Straight Connector 244"/>
          <p:cNvCxnSpPr/>
          <p:nvPr/>
        </p:nvCxnSpPr>
        <p:spPr bwMode="auto">
          <a:xfrm>
            <a:off x="8321300" y="3201183"/>
            <a:ext cx="152813" cy="585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6" name="TextBox 245"/>
          <p:cNvSpPr txBox="1"/>
          <p:nvPr/>
        </p:nvSpPr>
        <p:spPr>
          <a:xfrm>
            <a:off x="5898765" y="31623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CO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6337307" y="29718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NE</a:t>
            </a:r>
            <a:endParaRPr lang="en-US" sz="800" b="1" dirty="0">
              <a:latin typeface="+mj-lt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793436" y="27813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WY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4880591" y="252948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OR</a:t>
            </a:r>
            <a:endParaRPr lang="en-US" sz="800" b="1" dirty="0">
              <a:latin typeface="+mj-lt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131355" y="30861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IL</a:t>
            </a:r>
            <a:endParaRPr lang="en-US" sz="800" b="1" dirty="0">
              <a:latin typeface="+mj-lt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396972" y="35052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TN</a:t>
            </a:r>
            <a:endParaRPr lang="en-US" sz="800" b="1" dirty="0">
              <a:latin typeface="+mj-lt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7995952" y="345549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NC</a:t>
            </a:r>
            <a:endParaRPr lang="en-US" sz="800" b="1" dirty="0">
              <a:latin typeface="+mj-lt"/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7882880" y="364471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SC</a:t>
            </a:r>
            <a:endParaRPr lang="en-US" sz="800" b="1" dirty="0">
              <a:latin typeface="+mj-lt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7686768" y="378472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GA</a:t>
            </a:r>
            <a:endParaRPr lang="en-US" sz="800" b="1" dirty="0">
              <a:latin typeface="+mj-lt"/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7905083" y="419506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FL</a:t>
            </a:r>
            <a:endParaRPr lang="en-US" sz="800" b="1" dirty="0">
              <a:latin typeface="+mj-lt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7984252" y="28956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PA</a:t>
            </a:r>
            <a:endParaRPr lang="en-US" sz="800" b="1" dirty="0">
              <a:latin typeface="+mj-lt"/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8115300" y="266222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NY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7619117" y="304014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OH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6897780" y="329802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MO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6723016" y="252312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MN</a:t>
            </a:r>
            <a:endParaRPr lang="en-US" sz="800" b="1" dirty="0">
              <a:latin typeface="+mj-lt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6530728" y="357354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OK</a:t>
            </a:r>
            <a:endParaRPr lang="en-US" sz="800" b="1" dirty="0">
              <a:latin typeface="+mj-l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6368164" y="398215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TX</a:t>
            </a:r>
            <a:endParaRPr lang="en-US" sz="800" b="1" dirty="0">
              <a:latin typeface="+mj-lt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5707256" y="237680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MT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5047844" y="301301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NV</a:t>
            </a:r>
            <a:endParaRPr lang="en-US" sz="800" b="1" dirty="0">
              <a:latin typeface="+mj-lt"/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5006352" y="220194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WA</a:t>
            </a:r>
            <a:endParaRPr lang="en-US" sz="800" b="1" dirty="0">
              <a:latin typeface="+mj-lt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2857500" y="5978301"/>
            <a:ext cx="137160" cy="137160"/>
          </a:xfrm>
          <a:prstGeom prst="rect">
            <a:avLst/>
          </a:prstGeom>
          <a:solidFill>
            <a:srgbClr val="90B3D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4781126" y="5978301"/>
            <a:ext cx="137160" cy="137160"/>
          </a:xfrm>
          <a:prstGeom prst="rect">
            <a:avLst/>
          </a:prstGeom>
          <a:solidFill>
            <a:srgbClr val="1643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6653107" y="5978301"/>
            <a:ext cx="137160" cy="137160"/>
          </a:xfrm>
          <a:prstGeom prst="rect">
            <a:avLst/>
          </a:prstGeom>
          <a:solidFill>
            <a:srgbClr val="0A1E3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1409700" y="5978301"/>
            <a:ext cx="137160" cy="137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68655" y="220194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WA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9893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1" t="6812" r="9436" b="331"/>
          <a:stretch/>
        </p:blipFill>
        <p:spPr>
          <a:xfrm>
            <a:off x="4736592" y="2056110"/>
            <a:ext cx="4167024" cy="31635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0" t="6812" r="9518" b="331"/>
          <a:stretch/>
        </p:blipFill>
        <p:spPr>
          <a:xfrm>
            <a:off x="252627" y="2056110"/>
            <a:ext cx="4166973" cy="3163590"/>
          </a:xfrm>
          <a:prstGeom prst="rect">
            <a:avLst/>
          </a:prstGeom>
        </p:spPr>
      </p:pic>
      <p:sp>
        <p:nvSpPr>
          <p:cNvPr id="6146" name="Rectangle 258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731837"/>
          </a:xfrm>
          <a:solidFill>
            <a:schemeClr val="bg1"/>
          </a:solidFill>
        </p:spPr>
        <p:txBody>
          <a:bodyPr anchor="t" anchorCtr="1"/>
          <a:lstStyle/>
          <a:p>
            <a:pPr eaLnBrk="1" hangingPunct="1"/>
            <a:r>
              <a:rPr lang="en-US" sz="2000" dirty="0" smtClean="0"/>
              <a:t>Exhibit </a:t>
            </a:r>
            <a:fld id="{A86D35FA-0D82-4821-9C23-54538564AB88}" type="slidenum">
              <a:rPr lang="en-US" sz="2000" smtClean="0"/>
              <a:pPr eaLnBrk="1" hangingPunct="1"/>
              <a:t>3</a:t>
            </a:fld>
            <a:r>
              <a:rPr lang="en-US" sz="2000" dirty="0" smtClean="0"/>
              <a:t>. Employer Premiums as Percentage of Median Household Income for Under-65 Population, 2003 and 2013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6147" name="Text Box 259"/>
          <p:cNvSpPr txBox="1">
            <a:spLocks noChangeArrowheads="1"/>
          </p:cNvSpPr>
          <p:nvPr/>
        </p:nvSpPr>
        <p:spPr bwMode="auto">
          <a:xfrm>
            <a:off x="45720" y="6172200"/>
            <a:ext cx="904945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dirty="0" smtClean="0">
                <a:latin typeface="+mj-lt"/>
              </a:rPr>
              <a:t>Sources</a:t>
            </a:r>
            <a:r>
              <a:rPr lang="en-US" sz="1200" dirty="0">
                <a:latin typeface="+mj-lt"/>
              </a:rPr>
              <a:t>: 2003 and </a:t>
            </a:r>
            <a:r>
              <a:rPr lang="en-US" sz="1200" dirty="0" smtClean="0">
                <a:latin typeface="+mj-lt"/>
              </a:rPr>
              <a:t>2013 </a:t>
            </a:r>
            <a:r>
              <a:rPr lang="en-US" sz="1200" dirty="0">
                <a:latin typeface="+mj-lt"/>
              </a:rPr>
              <a:t>Medical Expenditure Panel Survey–Insurance Component (for total average premiums for employer-based health insurance plans, weighted by single and family household distribution); 2003</a:t>
            </a:r>
            <a:r>
              <a:rPr lang="en-US" sz="1200" dirty="0">
                <a:latin typeface="+mj-lt"/>
                <a:cs typeface="Arial" charset="0"/>
              </a:rPr>
              <a:t>–</a:t>
            </a:r>
            <a:r>
              <a:rPr lang="en-US" sz="1200" dirty="0">
                <a:latin typeface="+mj-lt"/>
              </a:rPr>
              <a:t>04 and </a:t>
            </a:r>
            <a:r>
              <a:rPr lang="en-US" sz="1200" dirty="0" smtClean="0">
                <a:latin typeface="+mj-lt"/>
              </a:rPr>
              <a:t>2013</a:t>
            </a:r>
            <a:r>
              <a:rPr lang="en-US" sz="1200" dirty="0" smtClean="0">
                <a:latin typeface="+mj-lt"/>
                <a:cs typeface="Arial" charset="0"/>
              </a:rPr>
              <a:t>–14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>
                <a:latin typeface="+mj-lt"/>
              </a:rPr>
              <a:t>Current Population Surveys (for median household incomes for under-65 population). 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015522" y="3347203"/>
            <a:ext cx="73538" cy="48860"/>
          </a:xfrm>
          <a:prstGeom prst="rect">
            <a:avLst/>
          </a:prstGeom>
          <a:solidFill>
            <a:srgbClr val="4480BB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95674" y="240366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ND</a:t>
            </a:r>
            <a:endParaRPr lang="en-US" sz="8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92572" y="271216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SD</a:t>
            </a:r>
            <a:endParaRPr lang="en-US" sz="8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03690" y="332547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DC</a:t>
            </a:r>
            <a:endParaRPr lang="en-US" sz="8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9854" y="267575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ID</a:t>
            </a:r>
            <a:endParaRPr lang="en-US" sz="8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41972" y="311933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DE</a:t>
            </a:r>
            <a:endParaRPr lang="en-US" sz="8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72611" y="294903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IA</a:t>
            </a:r>
            <a:endParaRPr lang="en-US" sz="800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36321" y="312521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IN</a:t>
            </a:r>
            <a:endParaRPr lang="en-US" sz="800" b="1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22059" y="269729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WI</a:t>
            </a:r>
            <a:endParaRPr lang="en-US" sz="8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0824" y="323385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CA</a:t>
            </a:r>
            <a:endParaRPr lang="en-US" sz="800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2743" y="433771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HI</a:t>
            </a:r>
            <a:endParaRPr lang="en-US" sz="8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12384" y="330138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KS</a:t>
            </a:r>
            <a:endParaRPr lang="en-US" sz="8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11555" y="314282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UT</a:t>
            </a:r>
            <a:endParaRPr lang="en-US" sz="800" b="1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10495" y="361655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AZ</a:t>
            </a:r>
            <a:endParaRPr lang="en-US" sz="8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8927" y="366353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NM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74747" y="366745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AR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97455" y="40005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LA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71849" y="335620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KY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58960" y="327476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VA</a:t>
            </a:r>
            <a:endParaRPr lang="en-US" sz="800" b="1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42340" y="237625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VT</a:t>
            </a:r>
            <a:endParaRPr lang="en-US" sz="8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42095" y="232953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NH</a:t>
            </a:r>
            <a:endParaRPr lang="en-US" sz="8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97307" y="267472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MA</a:t>
            </a:r>
            <a:endParaRPr lang="en-US" sz="8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36450" y="291893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CT</a:t>
            </a:r>
            <a:endParaRPr lang="en-US" sz="800" b="1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57738" y="283623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RI</a:t>
            </a:r>
            <a:endParaRPr lang="en-US" sz="800" b="1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50515" y="300664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NJ</a:t>
            </a:r>
            <a:endParaRPr lang="en-US" sz="800" b="1" dirty="0">
              <a:latin typeface="+mj-l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3916217" y="2478045"/>
            <a:ext cx="11784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4200275" y="2742070"/>
            <a:ext cx="10417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066224" y="2455776"/>
            <a:ext cx="5106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094953" y="2850973"/>
            <a:ext cx="120651" cy="838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4178185" y="2833338"/>
            <a:ext cx="11784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3965237" y="3181048"/>
            <a:ext cx="10417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4020391" y="3060173"/>
            <a:ext cx="490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3841927" y="3191340"/>
            <a:ext cx="175399" cy="1519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309831" y="462078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AK</a:t>
            </a:r>
            <a:endParaRPr lang="en-US" sz="800" b="1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62099" y="382679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AL</a:t>
            </a:r>
            <a:endParaRPr lang="en-US" sz="800" b="1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21444" y="384269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MS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2748" y="283431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MI</a:t>
            </a:r>
            <a:endParaRPr lang="en-US" sz="800" b="1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56871" y="237307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ME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449925" y="323386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WV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160310" y="321920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MD</a:t>
            </a:r>
            <a:endParaRPr lang="en-US" sz="800" b="1" dirty="0">
              <a:latin typeface="+mj-lt"/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3989624" y="3235666"/>
            <a:ext cx="167247" cy="3190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567089" y="321922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CO</a:t>
            </a:r>
            <a:endParaRPr lang="en-US" sz="800" b="1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05631" y="300927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NE</a:t>
            </a:r>
            <a:endParaRPr lang="en-US" sz="800" b="1" dirty="0"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461760" y="281523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WY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8915" y="254802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OR</a:t>
            </a:r>
            <a:endParaRPr lang="en-US" sz="800" b="1" dirty="0"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793996" y="313843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IL</a:t>
            </a:r>
            <a:endParaRPr lang="en-US" sz="800" b="1" dirty="0"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065296" y="352958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TN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658960" y="348466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NC</a:t>
            </a:r>
            <a:endParaRPr lang="en-US" sz="800" b="1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540572" y="367919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SC</a:t>
            </a:r>
            <a:endParaRPr lang="en-US" sz="800" b="1" dirty="0"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332124" y="380325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GA</a:t>
            </a:r>
            <a:endParaRPr lang="en-US" sz="800" b="1" dirty="0">
              <a:latin typeface="+mj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50439" y="421360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FL</a:t>
            </a:r>
            <a:endParaRPr lang="en-US" sz="800" b="1" dirty="0">
              <a:latin typeface="+mj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652576" y="294004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PA</a:t>
            </a:r>
            <a:endParaRPr lang="en-US" sz="800" b="1" dirty="0">
              <a:latin typeface="+mj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71900" y="270389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NY</a:t>
            </a:r>
            <a:endParaRPr lang="en-US" sz="800" b="1" dirty="0"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287441" y="306335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OH</a:t>
            </a:r>
            <a:endParaRPr lang="en-US" sz="800" b="1" dirty="0"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66104" y="331656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MO</a:t>
            </a:r>
            <a:endParaRPr lang="en-US" sz="800" b="1" dirty="0"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391340" y="254166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MN</a:t>
            </a:r>
            <a:endParaRPr lang="en-US" sz="800" b="1" dirty="0">
              <a:latin typeface="+mj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199052" y="360815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OK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036488" y="400068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TX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375580" y="239534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MT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16168" y="303154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NV</a:t>
            </a:r>
            <a:endParaRPr lang="en-US" sz="800" b="1" dirty="0">
              <a:latin typeface="+mj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74676" y="222356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WA</a:t>
            </a:r>
            <a:endParaRPr lang="en-US" sz="800" b="1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8496666" y="3344260"/>
            <a:ext cx="73538" cy="48860"/>
          </a:xfrm>
          <a:prstGeom prst="rect">
            <a:avLst/>
          </a:prstGeom>
          <a:solidFill>
            <a:srgbClr val="4480BB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476818" y="240071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ND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73716" y="270922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SD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584834" y="332729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DC</a:t>
            </a:r>
            <a:endParaRPr lang="en-US" sz="800" b="1" dirty="0">
              <a:latin typeface="+mj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460998" y="267281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ID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523116" y="311639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DE</a:t>
            </a:r>
            <a:endParaRPr lang="en-US" sz="800" b="1" dirty="0">
              <a:latin typeface="+mj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953755" y="294608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IA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517465" y="312226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IN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203203" y="269434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WI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911968" y="323091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CA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973887" y="433477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HI</a:t>
            </a:r>
            <a:endParaRPr lang="en-US" sz="800" b="1" dirty="0">
              <a:latin typeface="+mj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593528" y="329844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KS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590141" y="313988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UT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91639" y="361361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AZ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950071" y="366059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NM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055891" y="366450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AR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077456" y="398678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LA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52993" y="335325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KY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140104" y="327182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VA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213958" y="237331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VT</a:t>
            </a:r>
            <a:endParaRPr lang="en-US" sz="800" b="1" dirty="0">
              <a:latin typeface="+mj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423239" y="232183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NH</a:t>
            </a:r>
            <a:endParaRPr lang="en-US" sz="800" b="1" dirty="0">
              <a:latin typeface="+mj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778451" y="267178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MA</a:t>
            </a:r>
            <a:endParaRPr lang="en-US" sz="800" b="1" dirty="0">
              <a:latin typeface="+mj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617594" y="291599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CT</a:t>
            </a:r>
            <a:endParaRPr lang="en-US" sz="800" b="1" dirty="0">
              <a:latin typeface="+mj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8738882" y="283328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RI</a:t>
            </a:r>
            <a:endParaRPr lang="en-US" sz="800" b="1" dirty="0">
              <a:latin typeface="+mj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522133" y="299894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NJ</a:t>
            </a:r>
            <a:endParaRPr lang="en-US" sz="800" b="1" dirty="0">
              <a:latin typeface="+mj-lt"/>
            </a:endParaRPr>
          </a:p>
        </p:txBody>
      </p:sp>
      <p:cxnSp>
        <p:nvCxnSpPr>
          <p:cNvPr id="106" name="Straight Connector 105"/>
          <p:cNvCxnSpPr/>
          <p:nvPr/>
        </p:nvCxnSpPr>
        <p:spPr bwMode="auto">
          <a:xfrm>
            <a:off x="8397361" y="2475102"/>
            <a:ext cx="11784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>
            <a:off x="8681419" y="2739127"/>
            <a:ext cx="10417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>
            <a:off x="8547368" y="2452833"/>
            <a:ext cx="5106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>
            <a:off x="8576097" y="2848030"/>
            <a:ext cx="120651" cy="838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>
            <a:off x="8659329" y="2830395"/>
            <a:ext cx="11784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8446381" y="3178105"/>
            <a:ext cx="10417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>
            <a:off x="8501535" y="3057230"/>
            <a:ext cx="490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>
            <a:off x="8323071" y="3188397"/>
            <a:ext cx="175399" cy="1519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5790975" y="461784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AK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543243" y="382384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AL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302588" y="383975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MS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603892" y="283137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MI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8638015" y="237012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ME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935832" y="323091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WV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8646217" y="322102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MD</a:t>
            </a:r>
            <a:endParaRPr lang="en-US" sz="800" b="1" dirty="0">
              <a:latin typeface="+mj-lt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>
            <a:off x="8470768" y="3232723"/>
            <a:ext cx="167247" cy="3190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TextBox 121"/>
          <p:cNvSpPr txBox="1"/>
          <p:nvPr/>
        </p:nvSpPr>
        <p:spPr>
          <a:xfrm>
            <a:off x="6048233" y="321628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CO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486775" y="300632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NE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942904" y="281228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WY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030059" y="254508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OR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275140" y="313548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IL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546440" y="353947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TN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8140104" y="348172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NC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021716" y="367625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SC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813268" y="380031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GA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8031583" y="421066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FL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8133720" y="293710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PA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8290116" y="270095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NY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768585" y="306041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OH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047248" y="331361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MO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872484" y="253871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latin typeface="+mj-lt"/>
              </a:rPr>
              <a:t>MN</a:t>
            </a:r>
            <a:endParaRPr lang="en-US" sz="800" b="1" dirty="0">
              <a:latin typeface="+mj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680196" y="360521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OK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6517632" y="399774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TX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856724" y="239239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MT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197312" y="302860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NV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155820" y="222062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+mj-lt"/>
              </a:rPr>
              <a:t>WA</a:t>
            </a:r>
            <a:endParaRPr lang="en-US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2" name="TextBox 12"/>
          <p:cNvSpPr txBox="1">
            <a:spLocks noChangeArrowheads="1"/>
          </p:cNvSpPr>
          <p:nvPr/>
        </p:nvSpPr>
        <p:spPr bwMode="auto">
          <a:xfrm>
            <a:off x="0" y="89689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82 percent </a:t>
            </a:r>
            <a:r>
              <a:rPr lang="en-US" sz="1600" b="1" dirty="0">
                <a:latin typeface="+mj-lt"/>
              </a:rPr>
              <a:t>of </a:t>
            </a:r>
            <a:r>
              <a:rPr lang="en-US" sz="1600" b="1" dirty="0" smtClean="0">
                <a:latin typeface="+mj-lt"/>
              </a:rPr>
              <a:t>under</a:t>
            </a:r>
            <a:r>
              <a:rPr lang="en-US" sz="1600" b="1" dirty="0">
                <a:latin typeface="+mj-lt"/>
              </a:rPr>
              <a:t>-65 </a:t>
            </a:r>
            <a:r>
              <a:rPr lang="en-US" sz="1600" b="1" dirty="0" smtClean="0">
                <a:latin typeface="+mj-lt"/>
              </a:rPr>
              <a:t>population live </a:t>
            </a:r>
            <a:r>
              <a:rPr lang="en-US" sz="1600" b="1" dirty="0">
                <a:latin typeface="+mj-lt"/>
              </a:rPr>
              <a:t>where </a:t>
            </a:r>
            <a:r>
              <a:rPr lang="en-US" sz="1600" b="1" dirty="0" smtClean="0">
                <a:latin typeface="+mj-lt"/>
              </a:rPr>
              <a:t>premiums </a:t>
            </a:r>
            <a:br>
              <a:rPr lang="en-US" sz="1600" b="1" dirty="0" smtClean="0">
                <a:latin typeface="+mj-lt"/>
              </a:rPr>
            </a:br>
            <a:r>
              <a:rPr lang="en-US" sz="1600" b="1" dirty="0" smtClean="0">
                <a:latin typeface="+mj-lt"/>
              </a:rPr>
              <a:t>are 20 percent or more of income</a:t>
            </a:r>
            <a:endParaRPr lang="en-US" sz="1600" b="1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42900" y="5727930"/>
            <a:ext cx="137160" cy="137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52120" y="5613261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Less than 14%</a:t>
            </a:r>
            <a:endParaRPr lang="en-US" sz="1600" b="1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324100" y="5727930"/>
            <a:ext cx="137160" cy="137160"/>
          </a:xfrm>
          <a:prstGeom prst="rect">
            <a:avLst/>
          </a:prstGeom>
          <a:solidFill>
            <a:srgbClr val="90B3D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439810" y="5613261"/>
            <a:ext cx="1300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14%–16.9%</a:t>
            </a:r>
            <a:endParaRPr lang="en-US" sz="1600" b="1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943350" y="5727930"/>
            <a:ext cx="137160" cy="137160"/>
          </a:xfrm>
          <a:prstGeom prst="rect">
            <a:avLst/>
          </a:prstGeom>
          <a:solidFill>
            <a:srgbClr val="4480B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049535" y="5613261"/>
            <a:ext cx="1300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17%–19.9%</a:t>
            </a:r>
            <a:endParaRPr lang="en-US" sz="1600" b="1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98576" y="5727930"/>
            <a:ext cx="137160" cy="137160"/>
          </a:xfrm>
          <a:prstGeom prst="rect">
            <a:avLst/>
          </a:prstGeom>
          <a:solidFill>
            <a:srgbClr val="1643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359942" y="5613261"/>
            <a:ext cx="1416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25% or more</a:t>
            </a:r>
            <a:endParaRPr lang="en-US" sz="1600" b="1" dirty="0">
              <a:latin typeface="+mj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710044" y="5613261"/>
            <a:ext cx="1300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20%–24.9%</a:t>
            </a:r>
            <a:endParaRPr lang="en-US" sz="1600" b="1" dirty="0">
              <a:latin typeface="+mj-lt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7248525" y="5727930"/>
            <a:ext cx="137160" cy="137160"/>
          </a:xfrm>
          <a:prstGeom prst="rect">
            <a:avLst/>
          </a:prstGeom>
          <a:solidFill>
            <a:srgbClr val="0A1E3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1" name="Text Box 7"/>
          <p:cNvSpPr txBox="1">
            <a:spLocks noChangeArrowheads="1"/>
          </p:cNvSpPr>
          <p:nvPr/>
        </p:nvSpPr>
        <p:spPr bwMode="auto">
          <a:xfrm>
            <a:off x="2114781" y="1735780"/>
            <a:ext cx="641121" cy="33855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/>
              <a:t>2003</a:t>
            </a:r>
            <a:endParaRPr lang="en-US" sz="1600" b="1" dirty="0"/>
          </a:p>
        </p:txBody>
      </p:sp>
      <p:sp>
        <p:nvSpPr>
          <p:cNvPr id="152" name="Text Box 7"/>
          <p:cNvSpPr txBox="1">
            <a:spLocks noChangeArrowheads="1"/>
          </p:cNvSpPr>
          <p:nvPr/>
        </p:nvSpPr>
        <p:spPr bwMode="auto">
          <a:xfrm>
            <a:off x="6619045" y="1752600"/>
            <a:ext cx="641121" cy="33855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/>
              <a:t>2013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987451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44450" y="6537960"/>
            <a:ext cx="8947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ct val="25000"/>
              </a:spcAft>
            </a:pPr>
            <a:r>
              <a:rPr lang="en-US" sz="1200" dirty="0"/>
              <a:t>Source: Medical Expenditure Panel Survey</a:t>
            </a:r>
            <a:r>
              <a:rPr lang="en-US" sz="1200" dirty="0">
                <a:cs typeface="Arial" charset="0"/>
              </a:rPr>
              <a:t>–</a:t>
            </a:r>
            <a:r>
              <a:rPr lang="en-US" sz="1200" dirty="0"/>
              <a:t>Insurance Component (employee premium share for 2003 and </a:t>
            </a:r>
            <a:r>
              <a:rPr lang="en-US" sz="1200" dirty="0" smtClean="0"/>
              <a:t>2013).</a:t>
            </a:r>
            <a:endParaRPr lang="en-US" sz="1200" dirty="0"/>
          </a:p>
        </p:txBody>
      </p: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509530"/>
              </p:ext>
            </p:extLst>
          </p:nvPr>
        </p:nvGraphicFramePr>
        <p:xfrm>
          <a:off x="267758" y="1409700"/>
          <a:ext cx="8740775" cy="4869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0" y="91440"/>
            <a:ext cx="914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/>
              <a:t>Exhibit </a:t>
            </a:r>
            <a:fld id="{6A398F69-B03A-422E-BDB1-5665B55BE88A}" type="slidenum">
              <a:rPr lang="en-US" sz="2000" b="1" smtClean="0"/>
              <a:t>4</a:t>
            </a:fld>
            <a:r>
              <a:rPr lang="en-US" sz="2000" b="1" dirty="0" smtClean="0"/>
              <a:t>. </a:t>
            </a:r>
            <a:r>
              <a:rPr lang="en-US" sz="2000" b="1" dirty="0" smtClean="0">
                <a:solidFill>
                  <a:schemeClr val="tx2"/>
                </a:solidFill>
              </a:rPr>
              <a:t>Employee </a:t>
            </a:r>
            <a:r>
              <a:rPr lang="en-US" sz="2000" b="1" dirty="0">
                <a:solidFill>
                  <a:schemeClr val="tx2"/>
                </a:solidFill>
              </a:rPr>
              <a:t>Average Annual Contribution for </a:t>
            </a:r>
            <a:r>
              <a:rPr lang="en-US" sz="2000" b="1" dirty="0" smtClean="0">
                <a:solidFill>
                  <a:schemeClr val="tx2"/>
                </a:solidFill>
              </a:rPr>
              <a:t>Single Coverage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5214" y="685800"/>
            <a:ext cx="653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b="1" dirty="0">
                <a:solidFill>
                  <a:schemeClr val="tx2"/>
                </a:solidFill>
              </a:rPr>
              <a:t>Employee contribution nearly doubled in the past decade, </a:t>
            </a:r>
          </a:p>
          <a:p>
            <a:pPr algn="ctr" eaLnBrk="1" hangingPunct="1"/>
            <a:r>
              <a:rPr lang="en-US" b="1" dirty="0">
                <a:solidFill>
                  <a:schemeClr val="tx2"/>
                </a:solidFill>
              </a:rPr>
              <a:t>increasing </a:t>
            </a:r>
            <a:r>
              <a:rPr lang="en-US" b="1" dirty="0" smtClean="0">
                <a:solidFill>
                  <a:schemeClr val="tx2"/>
                </a:solidFill>
              </a:rPr>
              <a:t>93 percent </a:t>
            </a:r>
            <a:r>
              <a:rPr lang="en-US" b="1" dirty="0">
                <a:solidFill>
                  <a:schemeClr val="tx2"/>
                </a:solidFill>
              </a:rPr>
              <a:t>from 2003 to </a:t>
            </a:r>
            <a:r>
              <a:rPr lang="en-US" b="1" dirty="0" smtClean="0">
                <a:solidFill>
                  <a:schemeClr val="tx2"/>
                </a:solidFill>
              </a:rPr>
              <a:t>2013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28600" y="1638300"/>
            <a:ext cx="5791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dirty="0"/>
              <a:t>Dollars per year for </a:t>
            </a:r>
            <a:r>
              <a:rPr lang="en-US" sz="1600" b="1" dirty="0" smtClean="0"/>
              <a:t>single </a:t>
            </a:r>
            <a:r>
              <a:rPr lang="en-US" sz="1600" b="1" dirty="0"/>
              <a:t>coverage paid by employees</a:t>
            </a:r>
          </a:p>
        </p:txBody>
      </p:sp>
    </p:spTree>
    <p:extLst>
      <p:ext uri="{BB962C8B-B14F-4D97-AF65-F5344CB8AC3E}">
        <p14:creationId xmlns:p14="http://schemas.microsoft.com/office/powerpoint/2010/main" val="1560346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40608"/>
              </p:ext>
            </p:extLst>
          </p:nvPr>
        </p:nvGraphicFramePr>
        <p:xfrm>
          <a:off x="457200" y="1409700"/>
          <a:ext cx="8296276" cy="4267200"/>
        </p:xfrm>
        <a:graphic>
          <a:graphicData uri="http://schemas.openxmlformats.org/drawingml/2006/table">
            <a:tbl>
              <a:tblPr/>
              <a:tblGrid>
                <a:gridCol w="3861995"/>
                <a:gridCol w="1501630"/>
                <a:gridCol w="1571571"/>
                <a:gridCol w="1361080"/>
              </a:tblGrid>
              <a:tr h="190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2003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 change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 with deductible, all firms</a:t>
                      </a:r>
                    </a:p>
                  </a:txBody>
                  <a:tcPr anchor="b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	State range</a:t>
                      </a:r>
                    </a:p>
                  </a:txBody>
                  <a:tcPr anchor="b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16%–87%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36%–98%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Average, all firms</a:t>
                      </a:r>
                    </a:p>
                  </a:txBody>
                  <a:tcPr anchor="b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Single-person plan</a:t>
                      </a:r>
                    </a:p>
                  </a:txBody>
                  <a:tcPr anchor="b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$1,273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146%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 range</a:t>
                      </a:r>
                    </a:p>
                  </a:txBody>
                  <a:tcPr anchor="b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$356–$824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$670–$1,784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Average, small firms</a:t>
                      </a:r>
                    </a:p>
                  </a:txBody>
                  <a:tcPr anchor="b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Single-person plan</a:t>
                      </a:r>
                    </a:p>
                  </a:txBody>
                  <a:tcPr anchor="b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$703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$1,695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141%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 range</a:t>
                      </a:r>
                    </a:p>
                  </a:txBody>
                  <a:tcPr anchor="b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$258–$1,323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$657–$2,755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Average, large firms</a:t>
                      </a:r>
                    </a:p>
                  </a:txBody>
                  <a:tcPr anchor="b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Single-person plan</a:t>
                      </a:r>
                    </a:p>
                  </a:txBody>
                  <a:tcPr anchor="b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$1,169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159%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 range</a:t>
                      </a:r>
                    </a:p>
                  </a:txBody>
                  <a:tcPr anchor="b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$303–$743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$673–$1,595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0825" cy="731837"/>
          </a:xfrm>
        </p:spPr>
        <p:txBody>
          <a:bodyPr anchor="t" anchorCtr="1"/>
          <a:lstStyle/>
          <a:p>
            <a:pPr eaLnBrk="1" hangingPunct="1"/>
            <a:r>
              <a:rPr lang="en-US" sz="2000" dirty="0" smtClean="0"/>
              <a:t>Exhibit 5. Private Health Insurance Deductibles: </a:t>
            </a:r>
            <a:br>
              <a:rPr lang="en-US" sz="2000" dirty="0" smtClean="0"/>
            </a:br>
            <a:r>
              <a:rPr lang="en-US" sz="2000" dirty="0" smtClean="0"/>
              <a:t>State Averages by Firm Size and Household Type, 2003–2013</a:t>
            </a:r>
          </a:p>
        </p:txBody>
      </p:sp>
      <p:sp>
        <p:nvSpPr>
          <p:cNvPr id="7228" name="Rectangle 6"/>
          <p:cNvSpPr>
            <a:spLocks noChangeArrowheads="1"/>
          </p:cNvSpPr>
          <p:nvPr/>
        </p:nvSpPr>
        <p:spPr bwMode="auto">
          <a:xfrm>
            <a:off x="45720" y="6358692"/>
            <a:ext cx="9096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sz="1200" dirty="0" smtClean="0">
                <a:solidFill>
                  <a:srgbClr val="000000"/>
                </a:solidFill>
              </a:rPr>
              <a:t>Note</a:t>
            </a:r>
            <a:r>
              <a:rPr lang="en-US" sz="1200" dirty="0">
                <a:solidFill>
                  <a:srgbClr val="000000"/>
                </a:solidFill>
              </a:rPr>
              <a:t>: </a:t>
            </a:r>
            <a:r>
              <a:rPr lang="en-US" sz="1200" dirty="0" smtClean="0">
                <a:solidFill>
                  <a:srgbClr val="000000"/>
                </a:solidFill>
              </a:rPr>
              <a:t>Small </a:t>
            </a:r>
            <a:r>
              <a:rPr lang="en-US" sz="1200" dirty="0">
                <a:solidFill>
                  <a:srgbClr val="000000"/>
                </a:solidFill>
              </a:rPr>
              <a:t>firms </a:t>
            </a:r>
            <a:r>
              <a:rPr lang="en-US" sz="1200" dirty="0" smtClean="0">
                <a:solidFill>
                  <a:srgbClr val="000000"/>
                </a:solidFill>
              </a:rPr>
              <a:t>= firms with fewer </a:t>
            </a:r>
            <a:r>
              <a:rPr lang="en-US" sz="1200" dirty="0">
                <a:solidFill>
                  <a:srgbClr val="000000"/>
                </a:solidFill>
              </a:rPr>
              <a:t>than 50 employees; large firms </a:t>
            </a:r>
            <a:r>
              <a:rPr lang="en-US" sz="1200" dirty="0" smtClean="0">
                <a:solidFill>
                  <a:srgbClr val="000000"/>
                </a:solidFill>
              </a:rPr>
              <a:t>= firms with 50 or more employees</a:t>
            </a:r>
            <a:r>
              <a:rPr lang="en-US" sz="1200" dirty="0">
                <a:solidFill>
                  <a:srgbClr val="000000"/>
                </a:solidFill>
              </a:rPr>
              <a:t>.</a:t>
            </a:r>
            <a:endParaRPr lang="en-US" sz="12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</a:pPr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Medical Expenditure Panel Survey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–</a:t>
            </a:r>
            <a:r>
              <a:rPr lang="en-US" sz="1200" dirty="0">
                <a:solidFill>
                  <a:srgbClr val="000000"/>
                </a:solidFill>
              </a:rPr>
              <a:t>Insurance Component, 2003 and </a:t>
            </a:r>
            <a:r>
              <a:rPr lang="en-US" sz="1200" dirty="0" smtClean="0">
                <a:solidFill>
                  <a:srgbClr val="000000"/>
                </a:solidFill>
              </a:rPr>
              <a:t>2013.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099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528432"/>
              </p:ext>
            </p:extLst>
          </p:nvPr>
        </p:nvGraphicFramePr>
        <p:xfrm>
          <a:off x="228600" y="1295400"/>
          <a:ext cx="8683625" cy="502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0825" cy="457200"/>
          </a:xfrm>
          <a:noFill/>
        </p:spPr>
        <p:txBody>
          <a:bodyPr anchor="t" anchorCtr="1"/>
          <a:lstStyle/>
          <a:p>
            <a:pPr eaLnBrk="1" hangingPunct="1"/>
            <a:r>
              <a:rPr lang="en-US" sz="2000" dirty="0" smtClean="0"/>
              <a:t>Exhibit </a:t>
            </a:r>
            <a:fld id="{EEB9F9DA-6B81-45FE-8BA7-DB479352A52D}" type="slidenum">
              <a:rPr lang="en-US" sz="2000" smtClean="0"/>
              <a:pPr eaLnBrk="1" hangingPunct="1"/>
              <a:t>6</a:t>
            </a:fld>
            <a:r>
              <a:rPr lang="en-US" sz="2000" dirty="0" smtClean="0"/>
              <a:t>. </a:t>
            </a:r>
            <a:r>
              <a:rPr lang="en-US" sz="2000" dirty="0"/>
              <a:t>Single-Person Deductibles, by State, </a:t>
            </a:r>
            <a:r>
              <a:rPr lang="en-US" sz="2000" dirty="0" smtClean="0"/>
              <a:t>2013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7625" y="6537960"/>
            <a:ext cx="5137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ct val="25000"/>
              </a:spcAft>
            </a:pPr>
            <a:r>
              <a:rPr lang="en-US" sz="1200" dirty="0" smtClean="0"/>
              <a:t>Source</a:t>
            </a:r>
            <a:r>
              <a:rPr lang="en-US" sz="1200" dirty="0"/>
              <a:t>: </a:t>
            </a:r>
            <a:r>
              <a:rPr lang="en-US" sz="1200" dirty="0" smtClean="0"/>
              <a:t>2013 </a:t>
            </a:r>
            <a:r>
              <a:rPr lang="en-US" sz="1200" dirty="0"/>
              <a:t>Medical Expenditure Panel Survey</a:t>
            </a:r>
            <a:r>
              <a:rPr lang="en-US" sz="1200" dirty="0">
                <a:cs typeface="Arial" charset="0"/>
              </a:rPr>
              <a:t>–</a:t>
            </a:r>
            <a:r>
              <a:rPr lang="en-US" sz="1200" dirty="0"/>
              <a:t>Insurance Component.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216331" y="841136"/>
            <a:ext cx="88026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/>
              <a:t>Dollars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43453" y="609600"/>
            <a:ext cx="5857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b="1" dirty="0" smtClean="0">
                <a:solidFill>
                  <a:schemeClr val="tx2"/>
                </a:solidFill>
              </a:rPr>
              <a:t>Average deductibles are $1,000 or more </a:t>
            </a:r>
            <a:r>
              <a:rPr lang="en-US" b="1" smtClean="0">
                <a:solidFill>
                  <a:schemeClr val="tx2"/>
                </a:solidFill>
              </a:rPr>
              <a:t>in 47 </a:t>
            </a:r>
            <a:r>
              <a:rPr lang="en-US" b="1" dirty="0" smtClean="0">
                <a:solidFill>
                  <a:schemeClr val="tx2"/>
                </a:solidFill>
              </a:rPr>
              <a:t>states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5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44450" y="6535738"/>
            <a:ext cx="89471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ct val="25000"/>
              </a:spcAft>
            </a:pPr>
            <a:r>
              <a:rPr lang="en-US" sz="1200" dirty="0" smtClean="0"/>
              <a:t>Source: Authors’ analysis of Medical Expenditure Panel </a:t>
            </a:r>
            <a:r>
              <a:rPr lang="en-US" sz="1200" dirty="0"/>
              <a:t>Survey</a:t>
            </a:r>
            <a:r>
              <a:rPr lang="en-US" sz="1200" dirty="0">
                <a:cs typeface="Arial" charset="0"/>
              </a:rPr>
              <a:t>–</a:t>
            </a:r>
            <a:r>
              <a:rPr lang="en-US" sz="1200" dirty="0"/>
              <a:t>Insurance </a:t>
            </a:r>
            <a:r>
              <a:rPr lang="en-US" sz="1200" dirty="0" smtClean="0"/>
              <a:t>Component compared with Median Income Census.</a:t>
            </a:r>
            <a:endParaRPr lang="en-US" sz="1200" dirty="0"/>
          </a:p>
        </p:txBody>
      </p: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948834"/>
              </p:ext>
            </p:extLst>
          </p:nvPr>
        </p:nvGraphicFramePr>
        <p:xfrm>
          <a:off x="190500" y="1580465"/>
          <a:ext cx="8740775" cy="4869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-1" y="91440"/>
            <a:ext cx="91440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/>
              <a:t>Exhibit </a:t>
            </a:r>
            <a:fld id="{6A398F69-B03A-422E-BDB1-5665B55BE88A}" type="slidenum">
              <a:rPr lang="en-US" sz="2000" b="1" smtClean="0"/>
              <a:t>7</a:t>
            </a:fld>
            <a:r>
              <a:rPr lang="en-US" sz="2000" b="1" dirty="0" smtClean="0"/>
              <a:t>. Employee and Family Out-of-Pocket Costs Up </a:t>
            </a:r>
            <a:br>
              <a:rPr lang="en-US" sz="2000" b="1" dirty="0" smtClean="0"/>
            </a:br>
            <a:r>
              <a:rPr lang="en-US" sz="2000" b="1" dirty="0" smtClean="0"/>
              <a:t>Compared with Incomes, Leaving Less for Other Needs 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46888" y="1028700"/>
            <a:ext cx="65532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dirty="0" smtClean="0"/>
              <a:t>Average employee </a:t>
            </a:r>
            <a:r>
              <a:rPr lang="en-US" sz="1600" b="1" dirty="0"/>
              <a:t>s</a:t>
            </a:r>
            <a:r>
              <a:rPr lang="en-US" sz="1600" b="1" dirty="0" smtClean="0"/>
              <a:t>hare of premium plus average </a:t>
            </a:r>
            <a:r>
              <a:rPr lang="en-US" sz="1600" b="1" dirty="0"/>
              <a:t>d</a:t>
            </a:r>
            <a:r>
              <a:rPr lang="en-US" sz="1600" b="1" dirty="0" smtClean="0"/>
              <a:t>eductible </a:t>
            </a:r>
            <a:br>
              <a:rPr lang="en-US" sz="1600" b="1" dirty="0" smtClean="0"/>
            </a:br>
            <a:r>
              <a:rPr lang="en-US" sz="1600" b="1" dirty="0" smtClean="0"/>
              <a:t>as </a:t>
            </a:r>
            <a:r>
              <a:rPr lang="en-US" sz="1600" b="1" dirty="0"/>
              <a:t>p</a:t>
            </a:r>
            <a:r>
              <a:rPr lang="en-US" sz="1600" b="1" dirty="0" smtClean="0"/>
              <a:t>ercent of </a:t>
            </a:r>
            <a:r>
              <a:rPr lang="en-US" sz="1600" b="1" dirty="0"/>
              <a:t>m</a:t>
            </a:r>
            <a:r>
              <a:rPr lang="en-US" sz="1600" b="1" dirty="0" smtClean="0"/>
              <a:t>edian state incomes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30559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Exhibit 8. Medicare and Private Health Insurance: </a:t>
            </a:r>
            <a:b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Change in Spending per Enrollee, 2008–2013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75531"/>
              </p:ext>
            </p:extLst>
          </p:nvPr>
        </p:nvGraphicFramePr>
        <p:xfrm>
          <a:off x="269117" y="1005126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" y="6173569"/>
            <a:ext cx="902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Centers for Medicare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Medicaid Services, Office of the Actuary, National Health Statistics Group; and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Commerce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Bureau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Economic Analysis and National Bureau of Economic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Research, Table 21, updated Dec. 2014, </a:t>
            </a:r>
            <a:r>
              <a:rPr lang="en-US" sz="1100" dirty="0">
                <a:solidFill>
                  <a:srgbClr val="0A1E3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en-US" sz="1100" dirty="0" smtClean="0">
                <a:solidFill>
                  <a:srgbClr val="0A1E3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www.cms.gov/Research-Statistics-Data-and-Systems/Statistics-Trends-and-Reports/NationalHealthExpendData/Downloads/Tables.zip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66700" y="1028700"/>
            <a:ext cx="245351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 smtClean="0"/>
              <a:t>Annual percent change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5607824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F7D6530B83D94286B8B1C51D15616C" ma:contentTypeVersion="0" ma:contentTypeDescription="Create a new document." ma:contentTypeScope="" ma:versionID="75255c357ccf7f7874d5093d72c851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215CE4-BF44-432B-8190-B58DE51A8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359C324-460F-4D7A-BB3E-DA52A6D9D8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359AAA-2532-4133-B895-33F7979235C9}">
  <ds:schemaRefs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16524</TotalTime>
  <Words>811</Words>
  <Application>Microsoft Macintosh PowerPoint</Application>
  <PresentationFormat>On-screen Show (4:3)</PresentationFormat>
  <Paragraphs>289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Exhibit 1. Premiums for Family Coverage, by State, 2013</vt:lpstr>
      <vt:lpstr>Exhibit 2. Growth in Health Insurance Premiums for Employer-Sponsored Single-Person Plans, by State, 2003–2010 and 2010–2013</vt:lpstr>
      <vt:lpstr>Exhibit 3. Employer Premiums as Percentage of Median Household Income for Under-65 Population, 2003 and 2013</vt:lpstr>
      <vt:lpstr>PowerPoint Presentation</vt:lpstr>
      <vt:lpstr>Exhibit 5. Private Health Insurance Deductibles:  State Averages by Firm Size and Household Type, 2003–2013</vt:lpstr>
      <vt:lpstr>Exhibit 6. Single-Person Deductibles, by State, 2013</vt:lpstr>
      <vt:lpstr>PowerPoint Presentation</vt:lpstr>
      <vt:lpstr>Exhibit 8. Medicare and Private Health Insurance:  Percent Change in Spending per Enrollee, 2008–2013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Exhibits—State Trends in the Cost of Employer Health Insurance Coverage, 2003-2013</dc:title>
  <dc:subject/>
  <dc:creator>Schoen Radley Collins</dc:creator>
  <cp:keywords/>
  <dc:description/>
  <cp:lastModifiedBy>Paul Frame</cp:lastModifiedBy>
  <cp:revision>970</cp:revision>
  <cp:lastPrinted>2014-12-18T17:06:40Z</cp:lastPrinted>
  <dcterms:created xsi:type="dcterms:W3CDTF">2007-03-19T13:30:17Z</dcterms:created>
  <dcterms:modified xsi:type="dcterms:W3CDTF">2015-01-07T17:17:19Z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0x01010016F7D6530B83D94286B8B1C51D15616C</vt:lpwstr>
  </property>
</Properties>
</file>