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06" r:id="rId2"/>
    <p:sldId id="316" r:id="rId3"/>
    <p:sldId id="320" r:id="rId4"/>
    <p:sldId id="305" r:id="rId5"/>
    <p:sldId id="318" r:id="rId6"/>
    <p:sldId id="322" r:id="rId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003865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8" autoAdjust="0"/>
    <p:restoredTop sz="98958" autoAdjust="0"/>
  </p:normalViewPr>
  <p:slideViewPr>
    <p:cSldViewPr>
      <p:cViewPr varScale="1">
        <p:scale>
          <a:sx n="150" d="100"/>
          <a:sy n="150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4962742601338"/>
          <c:y val="0.0377058823529412"/>
          <c:w val="0.939525731872348"/>
          <c:h val="0.767781682314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Spent 5% or more of income 
on out-of-pocket costs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rgbClr val="00009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1">
                  <c:v>&lt;100% 
FPL</c:v>
                </c:pt>
                <c:pt idx="2">
                  <c:v>100%–199% 
FPL</c:v>
                </c:pt>
                <c:pt idx="3">
                  <c:v>200%–399% 
FPL</c:v>
                </c:pt>
                <c:pt idx="4">
                  <c:v>400%+ 
FPL</c:v>
                </c:pt>
                <c:pt idx="6">
                  <c:v>Fair/poor health or at least one chronic condition*</c:v>
                </c:pt>
                <c:pt idx="7">
                  <c:v>No health problems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21.0</c:v>
                </c:pt>
                <c:pt idx="1">
                  <c:v>41.0</c:v>
                </c:pt>
                <c:pt idx="2">
                  <c:v>31.0</c:v>
                </c:pt>
                <c:pt idx="3">
                  <c:v>21.0</c:v>
                </c:pt>
                <c:pt idx="4">
                  <c:v>9.0</c:v>
                </c:pt>
                <c:pt idx="6">
                  <c:v>27.0</c:v>
                </c:pt>
                <c:pt idx="7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Spent 10% or more of income 
on out-of-pocket costs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1">
                  <c:v>&lt;100% 
FPL</c:v>
                </c:pt>
                <c:pt idx="2">
                  <c:v>100%–199% 
FPL</c:v>
                </c:pt>
                <c:pt idx="3">
                  <c:v>200%–399% 
FPL</c:v>
                </c:pt>
                <c:pt idx="4">
                  <c:v>400%+ 
FPL</c:v>
                </c:pt>
                <c:pt idx="6">
                  <c:v>Fair/poor health or at least one chronic condition*</c:v>
                </c:pt>
                <c:pt idx="7">
                  <c:v>No health problems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13.0</c:v>
                </c:pt>
                <c:pt idx="1">
                  <c:v>31.0</c:v>
                </c:pt>
                <c:pt idx="2">
                  <c:v>18.0</c:v>
                </c:pt>
                <c:pt idx="3">
                  <c:v>8.0</c:v>
                </c:pt>
                <c:pt idx="4">
                  <c:v>7.0</c:v>
                </c:pt>
                <c:pt idx="6">
                  <c:v>17.0</c:v>
                </c:pt>
                <c:pt idx="7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axId val="2112771336"/>
        <c:axId val="2112774344"/>
      </c:barChart>
      <c:catAx>
        <c:axId val="2112771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2774344"/>
        <c:crosses val="autoZero"/>
        <c:auto val="1"/>
        <c:lblAlgn val="ctr"/>
        <c:lblOffset val="100"/>
        <c:noMultiLvlLbl val="0"/>
      </c:catAx>
      <c:valAx>
        <c:axId val="2112774344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2771336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0630528798113434"/>
          <c:y val="0.0351016762432362"/>
          <c:w val="0.936947120188657"/>
          <c:h val="0.14309483924745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4962742601338"/>
          <c:y val="0.0377058823529412"/>
          <c:w val="0.939525731872348"/>
          <c:h val="0.738530183727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Spent 10% or more of income on premiums*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&lt;100% 
FPL</c:v>
                </c:pt>
                <c:pt idx="2">
                  <c:v>100%–199%
FPL</c:v>
                </c:pt>
                <c:pt idx="3">
                  <c:v>200%–399%
FPL</c:v>
                </c:pt>
                <c:pt idx="4">
                  <c:v>400%+ 
FPL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13.0</c:v>
                </c:pt>
                <c:pt idx="1">
                  <c:v>25.0</c:v>
                </c:pt>
                <c:pt idx="2">
                  <c:v>20.0</c:v>
                </c:pt>
                <c:pt idx="3">
                  <c:v>18.0</c:v>
                </c:pt>
                <c:pt idx="4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2110160456"/>
        <c:axId val="2110162584"/>
      </c:barChart>
      <c:catAx>
        <c:axId val="211016045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0162584"/>
        <c:crosses val="autoZero"/>
        <c:auto val="1"/>
        <c:lblAlgn val="ctr"/>
        <c:lblOffset val="100"/>
        <c:noMultiLvlLbl val="0"/>
      </c:catAx>
      <c:valAx>
        <c:axId val="2110162584"/>
        <c:scaling>
          <c:orientation val="minMax"/>
          <c:max val="5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0160456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98425968545"/>
          <c:y val="0.153815712534488"/>
          <c:w val="0.750101574031455"/>
          <c:h val="0.8144792643049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B9D9EB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40.0</c:v>
                </c:pt>
                <c:pt idx="1">
                  <c:v>34.0</c:v>
                </c:pt>
                <c:pt idx="2">
                  <c:v>28.0</c:v>
                </c:pt>
                <c:pt idx="3">
                  <c:v>26.0</c:v>
                </c:pt>
                <c:pt idx="4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31.0</c:v>
                </c:pt>
                <c:pt idx="1">
                  <c:v>15.0</c:v>
                </c:pt>
                <c:pt idx="2">
                  <c:v>7.0</c:v>
                </c:pt>
                <c:pt idx="3">
                  <c:v>14.0</c:v>
                </c:pt>
                <c:pt idx="4">
                  <c:v>20.0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-21.0</c:v>
                </c:pt>
                <c:pt idx="1">
                  <c:v>-33.0</c:v>
                </c:pt>
                <c:pt idx="2">
                  <c:v>-37.0</c:v>
                </c:pt>
                <c:pt idx="3">
                  <c:v>-35.0</c:v>
                </c:pt>
                <c:pt idx="4">
                  <c:v>-29.0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046A38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FPL*</c:v>
                </c:pt>
                <c:pt idx="4">
                  <c:v>Total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-6.0</c:v>
                </c:pt>
                <c:pt idx="1">
                  <c:v>-15.0</c:v>
                </c:pt>
                <c:pt idx="2">
                  <c:v>-27.0</c:v>
                </c:pt>
                <c:pt idx="3">
                  <c:v>-23.0</c:v>
                </c:pt>
                <c:pt idx="4">
                  <c:v>-14.0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2110246232"/>
        <c:axId val="2110249528"/>
      </c:barChart>
      <c:catAx>
        <c:axId val="2110246232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txPr>
          <a:bodyPr/>
          <a:lstStyle/>
          <a:p>
            <a:pPr algn="just">
              <a:defRPr/>
            </a:pPr>
            <a:endParaRPr lang="en-US"/>
          </a:p>
        </c:txPr>
        <c:crossAx val="2110249528"/>
        <c:crosses val="autoZero"/>
        <c:auto val="1"/>
        <c:lblAlgn val="ctr"/>
        <c:lblOffset val="100"/>
        <c:noMultiLvlLbl val="0"/>
      </c:catAx>
      <c:valAx>
        <c:axId val="2110249528"/>
        <c:scaling>
          <c:orientation val="minMax"/>
          <c:max val="100.0"/>
          <c:min val="-100.0"/>
        </c:scaling>
        <c:delete val="1"/>
        <c:axPos val="b"/>
        <c:numFmt formatCode="General" sourceLinked="1"/>
        <c:majorTickMark val="out"/>
        <c:minorTickMark val="none"/>
        <c:tickLblPos val="nextTo"/>
        <c:crossAx val="2110246232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4962742601338"/>
          <c:y val="0.0377058823529412"/>
          <c:w val="0.946777363489462"/>
          <c:h val="0.613919334781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Deductible &lt;5% of income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get preventive care test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13.0</c:v>
                </c:pt>
                <c:pt idx="1">
                  <c:v>10.0</c:v>
                </c:pt>
                <c:pt idx="2">
                  <c:v>14.0</c:v>
                </c:pt>
                <c:pt idx="3">
                  <c:v>13.0</c:v>
                </c:pt>
                <c:pt idx="4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Deductible 5% or more of income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get preventive care test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27.0</c:v>
                </c:pt>
                <c:pt idx="1">
                  <c:v>23.0</c:v>
                </c:pt>
                <c:pt idx="2">
                  <c:v>29.0</c:v>
                </c:pt>
                <c:pt idx="3">
                  <c:v>22.0</c:v>
                </c:pt>
                <c:pt idx="4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2110328392"/>
        <c:axId val="2110331368"/>
      </c:barChart>
      <c:catAx>
        <c:axId val="2110328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0331368"/>
        <c:crosses val="autoZero"/>
        <c:auto val="1"/>
        <c:lblAlgn val="ctr"/>
        <c:lblOffset val="100"/>
        <c:noMultiLvlLbl val="0"/>
      </c:catAx>
      <c:valAx>
        <c:axId val="2110331368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0328392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131589706109071"/>
          <c:y val="0.0848290509211541"/>
          <c:w val="0.765827114250312"/>
          <c:h val="0.067041207387106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98425968545"/>
          <c:y val="0.153815712534488"/>
          <c:w val="0.750101574031455"/>
          <c:h val="0.81447926430496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B9D9EB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32.0</c:v>
                </c:pt>
                <c:pt idx="1">
                  <c:v>42.0</c:v>
                </c:pt>
                <c:pt idx="2">
                  <c:v>37.0</c:v>
                </c:pt>
                <c:pt idx="3">
                  <c:v>29.0</c:v>
                </c:pt>
                <c:pt idx="4">
                  <c:v>35.0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57.0</c:v>
                </c:pt>
                <c:pt idx="1">
                  <c:v>36.0</c:v>
                </c:pt>
                <c:pt idx="2">
                  <c:v>23.0</c:v>
                </c:pt>
                <c:pt idx="3">
                  <c:v>29.0</c:v>
                </c:pt>
                <c:pt idx="4">
                  <c:v>41.0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-8.0</c:v>
                </c:pt>
                <c:pt idx="1">
                  <c:v>-16.0</c:v>
                </c:pt>
                <c:pt idx="2">
                  <c:v>-26.0</c:v>
                </c:pt>
                <c:pt idx="3">
                  <c:v>-24.0</c:v>
                </c:pt>
                <c:pt idx="4">
                  <c:v>-16.0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046A38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-2.0</c:v>
                </c:pt>
                <c:pt idx="1">
                  <c:v>-4.0</c:v>
                </c:pt>
                <c:pt idx="2">
                  <c:v>-12.0</c:v>
                </c:pt>
                <c:pt idx="3">
                  <c:v>-16.0</c:v>
                </c:pt>
                <c:pt idx="4">
                  <c:v>-7.0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2110414376"/>
        <c:axId val="2110417672"/>
      </c:barChart>
      <c:catAx>
        <c:axId val="2110414376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txPr>
          <a:bodyPr/>
          <a:lstStyle/>
          <a:p>
            <a:pPr algn="just">
              <a:defRPr/>
            </a:pPr>
            <a:endParaRPr lang="en-US"/>
          </a:p>
        </c:txPr>
        <c:crossAx val="2110417672"/>
        <c:crosses val="autoZero"/>
        <c:auto val="1"/>
        <c:lblAlgn val="ctr"/>
        <c:lblOffset val="100"/>
        <c:noMultiLvlLbl val="0"/>
      </c:catAx>
      <c:valAx>
        <c:axId val="2110417672"/>
        <c:scaling>
          <c:orientation val="minMax"/>
          <c:max val="100.0"/>
          <c:min val="-50.0"/>
        </c:scaling>
        <c:delete val="1"/>
        <c:axPos val="b"/>
        <c:numFmt formatCode="General" sourceLinked="1"/>
        <c:majorTickMark val="out"/>
        <c:minorTickMark val="none"/>
        <c:tickLblPos val="nextTo"/>
        <c:crossAx val="2110414376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4962742601338"/>
          <c:y val="0.0377058823529412"/>
          <c:w val="0.939525731872348"/>
          <c:h val="0.738530183727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&lt;200% FPL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30.0</c:v>
                </c:pt>
                <c:pt idx="1">
                  <c:v>28.0</c:v>
                </c:pt>
                <c:pt idx="2">
                  <c:v>28.0</c:v>
                </c:pt>
                <c:pt idx="3">
                  <c:v>24.0</c:v>
                </c:pt>
                <c:pt idx="4">
                  <c:v>46.0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 FPL or more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cost-related access problem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10.0</c:v>
                </c:pt>
                <c:pt idx="1">
                  <c:v>10.0</c:v>
                </c:pt>
                <c:pt idx="2">
                  <c:v>12.0</c:v>
                </c:pt>
                <c:pt idx="3">
                  <c:v>10.0</c:v>
                </c:pt>
                <c:pt idx="4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2113679832"/>
        <c:axId val="2113682808"/>
      </c:barChart>
      <c:catAx>
        <c:axId val="21136798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3682808"/>
        <c:crosses val="autoZero"/>
        <c:auto val="1"/>
        <c:lblAlgn val="ctr"/>
        <c:lblOffset val="100"/>
        <c:noMultiLvlLbl val="0"/>
      </c:catAx>
      <c:valAx>
        <c:axId val="2113682808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3679832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288477785454483"/>
          <c:y val="0.0702033524864724"/>
          <c:w val="0.460752913500026"/>
          <c:h val="0.067041207387106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79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  <p:sldLayoutId id="2147483704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00584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latin typeface="+mj-lt"/>
                <a:cs typeface="Arial" charset="0"/>
              </a:rPr>
              <a:t>Exhibit 1. Two of Five Insured Adults with Incomes Below the Federal Poverty Level Spent 5 Percent or More of Their Income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on Medical Out-of-Pocket Costs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5994402"/>
            <a:ext cx="883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Note: FPL refers to federal poverty level. </a:t>
            </a:r>
            <a:r>
              <a:rPr lang="en-US" sz="1200" dirty="0"/>
              <a:t>* Respondent reported having at least one of the following chronic conditions: hypertension or high blood pressure; heart disease; diabetes; asthma, emphysema, or lung disease; high cholesterol; or depression or anxiety. 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Base: Respondents who were insured all year and reported their income level and out-of-pocket costs.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Affordability Tracking Survey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smtClean="0">
                <a:solidFill>
                  <a:srgbClr val="000000"/>
                </a:solidFill>
              </a:rPr>
              <a:t>September–October 2014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14549739"/>
              </p:ext>
            </p:extLst>
          </p:nvPr>
        </p:nvGraphicFramePr>
        <p:xfrm>
          <a:off x="209720" y="1830527"/>
          <a:ext cx="8756650" cy="434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5466" y="1329268"/>
            <a:ext cx="7391400" cy="34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 of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adults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ages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19–64 who </a:t>
            </a:r>
            <a:r>
              <a:rPr lang="en-US" sz="1600" b="1" dirty="0" smtClean="0">
                <a:cs typeface="Arial" charset="0"/>
              </a:rPr>
              <a:t>were insured all year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400800" y="29718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68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00584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latin typeface="+mj-lt"/>
                <a:cs typeface="Arial" charset="0"/>
              </a:rPr>
              <a:t>Exhibit 2. Privately Insured Adults with Low Incomes Were the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Most Likely to Have Deductibles That Could Potentially Use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5 Percent or More of Their Annual Income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5993135"/>
            <a:ext cx="9101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Note: FPL refers to federal poverty level.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* Base: Respondents who reported their income level and deductible for their private insurance plan (includes those who are currently covered by employer-provided insurance, a marketplace plan, or a plan they purchased through the individual market outside of the marketplaces).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07177566"/>
              </p:ext>
            </p:extLst>
          </p:nvPr>
        </p:nvGraphicFramePr>
        <p:xfrm>
          <a:off x="209720" y="1601926"/>
          <a:ext cx="8756650" cy="434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43933" y="1219200"/>
            <a:ext cx="784860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 </a:t>
            </a:r>
            <a:r>
              <a:rPr lang="en-US" sz="1600" b="1" dirty="0">
                <a:cs typeface="Arial" charset="0"/>
              </a:rPr>
              <a:t>of </a:t>
            </a:r>
            <a:r>
              <a:rPr lang="en-US" sz="1600" b="1" dirty="0" smtClean="0">
                <a:cs typeface="Arial" charset="0"/>
              </a:rPr>
              <a:t>privately insured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adults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ages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19–64 whose deductible is 5% or more of income*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7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>
                <a:ea typeface="ＭＳ Ｐゴシック"/>
              </a:rPr>
              <a:t>Exhibit 3</a:t>
            </a:r>
            <a:r>
              <a:rPr lang="en-US" sz="2000" b="1" kern="0" dirty="0" smtClean="0">
                <a:ea typeface="ＭＳ Ｐゴシック"/>
              </a:rPr>
              <a:t>. About Three of Five Privately Insured Adults </a:t>
            </a:r>
            <a:r>
              <a:rPr lang="en-US" sz="2000" b="1" kern="0" dirty="0" smtClean="0">
                <a:ea typeface="ＭＳ Ｐゴシック"/>
              </a:rPr>
              <a:t>with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Low Incomes </a:t>
            </a:r>
            <a:r>
              <a:rPr lang="en-US" sz="2000" b="1" kern="0" dirty="0" smtClean="0">
                <a:ea typeface="ＭＳ Ｐゴシック"/>
              </a:rPr>
              <a:t>Reported That It Was </a:t>
            </a:r>
            <a:r>
              <a:rPr lang="en-US" sz="2000" b="1" kern="0" dirty="0" smtClean="0">
                <a:ea typeface="ＭＳ Ｐゴシック"/>
              </a:rPr>
              <a:t>Difficult or Impossible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to </a:t>
            </a:r>
            <a:r>
              <a:rPr lang="en-US" sz="2000" b="1" kern="0" dirty="0" smtClean="0">
                <a:ea typeface="ＭＳ Ｐゴシック"/>
              </a:rPr>
              <a:t>Afford Their Deductible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606561"/>
            <a:ext cx="5125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Privately insured adults </a:t>
            </a:r>
            <a:r>
              <a:rPr lang="en-US" sz="1600" b="1" dirty="0">
                <a:cs typeface="Arial" pitchFamily="34" charset="0"/>
              </a:rPr>
              <a:t>ages </a:t>
            </a:r>
            <a:r>
              <a:rPr lang="en-US" sz="1600" b="1" dirty="0" smtClean="0">
                <a:cs typeface="Arial" pitchFamily="34" charset="0"/>
              </a:rPr>
              <a:t>19–64 who have a deductible</a:t>
            </a:r>
            <a:endParaRPr lang="en-US" sz="1600" b="1" dirty="0"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41795993"/>
              </p:ext>
            </p:extLst>
          </p:nvPr>
        </p:nvGraphicFramePr>
        <p:xfrm>
          <a:off x="173008" y="1524000"/>
          <a:ext cx="8742392" cy="37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5994399"/>
            <a:ext cx="8488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FPL refers to federal poverty level. </a:t>
            </a:r>
            <a:r>
              <a:rPr lang="en-US" sz="1200" dirty="0">
                <a:solidFill>
                  <a:prstClr val="black"/>
                </a:solidFill>
              </a:rPr>
              <a:t>Bars may not sum to </a:t>
            </a:r>
            <a:r>
              <a:rPr lang="en-US" sz="1200" dirty="0" smtClean="0">
                <a:solidFill>
                  <a:prstClr val="black"/>
                </a:solidFill>
              </a:rPr>
              <a:t>100% </a:t>
            </a:r>
            <a:r>
              <a:rPr lang="en-US" sz="1200" dirty="0">
                <a:solidFill>
                  <a:prstClr val="black"/>
                </a:solidFill>
              </a:rPr>
              <a:t>because of “don’t know” responses or refusal to respond; segments may not sum to subtotals because of rounding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br>
              <a:rPr lang="en-US" sz="12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* Sample size n=94. 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5225561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43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cs typeface="Arial" pitchFamily="34" charset="0"/>
              </a:rPr>
              <a:t>How easy or difficult is it for you to afford your deductible?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9795" y="1567961"/>
            <a:ext cx="141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0794" y="1567961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4795" y="1570071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difficult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0158" y="1567961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difficult or impossible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63820" y="1659401"/>
            <a:ext cx="137160" cy="137160"/>
          </a:xfrm>
          <a:prstGeom prst="rect">
            <a:avLst/>
          </a:prstGeom>
          <a:solidFill>
            <a:srgbClr val="B9D9E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14819" y="1659401"/>
            <a:ext cx="137160" cy="137160"/>
          </a:xfrm>
          <a:prstGeom prst="rect">
            <a:avLst/>
          </a:prstGeom>
          <a:solidFill>
            <a:srgbClr val="0038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2436" y="1659401"/>
            <a:ext cx="137160" cy="137160"/>
          </a:xfrm>
          <a:prstGeom prst="rect">
            <a:avLst/>
          </a:prstGeom>
          <a:solidFill>
            <a:srgbClr val="046A38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1659401"/>
            <a:ext cx="137160" cy="137160"/>
          </a:xfrm>
          <a:prstGeom prst="rect">
            <a:avLst/>
          </a:prstGeom>
          <a:solidFill>
            <a:srgbClr val="046A3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0945" y="22537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93469" y="28633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2602" y="34729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86213" y="40825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97411" y="47165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3066" y="22537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98409" y="28633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98799" y="34729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23732" y="408256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17999" y="471654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45677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33973" y="1219200"/>
            <a:ext cx="549636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Percent responding “yes”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1005840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Exhibit 4. Two of Five Privately Insured Adults with Deductibles That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Comprise 5 Percent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or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More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of Their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Income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Reported</a:t>
            </a:r>
            <a:r>
              <a:rPr lang="en-US" sz="1800" b="1" dirty="0" smtClean="0">
                <a:latin typeface="+mj-lt"/>
                <a:cs typeface="Arial" charset="0"/>
              </a:rPr>
              <a:t> </a:t>
            </a:r>
            <a:r>
              <a:rPr lang="en-US" sz="2000" b="1" dirty="0" smtClean="0">
                <a:latin typeface="+mj-lt"/>
                <a:cs typeface="Arial" charset="0"/>
              </a:rPr>
              <a:t>Delaying or Avoiding Needed Health Care Because of Their Deductible</a:t>
            </a:r>
            <a:br>
              <a:rPr lang="en-US" sz="2000" b="1" dirty="0" smtClean="0">
                <a:latin typeface="+mj-lt"/>
                <a:cs typeface="Arial" charset="0"/>
              </a:rPr>
            </a:br>
            <a:endParaRPr lang="en-US" sz="2000" b="1" dirty="0" smtClean="0">
              <a:latin typeface="+mj-lt"/>
              <a:cs typeface="Arial" charset="0"/>
            </a:endParaRP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6177804"/>
            <a:ext cx="9101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Base: Respondents who reported their income level and deductible for their private insurance plan</a:t>
            </a:r>
            <a:r>
              <a:rPr lang="en-US" sz="1200" dirty="0">
                <a:solidFill>
                  <a:srgbClr val="000000"/>
                </a:solidFill>
              </a:rPr>
              <a:t> (includes those who are currently covered by employer-provided insurance, a marketplace plan, or a plan they purchased through the individual market outside of the marketplaces</a:t>
            </a:r>
            <a:r>
              <a:rPr lang="en-US" sz="1200" dirty="0" smtClean="0">
                <a:solidFill>
                  <a:srgbClr val="000000"/>
                </a:solidFill>
              </a:rPr>
              <a:t>).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98651703"/>
              </p:ext>
            </p:extLst>
          </p:nvPr>
        </p:nvGraphicFramePr>
        <p:xfrm>
          <a:off x="209720" y="1593459"/>
          <a:ext cx="8756650" cy="434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09801" y="5723581"/>
            <a:ext cx="518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Privately insured adults ages 19–64 who have a deductible 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0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>
                <a:ea typeface="ＭＳ Ｐゴシック"/>
              </a:rPr>
              <a:t>Exhibit </a:t>
            </a:r>
            <a:r>
              <a:rPr lang="en-US" sz="2000" b="1" kern="0" dirty="0" smtClean="0">
                <a:ea typeface="ＭＳ Ｐゴシック"/>
              </a:rPr>
              <a:t>5. Most Insured Adults with Plans That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Require a Copayment or Coinsurance Said </a:t>
            </a:r>
            <a:r>
              <a:rPr lang="en-US" sz="2000" b="1" kern="0" dirty="0">
                <a:ea typeface="ＭＳ Ｐゴシック"/>
              </a:rPr>
              <a:t>I</a:t>
            </a:r>
            <a:r>
              <a:rPr lang="en-US" sz="2000" b="1" kern="0" dirty="0" smtClean="0">
                <a:ea typeface="ＭＳ Ｐゴシック"/>
              </a:rPr>
              <a:t>t Was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Somewhat or Very Easy to Afford Them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833646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Insured adults </a:t>
            </a:r>
            <a:r>
              <a:rPr lang="en-US" sz="1600" b="1" dirty="0">
                <a:cs typeface="Arial" pitchFamily="34" charset="0"/>
              </a:rPr>
              <a:t>ages </a:t>
            </a:r>
            <a:r>
              <a:rPr lang="en-US" sz="1600" b="1" dirty="0" smtClean="0">
                <a:cs typeface="Arial" pitchFamily="34" charset="0"/>
              </a:rPr>
              <a:t>19–64 who pay a copayment or coinsurance</a:t>
            </a:r>
            <a:endParaRPr lang="en-US" sz="1600" b="1" dirty="0"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52541055"/>
              </p:ext>
            </p:extLst>
          </p:nvPr>
        </p:nvGraphicFramePr>
        <p:xfrm>
          <a:off x="173008" y="1751085"/>
          <a:ext cx="8742392" cy="37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37252" y="6180667"/>
            <a:ext cx="85733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FPL refers to federal poverty level. </a:t>
            </a:r>
            <a:r>
              <a:rPr lang="en-US" sz="1200" dirty="0">
                <a:solidFill>
                  <a:prstClr val="black"/>
                </a:solidFill>
              </a:rPr>
              <a:t>Bars may not sum to </a:t>
            </a:r>
            <a:r>
              <a:rPr lang="en-US" sz="1200" dirty="0" smtClean="0">
                <a:solidFill>
                  <a:prstClr val="black"/>
                </a:solidFill>
              </a:rPr>
              <a:t>100% </a:t>
            </a:r>
            <a:r>
              <a:rPr lang="en-US" sz="1200" dirty="0">
                <a:solidFill>
                  <a:prstClr val="black"/>
                </a:solidFill>
              </a:rPr>
              <a:t>because of “don’t know” responses or refusal to respond; segments may not sum to subtotals because of rounding.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3267" y="5452646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254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In the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past 12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months, how easy or difficult was it for you to afford your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copayments or coinsurance </a:t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when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you visited a doctor or clinic, or when you filled a prescription?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3595" y="1811869"/>
            <a:ext cx="141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5331" y="1811869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4795" y="1813979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difficult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0158" y="1811869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difficult or impossible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87620" y="1903309"/>
            <a:ext cx="137160" cy="137160"/>
          </a:xfrm>
          <a:prstGeom prst="rect">
            <a:avLst/>
          </a:prstGeom>
          <a:solidFill>
            <a:srgbClr val="B9D9E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79356" y="1903309"/>
            <a:ext cx="137160" cy="137160"/>
          </a:xfrm>
          <a:prstGeom prst="rect">
            <a:avLst/>
          </a:prstGeom>
          <a:solidFill>
            <a:srgbClr val="0038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2436" y="1903309"/>
            <a:ext cx="137160" cy="137160"/>
          </a:xfrm>
          <a:prstGeom prst="rect">
            <a:avLst/>
          </a:prstGeom>
          <a:solidFill>
            <a:srgbClr val="046A38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1903309"/>
            <a:ext cx="137160" cy="137160"/>
          </a:xfrm>
          <a:prstGeom prst="rect">
            <a:avLst/>
          </a:prstGeom>
          <a:solidFill>
            <a:srgbClr val="046A3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12744" y="24808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86600" y="30904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6944" y="37000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88944" y="43096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58200" y="49616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24808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30904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0" y="37000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64544" y="43096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49616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3652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005840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Exhibit </a:t>
            </a:r>
            <a:r>
              <a:rPr lang="en-US" sz="2000" b="1" dirty="0">
                <a:latin typeface="+mj-lt"/>
                <a:cs typeface="Arial" charset="0"/>
              </a:rPr>
              <a:t>6</a:t>
            </a:r>
            <a:r>
              <a:rPr lang="en-US" sz="2000" b="1" dirty="0" smtClean="0">
                <a:latin typeface="+mj-lt"/>
                <a:cs typeface="Arial" charset="0"/>
              </a:rPr>
              <a:t>. Insured Adults with Lower Incomes Were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More Likely to Report They Had Delayed or Avoided Getting Care Because of Their Copayments or Coinsurance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6362467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Note: FPL refers to federal poverty level.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79821235"/>
              </p:ext>
            </p:extLst>
          </p:nvPr>
        </p:nvGraphicFramePr>
        <p:xfrm>
          <a:off x="209720" y="1652725"/>
          <a:ext cx="8756650" cy="434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9599" y="5884454"/>
            <a:ext cx="83820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dirty="0">
                <a:latin typeface="Calibri" panose="020F0502020204030204" pitchFamily="34" charset="0"/>
                <a:cs typeface="Arial" charset="0"/>
              </a:rPr>
              <a:t>I</a:t>
            </a:r>
            <a:r>
              <a:rPr lang="en-US" sz="1600" b="1" dirty="0" smtClean="0">
                <a:latin typeface="Calibri" panose="020F0502020204030204" pitchFamily="34" charset="0"/>
                <a:cs typeface="Arial" charset="0"/>
              </a:rPr>
              <a:t>nsured adults ages 19–64 who pay a copayment or coinsurance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33973" y="1230312"/>
            <a:ext cx="549636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Percent responding “yes”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913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6151</TotalTime>
  <Words>621</Words>
  <Application>Microsoft Macintosh PowerPoint</Application>
  <PresentationFormat>On-screen Show (4:3)</PresentationFormat>
  <Paragraphs>86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CMWF_template_5-2014_white_bg</vt:lpstr>
      <vt:lpstr>Exhibit 1. Two of Five Insured Adults with Incomes Below the Federal Poverty Level Spent 5 Percent or More of Their Income  on Medical Out-of-Pocket Costs</vt:lpstr>
      <vt:lpstr>Exhibit 2. Privately Insured Adults with Low Incomes Were the  Most Likely to Have Deductibles That Could Potentially Use  5 Percent or More of Their Annual Income</vt:lpstr>
      <vt:lpstr>Exhibit 3. About Three of Five Privately Insured Adults with  Low Incomes Reported That It Was Difficult or Impossible  to Afford Their Deductible</vt:lpstr>
      <vt:lpstr>Exhibit 4. Two of Five Privately Insured Adults with Deductibles That Comprise 5 Percent or More of Their Income Reported Delaying or Avoiding Needed Health Care Because of Their Deductible </vt:lpstr>
      <vt:lpstr>Exhibit 5. Most Insured Adults with Plans That  Require a Copayment or Coinsurance Said It Was  Somewhat or Very Easy to Afford Them</vt:lpstr>
      <vt:lpstr>Exhibit 6. Insured Adults with Lower Incomes Were  More Likely to Report They Had Delayed or Avoided Getting Care Because of Their Copayments or Coinsurance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Paul Frame</cp:lastModifiedBy>
  <cp:revision>490</cp:revision>
  <cp:lastPrinted>2014-11-06T22:07:11Z</cp:lastPrinted>
  <dcterms:created xsi:type="dcterms:W3CDTF">2014-07-17T20:56:35Z</dcterms:created>
  <dcterms:modified xsi:type="dcterms:W3CDTF">2014-11-11T16:59:59Z</dcterms:modified>
</cp:coreProperties>
</file>