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 id="2147483713" r:id="rId2"/>
    <p:sldMasterId id="2147483732" r:id="rId3"/>
    <p:sldMasterId id="2147483783" r:id="rId4"/>
    <p:sldMasterId id="2147483798" r:id="rId5"/>
  </p:sldMasterIdLst>
  <p:notesMasterIdLst>
    <p:notesMasterId r:id="rId23"/>
  </p:notesMasterIdLst>
  <p:handoutMasterIdLst>
    <p:handoutMasterId r:id="rId24"/>
  </p:handoutMasterIdLst>
  <p:sldIdLst>
    <p:sldId id="341" r:id="rId6"/>
    <p:sldId id="271" r:id="rId7"/>
    <p:sldId id="346" r:id="rId8"/>
    <p:sldId id="338" r:id="rId9"/>
    <p:sldId id="339" r:id="rId10"/>
    <p:sldId id="340" r:id="rId11"/>
    <p:sldId id="327" r:id="rId12"/>
    <p:sldId id="329" r:id="rId13"/>
    <p:sldId id="349" r:id="rId14"/>
    <p:sldId id="331" r:id="rId15"/>
    <p:sldId id="332" r:id="rId16"/>
    <p:sldId id="333" r:id="rId17"/>
    <p:sldId id="348" r:id="rId18"/>
    <p:sldId id="335" r:id="rId19"/>
    <p:sldId id="334" r:id="rId20"/>
    <p:sldId id="312" r:id="rId21"/>
    <p:sldId id="303" r:id="rId22"/>
  </p:sldIdLst>
  <p:sldSz cx="9144000" cy="6858000" type="screen4x3"/>
  <p:notesSz cx="6858000" cy="9418638"/>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nira Gunja" initials="M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66" autoAdjust="0"/>
    <p:restoredTop sz="72189" autoAdjust="0"/>
  </p:normalViewPr>
  <p:slideViewPr>
    <p:cSldViewPr>
      <p:cViewPr varScale="1">
        <p:scale>
          <a:sx n="113" d="100"/>
          <a:sy n="113" d="100"/>
        </p:scale>
        <p:origin x="-8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818053993250799"/>
          <c:y val="0.13429667678651799"/>
          <c:w val="0.72029741817987003"/>
          <c:h val="0.69186962357730397"/>
        </c:manualLayout>
      </c:layout>
      <c:barChart>
        <c:barDir val="bar"/>
        <c:grouping val="stacked"/>
        <c:varyColors val="0"/>
        <c:ser>
          <c:idx val="0"/>
          <c:order val="0"/>
          <c:tx>
            <c:strRef>
              <c:f>Sheet1!$B$1</c:f>
              <c:strCache>
                <c:ptCount val="1"/>
                <c:pt idx="0">
                  <c:v>Pays nothing</c:v>
                </c:pt>
              </c:strCache>
            </c:strRef>
          </c:tx>
          <c:spPr>
            <a:pattFill prst="dkUpDiag">
              <a:fgClr>
                <a:schemeClr val="accent2">
                  <a:lumMod val="75000"/>
                </a:schemeClr>
              </a:fgClr>
              <a:bgClr>
                <a:schemeClr val="accent2"/>
              </a:bgClr>
            </a:pattFill>
            <a:ln>
              <a:noFill/>
            </a:ln>
          </c:spPr>
          <c:invertIfNegative val="0"/>
          <c:dLbls>
            <c:spPr>
              <a:noFill/>
            </c:spPr>
            <c:txPr>
              <a:bodyPr/>
              <a:lstStyle/>
              <a:p>
                <a:pPr>
                  <a:defRPr sz="1600"/>
                </a:pPr>
                <a:endParaRPr lang="en-US"/>
              </a:p>
            </c:txPr>
            <c:showLegendKey val="0"/>
            <c:showVal val="1"/>
            <c:showCatName val="0"/>
            <c:showSerName val="0"/>
            <c:showPercent val="0"/>
            <c:showBubbleSize val="0"/>
            <c:showLeaderLines val="0"/>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Sheet1!$B$2:$B$9</c:f>
              <c:numCache>
                <c:formatCode>General</c:formatCode>
                <c:ptCount val="8"/>
                <c:pt idx="0">
                  <c:v>17</c:v>
                </c:pt>
                <c:pt idx="1">
                  <c:v>6</c:v>
                </c:pt>
                <c:pt idx="3">
                  <c:v>16</c:v>
                </c:pt>
                <c:pt idx="4">
                  <c:v>13</c:v>
                </c:pt>
                <c:pt idx="6">
                  <c:v>17</c:v>
                </c:pt>
                <c:pt idx="7">
                  <c:v>12</c:v>
                </c:pt>
              </c:numCache>
            </c:numRef>
          </c:val>
        </c:ser>
        <c:ser>
          <c:idx val="1"/>
          <c:order val="1"/>
          <c:tx>
            <c:strRef>
              <c:f>Sheet1!$C$1</c:f>
              <c:strCache>
                <c:ptCount val="1"/>
                <c:pt idx="0">
                  <c:v>$1 to less than $125</c:v>
                </c:pt>
              </c:strCache>
            </c:strRef>
          </c:tx>
          <c:spPr>
            <a:solidFill>
              <a:schemeClr val="accent2"/>
            </a:solidFill>
            <a:ln>
              <a:noFill/>
            </a:ln>
          </c:spPr>
          <c:invertIfNegative val="0"/>
          <c:dLbls>
            <c:spPr>
              <a:noFill/>
            </c:spPr>
            <c:txPr>
              <a:bodyPr/>
              <a:lstStyle/>
              <a:p>
                <a:pPr>
                  <a:defRPr sz="1600"/>
                </a:pPr>
                <a:endParaRPr lang="en-US"/>
              </a:p>
            </c:txPr>
            <c:showLegendKey val="0"/>
            <c:showVal val="1"/>
            <c:showCatName val="0"/>
            <c:showSerName val="0"/>
            <c:showPercent val="0"/>
            <c:showBubbleSize val="0"/>
            <c:showLeaderLines val="0"/>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Sheet1!$C$2:$C$9</c:f>
              <c:numCache>
                <c:formatCode>General</c:formatCode>
                <c:ptCount val="8"/>
                <c:pt idx="0">
                  <c:v>39</c:v>
                </c:pt>
                <c:pt idx="1">
                  <c:v>26</c:v>
                </c:pt>
                <c:pt idx="3">
                  <c:v>39</c:v>
                </c:pt>
                <c:pt idx="4">
                  <c:v>58</c:v>
                </c:pt>
                <c:pt idx="6">
                  <c:v>39</c:v>
                </c:pt>
                <c:pt idx="7">
                  <c:v>48</c:v>
                </c:pt>
              </c:numCache>
            </c:numRef>
          </c:val>
        </c:ser>
        <c:ser>
          <c:idx val="2"/>
          <c:order val="2"/>
          <c:tx>
            <c:strRef>
              <c:f>Sheet1!$D$1</c:f>
              <c:strCache>
                <c:ptCount val="1"/>
                <c:pt idx="0">
                  <c:v>$125 or more</c:v>
                </c:pt>
              </c:strCache>
            </c:strRef>
          </c:tx>
          <c:spPr>
            <a:solidFill>
              <a:schemeClr val="accent3"/>
            </a:solidFill>
            <a:ln>
              <a:no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Sheet1!$D$2:$D$9</c:f>
              <c:numCache>
                <c:formatCode>General</c:formatCode>
                <c:ptCount val="8"/>
                <c:pt idx="0">
                  <c:v>37</c:v>
                </c:pt>
                <c:pt idx="1">
                  <c:v>68</c:v>
                </c:pt>
                <c:pt idx="3">
                  <c:v>28</c:v>
                </c:pt>
                <c:pt idx="4">
                  <c:v>26</c:v>
                </c:pt>
                <c:pt idx="6">
                  <c:v>32</c:v>
                </c:pt>
                <c:pt idx="7">
                  <c:v>38</c:v>
                </c:pt>
              </c:numCache>
            </c:numRef>
          </c:val>
        </c:ser>
        <c:ser>
          <c:idx val="3"/>
          <c:order val="3"/>
          <c:tx>
            <c:strRef>
              <c:f>Sheet1!$E$1</c:f>
              <c:strCache>
                <c:ptCount val="1"/>
                <c:pt idx="0">
                  <c:v>Don't know or refused</c:v>
                </c:pt>
              </c:strCache>
            </c:strRef>
          </c:tx>
          <c:spPr>
            <a:solidFill>
              <a:schemeClr val="accent6"/>
            </a:solidFill>
            <a:ln>
              <a:noFill/>
            </a:ln>
          </c:spPr>
          <c:invertIfNegative val="0"/>
          <c:dLbls>
            <c:dLbl>
              <c:idx val="1"/>
              <c:delete val="1"/>
            </c:dLbl>
            <c:txPr>
              <a:bodyPr/>
              <a:lstStyle/>
              <a:p>
                <a:pPr>
                  <a:defRPr sz="1600">
                    <a:solidFill>
                      <a:schemeClr val="bg1"/>
                    </a:solidFill>
                  </a:defRPr>
                </a:pPr>
                <a:endParaRPr lang="en-US"/>
              </a:p>
            </c:txPr>
            <c:showLegendKey val="0"/>
            <c:showVal val="1"/>
            <c:showCatName val="0"/>
            <c:showSerName val="0"/>
            <c:showPercent val="0"/>
            <c:showBubbleSize val="0"/>
            <c:showLeaderLines val="0"/>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Sheet1!$E$2:$E$9</c:f>
              <c:numCache>
                <c:formatCode>General</c:formatCode>
                <c:ptCount val="8"/>
                <c:pt idx="0">
                  <c:v>8</c:v>
                </c:pt>
                <c:pt idx="1">
                  <c:v>0</c:v>
                </c:pt>
                <c:pt idx="3">
                  <c:v>17</c:v>
                </c:pt>
                <c:pt idx="4">
                  <c:v>2</c:v>
                </c:pt>
                <c:pt idx="6">
                  <c:v>13</c:v>
                </c:pt>
                <c:pt idx="7">
                  <c:v>2</c:v>
                </c:pt>
              </c:numCache>
            </c:numRef>
          </c:val>
        </c:ser>
        <c:dLbls>
          <c:showLegendKey val="0"/>
          <c:showVal val="0"/>
          <c:showCatName val="0"/>
          <c:showSerName val="0"/>
          <c:showPercent val="0"/>
          <c:showBubbleSize val="0"/>
        </c:dLbls>
        <c:gapWidth val="80"/>
        <c:overlap val="100"/>
        <c:axId val="55152640"/>
        <c:axId val="55154176"/>
      </c:barChart>
      <c:catAx>
        <c:axId val="55152640"/>
        <c:scaling>
          <c:orientation val="minMax"/>
        </c:scaling>
        <c:delete val="0"/>
        <c:axPos val="l"/>
        <c:numFmt formatCode="General" sourceLinked="1"/>
        <c:majorTickMark val="none"/>
        <c:minorTickMark val="none"/>
        <c:tickLblPos val="nextTo"/>
        <c:txPr>
          <a:bodyPr/>
          <a:lstStyle/>
          <a:p>
            <a:pPr>
              <a:defRPr sz="1400"/>
            </a:pPr>
            <a:endParaRPr lang="en-US"/>
          </a:p>
        </c:txPr>
        <c:crossAx val="55154176"/>
        <c:crosses val="autoZero"/>
        <c:auto val="1"/>
        <c:lblAlgn val="ctr"/>
        <c:lblOffset val="100"/>
        <c:noMultiLvlLbl val="0"/>
      </c:catAx>
      <c:valAx>
        <c:axId val="55154176"/>
        <c:scaling>
          <c:orientation val="minMax"/>
          <c:max val="102"/>
          <c:min val="0"/>
        </c:scaling>
        <c:delete val="1"/>
        <c:axPos val="b"/>
        <c:numFmt formatCode="General" sourceLinked="1"/>
        <c:majorTickMark val="none"/>
        <c:minorTickMark val="none"/>
        <c:tickLblPos val="none"/>
        <c:crossAx val="55152640"/>
        <c:crosses val="autoZero"/>
        <c:crossBetween val="between"/>
        <c:majorUnit val="25"/>
        <c:minorUnit val="5"/>
      </c:valAx>
    </c:plotArea>
    <c:plotVisOnly val="1"/>
    <c:dispBlanksAs val="gap"/>
    <c:showDLblsOverMax val="0"/>
  </c:chart>
  <c:txPr>
    <a:bodyPr/>
    <a:lstStyle/>
    <a:p>
      <a:pPr>
        <a:defRPr sz="1400" b="1">
          <a:latin typeface="Cabin" panose="020B08030502020200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3"/>
            <c:bubble3D val="0"/>
            <c:spPr>
              <a:solidFill>
                <a:schemeClr val="accent5">
                  <a:lumMod val="75000"/>
                </a:schemeClr>
              </a:solidFill>
              <a:ln>
                <a:solidFill>
                  <a:schemeClr val="tx1"/>
                </a:solidFill>
              </a:ln>
            </c:spPr>
          </c:dPt>
          <c:dPt>
            <c:idx val="4"/>
            <c:bubble3D val="0"/>
            <c:spPr>
              <a:solidFill>
                <a:schemeClr val="bg1"/>
              </a:solidFill>
              <a:ln>
                <a:solidFill>
                  <a:schemeClr val="tx1"/>
                </a:solidFill>
              </a:ln>
            </c:spPr>
          </c:dPt>
          <c:dLbls>
            <c:dLbl>
              <c:idx val="0"/>
              <c:layout>
                <c:manualLayout>
                  <c:x val="0.24929888451443574"/>
                  <c:y val="-8.5212844488188971E-2"/>
                </c:manualLayout>
              </c:layout>
              <c:spPr/>
              <c:txPr>
                <a:bodyPr/>
                <a:lstStyle/>
                <a:p>
                  <a:pPr>
                    <a:defRPr sz="1600" b="1">
                      <a:solidFill>
                        <a:schemeClr val="bg1"/>
                      </a:solidFill>
                      <a:latin typeface="Cabin"/>
                    </a:defRPr>
                  </a:pPr>
                  <a:endParaRPr lang="en-US"/>
                </a:p>
              </c:txPr>
              <c:showLegendKey val="0"/>
              <c:showVal val="0"/>
              <c:showCatName val="1"/>
              <c:showSerName val="0"/>
              <c:showPercent val="1"/>
              <c:showBubbleSize val="0"/>
            </c:dLbl>
            <c:dLbl>
              <c:idx val="1"/>
              <c:layout>
                <c:manualLayout>
                  <c:x val="-0.20385793963254586"/>
                  <c:y val="0.20703125"/>
                </c:manualLayout>
              </c:layout>
              <c:showLegendKey val="0"/>
              <c:showVal val="0"/>
              <c:showCatName val="1"/>
              <c:showSerName val="0"/>
              <c:showPercent val="1"/>
              <c:showBubbleSize val="0"/>
            </c:dLbl>
            <c:dLbl>
              <c:idx val="2"/>
              <c:layout>
                <c:manualLayout>
                  <c:x val="3.3536253280839895E-2"/>
                  <c:y val="-1.543503937007874E-2"/>
                </c:manualLayout>
              </c:layout>
              <c:showLegendKey val="0"/>
              <c:showVal val="0"/>
              <c:showCatName val="1"/>
              <c:showSerName val="0"/>
              <c:showPercent val="1"/>
              <c:showBubbleSize val="0"/>
            </c:dLbl>
            <c:dLbl>
              <c:idx val="3"/>
              <c:layout>
                <c:manualLayout>
                  <c:x val="2.4724983595800526E-2"/>
                  <c:y val="1.4923474409448819E-2"/>
                </c:manualLayout>
              </c:layout>
              <c:tx>
                <c:rich>
                  <a:bodyPr/>
                  <a:lstStyle/>
                  <a:p>
                    <a:r>
                      <a:rPr lang="en-US" dirty="0"/>
                      <a:t>400% </a:t>
                    </a:r>
                    <a:r>
                      <a:rPr lang="en-US" dirty="0" smtClean="0"/>
                      <a:t>FPL or </a:t>
                    </a:r>
                    <a:r>
                      <a:rPr lang="en-US" dirty="0"/>
                      <a:t>more
11%</a:t>
                    </a:r>
                  </a:p>
                </c:rich>
              </c:tx>
              <c:showLegendKey val="0"/>
              <c:showVal val="0"/>
              <c:showCatName val="1"/>
              <c:showSerName val="0"/>
              <c:showPercent val="1"/>
              <c:showBubbleSize val="0"/>
            </c:dLbl>
            <c:txPr>
              <a:bodyPr/>
              <a:lstStyle/>
              <a:p>
                <a:pPr>
                  <a:defRPr sz="1600" b="1">
                    <a:latin typeface="Cabin"/>
                  </a:defRPr>
                </a:pPr>
                <a:endParaRPr lang="en-US"/>
              </a:p>
            </c:txPr>
            <c:showLegendKey val="0"/>
            <c:showVal val="0"/>
            <c:showCatName val="1"/>
            <c:showSerName val="0"/>
            <c:showPercent val="1"/>
            <c:showBubbleSize val="0"/>
            <c:showLeaderLines val="1"/>
          </c:dLbls>
          <c:cat>
            <c:strRef>
              <c:f>Sheet1!$A$2:$A$6</c:f>
              <c:strCache>
                <c:ptCount val="5"/>
                <c:pt idx="0">
                  <c:v>100-399% FPL, subsidy-eligible</c:v>
                </c:pt>
                <c:pt idx="1">
                  <c:v>&lt;100% FPL, Medicaid non-expansion state</c:v>
                </c:pt>
                <c:pt idx="2">
                  <c:v>&lt;100% FPL, Medicaid expansion state</c:v>
                </c:pt>
                <c:pt idx="3">
                  <c:v>400% or more</c:v>
                </c:pt>
                <c:pt idx="4">
                  <c:v>Undesignated</c:v>
                </c:pt>
              </c:strCache>
            </c:strRef>
          </c:cat>
          <c:val>
            <c:numRef>
              <c:f>Sheet1!$B$2:$B$6</c:f>
              <c:numCache>
                <c:formatCode>General</c:formatCode>
                <c:ptCount val="5"/>
                <c:pt idx="0">
                  <c:v>0.54</c:v>
                </c:pt>
                <c:pt idx="1">
                  <c:v>0.25950000000000001</c:v>
                </c:pt>
                <c:pt idx="2">
                  <c:v>3.9800000000000002E-2</c:v>
                </c:pt>
                <c:pt idx="3">
                  <c:v>0.1109</c:v>
                </c:pt>
                <c:pt idx="4">
                  <c:v>4.6399999999999997E-2</c:v>
                </c:pt>
              </c:numCache>
            </c:numRef>
          </c:val>
        </c:ser>
        <c:dLbls>
          <c:showLegendKey val="0"/>
          <c:showVal val="0"/>
          <c:showCatName val="0"/>
          <c:showSerName val="0"/>
          <c:showPercent val="0"/>
          <c:showBubbleSize val="0"/>
          <c:showLeaderLines val="1"/>
        </c:dLbls>
        <c:firstSliceAng val="165"/>
      </c:pieChart>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Somewhat difficult</c:v>
                </c:pt>
              </c:strCache>
            </c:strRef>
          </c:tx>
          <c:spPr>
            <a:solidFill>
              <a:schemeClr val="accent2"/>
            </a:solidFill>
            <a:ln>
              <a:solidFill>
                <a:schemeClr val="tx1"/>
              </a:solidFill>
            </a:ln>
          </c:spPr>
          <c:invertIfNegative val="0"/>
          <c:dLbls>
            <c:dLbl>
              <c:idx val="0"/>
              <c:layout/>
              <c:tx>
                <c:rich>
                  <a:bodyPr/>
                  <a:lstStyle/>
                  <a:p>
                    <a:r>
                      <a:rPr lang="en-US" smtClean="0"/>
                      <a:t>21</a:t>
                    </a:r>
                    <a:endParaRPr lang="en-US"/>
                  </a:p>
                </c:rich>
              </c:tx>
              <c:showLegendKey val="0"/>
              <c:showVal val="1"/>
              <c:showCatName val="0"/>
              <c:showSerName val="0"/>
              <c:showPercent val="0"/>
              <c:showBubbleSize val="0"/>
            </c:dLbl>
            <c:dLbl>
              <c:idx val="1"/>
              <c:layout/>
              <c:tx>
                <c:rich>
                  <a:bodyPr/>
                  <a:lstStyle/>
                  <a:p>
                    <a:r>
                      <a:rPr lang="en-US" smtClean="0"/>
                      <a:t>29</a:t>
                    </a:r>
                    <a:endParaRPr lang="en-US"/>
                  </a:p>
                </c:rich>
              </c:tx>
              <c:showLegendKey val="0"/>
              <c:showVal val="1"/>
              <c:showCatName val="0"/>
              <c:showSerName val="0"/>
              <c:showPercent val="0"/>
              <c:showBubbleSize val="0"/>
            </c:dLbl>
            <c:dLbl>
              <c:idx val="3"/>
              <c:layout/>
              <c:tx>
                <c:rich>
                  <a:bodyPr/>
                  <a:lstStyle/>
                  <a:p>
                    <a:r>
                      <a:rPr lang="en-US" smtClean="0"/>
                      <a:t>32</a:t>
                    </a:r>
                    <a:endParaRPr lang="en-US"/>
                  </a:p>
                </c:rich>
              </c:tx>
              <c:showLegendKey val="0"/>
              <c:showVal val="1"/>
              <c:showCatName val="0"/>
              <c:showSerName val="0"/>
              <c:showPercent val="0"/>
              <c:showBubbleSize val="0"/>
            </c:dLbl>
            <c:dLbl>
              <c:idx val="4"/>
              <c:layout/>
              <c:tx>
                <c:rich>
                  <a:bodyPr/>
                  <a:lstStyle/>
                  <a:p>
                    <a:r>
                      <a:rPr lang="en-US" smtClean="0"/>
                      <a:t>20</a:t>
                    </a:r>
                    <a:endParaRPr lang="en-US"/>
                  </a:p>
                </c:rich>
              </c:tx>
              <c:showLegendKey val="0"/>
              <c:showVal val="1"/>
              <c:showCatName val="0"/>
              <c:showSerName val="0"/>
              <c:showPercent val="0"/>
              <c:showBubbleSize val="0"/>
            </c:dLbl>
            <c:dLbl>
              <c:idx val="6"/>
              <c:layout/>
              <c:tx>
                <c:rich>
                  <a:bodyPr/>
                  <a:lstStyle/>
                  <a:p>
                    <a:r>
                      <a:rPr lang="en-US" smtClean="0"/>
                      <a:t>26</a:t>
                    </a:r>
                    <a:endParaRPr lang="en-US"/>
                  </a:p>
                </c:rich>
              </c:tx>
              <c:showLegendKey val="0"/>
              <c:showVal val="1"/>
              <c:showCatName val="0"/>
              <c:showSerName val="0"/>
              <c:showPercent val="0"/>
              <c:showBubbleSize val="0"/>
            </c:dLbl>
            <c:dLbl>
              <c:idx val="7"/>
              <c:layout/>
              <c:tx>
                <c:rich>
                  <a:bodyPr/>
                  <a:lstStyle/>
                  <a:p>
                    <a:r>
                      <a:rPr lang="en-US" smtClean="0"/>
                      <a:t>19</a:t>
                    </a:r>
                    <a:endParaRPr lang="en-US"/>
                  </a:p>
                </c:rich>
              </c:tx>
              <c:showLegendKey val="0"/>
              <c:showVal val="1"/>
              <c:showCatName val="0"/>
              <c:showSerName val="0"/>
              <c:showPercent val="0"/>
              <c:showBubbleSize val="0"/>
            </c:dLbl>
            <c:dLbl>
              <c:idx val="9"/>
              <c:layout/>
              <c:tx>
                <c:rich>
                  <a:bodyPr/>
                  <a:lstStyle/>
                  <a:p>
                    <a:r>
                      <a:rPr lang="en-US" smtClean="0"/>
                      <a:t>25</a:t>
                    </a:r>
                    <a:endParaRPr lang="en-US"/>
                  </a:p>
                </c:rich>
              </c:tx>
              <c:showLegendKey val="0"/>
              <c:showVal val="1"/>
              <c:showCatName val="0"/>
              <c:showSerName val="0"/>
              <c:showPercent val="0"/>
              <c:showBubbleSize val="0"/>
            </c:dLbl>
            <c:dLbl>
              <c:idx val="10"/>
              <c:layout/>
              <c:tx>
                <c:rich>
                  <a:bodyPr/>
                  <a:lstStyle/>
                  <a:p>
                    <a:r>
                      <a:rPr lang="en-US" smtClean="0"/>
                      <a:t>21</a:t>
                    </a:r>
                    <a:endParaRPr lang="en-US"/>
                  </a:p>
                </c:rich>
              </c:tx>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Sheet1!$A$2:$A$12</c:f>
              <c:strCache>
                <c:ptCount val="11"/>
                <c:pt idx="0">
                  <c:v>Did not obtain coverage</c:v>
                </c:pt>
                <c:pt idx="1">
                  <c:v>Obtained coverage</c:v>
                </c:pt>
                <c:pt idx="3">
                  <c:v>Did not obtain coverage</c:v>
                </c:pt>
                <c:pt idx="4">
                  <c:v>Obtained coverage</c:v>
                </c:pt>
                <c:pt idx="6">
                  <c:v>Did not obtain coverage</c:v>
                </c:pt>
                <c:pt idx="7">
                  <c:v>Obtained coverage</c:v>
                </c:pt>
                <c:pt idx="9">
                  <c:v>Did not obtain coverage</c:v>
                </c:pt>
                <c:pt idx="10">
                  <c:v>Obtained coverage</c:v>
                </c:pt>
              </c:strCache>
            </c:strRef>
          </c:cat>
          <c:val>
            <c:numRef>
              <c:f>Sheet1!$B$2:$B$12</c:f>
              <c:numCache>
                <c:formatCode>0</c:formatCode>
                <c:ptCount val="11"/>
                <c:pt idx="0">
                  <c:v>-21.36</c:v>
                </c:pt>
                <c:pt idx="1">
                  <c:v>-29.360000000000003</c:v>
                </c:pt>
                <c:pt idx="3">
                  <c:v>-31.94</c:v>
                </c:pt>
                <c:pt idx="4">
                  <c:v>-20.05</c:v>
                </c:pt>
                <c:pt idx="6">
                  <c:v>-25.990000000000002</c:v>
                </c:pt>
                <c:pt idx="7">
                  <c:v>-19.21</c:v>
                </c:pt>
                <c:pt idx="9">
                  <c:v>-25.44</c:v>
                </c:pt>
                <c:pt idx="10">
                  <c:v>-21.38</c:v>
                </c:pt>
              </c:numCache>
            </c:numRef>
          </c:val>
        </c:ser>
        <c:ser>
          <c:idx val="1"/>
          <c:order val="1"/>
          <c:tx>
            <c:strRef>
              <c:f>Sheet1!$C$1</c:f>
              <c:strCache>
                <c:ptCount val="1"/>
                <c:pt idx="0">
                  <c:v>Very difficult or impossible</c:v>
                </c:pt>
              </c:strCache>
            </c:strRef>
          </c:tx>
          <c:spPr>
            <a:solidFill>
              <a:schemeClr val="accent1"/>
            </a:solidFill>
            <a:ln>
              <a:solidFill>
                <a:schemeClr val="tx1"/>
              </a:solidFill>
            </a:ln>
          </c:spPr>
          <c:invertIfNegative val="0"/>
          <c:dLbls>
            <c:dLbl>
              <c:idx val="0"/>
              <c:layout/>
              <c:tx>
                <c:rich>
                  <a:bodyPr/>
                  <a:lstStyle/>
                  <a:p>
                    <a:r>
                      <a:rPr lang="en-US" smtClean="0"/>
                      <a:t>34</a:t>
                    </a:r>
                    <a:endParaRPr lang="en-US"/>
                  </a:p>
                </c:rich>
              </c:tx>
              <c:showLegendKey val="0"/>
              <c:showVal val="1"/>
              <c:showCatName val="0"/>
              <c:showSerName val="0"/>
              <c:showPercent val="0"/>
              <c:showBubbleSize val="0"/>
            </c:dLbl>
            <c:dLbl>
              <c:idx val="1"/>
              <c:layout/>
              <c:tx>
                <c:rich>
                  <a:bodyPr/>
                  <a:lstStyle/>
                  <a:p>
                    <a:r>
                      <a:rPr lang="en-US" smtClean="0"/>
                      <a:t>17</a:t>
                    </a:r>
                    <a:endParaRPr lang="en-US"/>
                  </a:p>
                </c:rich>
              </c:tx>
              <c:showLegendKey val="0"/>
              <c:showVal val="1"/>
              <c:showCatName val="0"/>
              <c:showSerName val="0"/>
              <c:showPercent val="0"/>
              <c:showBubbleSize val="0"/>
            </c:dLbl>
            <c:dLbl>
              <c:idx val="3"/>
              <c:layout/>
              <c:tx>
                <c:rich>
                  <a:bodyPr/>
                  <a:lstStyle/>
                  <a:p>
                    <a:r>
                      <a:rPr lang="en-US" smtClean="0"/>
                      <a:t>28</a:t>
                    </a:r>
                    <a:endParaRPr lang="en-US"/>
                  </a:p>
                </c:rich>
              </c:tx>
              <c:showLegendKey val="0"/>
              <c:showVal val="1"/>
              <c:showCatName val="0"/>
              <c:showSerName val="0"/>
              <c:showPercent val="0"/>
              <c:showBubbleSize val="0"/>
            </c:dLbl>
            <c:dLbl>
              <c:idx val="4"/>
              <c:layout/>
              <c:tx>
                <c:rich>
                  <a:bodyPr/>
                  <a:lstStyle/>
                  <a:p>
                    <a:r>
                      <a:rPr lang="en-US" smtClean="0"/>
                      <a:t>17</a:t>
                    </a:r>
                    <a:endParaRPr lang="en-US"/>
                  </a:p>
                </c:rich>
              </c:tx>
              <c:showLegendKey val="0"/>
              <c:showVal val="1"/>
              <c:showCatName val="0"/>
              <c:showSerName val="0"/>
              <c:showPercent val="0"/>
              <c:showBubbleSize val="0"/>
            </c:dLbl>
            <c:dLbl>
              <c:idx val="6"/>
              <c:layout/>
              <c:tx>
                <c:rich>
                  <a:bodyPr/>
                  <a:lstStyle/>
                  <a:p>
                    <a:r>
                      <a:rPr lang="en-US" smtClean="0"/>
                      <a:t>27</a:t>
                    </a:r>
                    <a:endParaRPr lang="en-US"/>
                  </a:p>
                </c:rich>
              </c:tx>
              <c:showLegendKey val="0"/>
              <c:showVal val="1"/>
              <c:showCatName val="0"/>
              <c:showSerName val="0"/>
              <c:showPercent val="0"/>
              <c:showBubbleSize val="0"/>
            </c:dLbl>
            <c:dLbl>
              <c:idx val="7"/>
              <c:layout/>
              <c:tx>
                <c:rich>
                  <a:bodyPr/>
                  <a:lstStyle/>
                  <a:p>
                    <a:r>
                      <a:rPr lang="en-US" smtClean="0"/>
                      <a:t>11</a:t>
                    </a:r>
                    <a:endParaRPr lang="en-US"/>
                  </a:p>
                </c:rich>
              </c:tx>
              <c:showLegendKey val="0"/>
              <c:showVal val="1"/>
              <c:showCatName val="0"/>
              <c:showSerName val="0"/>
              <c:showPercent val="0"/>
              <c:showBubbleSize val="0"/>
            </c:dLbl>
            <c:dLbl>
              <c:idx val="9"/>
              <c:layout/>
              <c:tx>
                <c:rich>
                  <a:bodyPr/>
                  <a:lstStyle/>
                  <a:p>
                    <a:r>
                      <a:rPr lang="en-US" smtClean="0"/>
                      <a:t>25</a:t>
                    </a:r>
                    <a:endParaRPr lang="en-US"/>
                  </a:p>
                </c:rich>
              </c:tx>
              <c:showLegendKey val="0"/>
              <c:showVal val="1"/>
              <c:showCatName val="0"/>
              <c:showSerName val="0"/>
              <c:showPercent val="0"/>
              <c:showBubbleSize val="0"/>
            </c:dLbl>
            <c:dLbl>
              <c:idx val="10"/>
              <c:layout/>
              <c:tx>
                <c:rich>
                  <a:bodyPr/>
                  <a:lstStyle/>
                  <a:p>
                    <a:r>
                      <a:rPr lang="en-US" smtClean="0"/>
                      <a:t>8</a:t>
                    </a:r>
                    <a:endParaRPr lang="en-US"/>
                  </a:p>
                </c:rich>
              </c:tx>
              <c:showLegendKey val="0"/>
              <c:showVal val="1"/>
              <c:showCatName val="0"/>
              <c:showSerName val="0"/>
              <c:showPercent val="0"/>
              <c:showBubbleSize val="0"/>
            </c:dLbl>
            <c:txPr>
              <a:bodyPr/>
              <a:lstStyle/>
              <a:p>
                <a:pPr>
                  <a:defRPr sz="1600">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Did not obtain coverage</c:v>
                </c:pt>
                <c:pt idx="1">
                  <c:v>Obtained coverage</c:v>
                </c:pt>
                <c:pt idx="3">
                  <c:v>Did not obtain coverage</c:v>
                </c:pt>
                <c:pt idx="4">
                  <c:v>Obtained coverage</c:v>
                </c:pt>
                <c:pt idx="6">
                  <c:v>Did not obtain coverage</c:v>
                </c:pt>
                <c:pt idx="7">
                  <c:v>Obtained coverage</c:v>
                </c:pt>
                <c:pt idx="9">
                  <c:v>Did not obtain coverage</c:v>
                </c:pt>
                <c:pt idx="10">
                  <c:v>Obtained coverage</c:v>
                </c:pt>
              </c:strCache>
            </c:strRef>
          </c:cat>
          <c:val>
            <c:numRef>
              <c:f>Sheet1!$C$2:$C$12</c:f>
              <c:numCache>
                <c:formatCode>0</c:formatCode>
                <c:ptCount val="11"/>
                <c:pt idx="0">
                  <c:v>-34.46</c:v>
                </c:pt>
                <c:pt idx="1">
                  <c:v>-16.509999999999998</c:v>
                </c:pt>
                <c:pt idx="3">
                  <c:v>-28.07</c:v>
                </c:pt>
                <c:pt idx="4">
                  <c:v>-17.260000000000002</c:v>
                </c:pt>
                <c:pt idx="6">
                  <c:v>-27.04</c:v>
                </c:pt>
                <c:pt idx="7">
                  <c:v>-11.34</c:v>
                </c:pt>
                <c:pt idx="9">
                  <c:v>-24.63</c:v>
                </c:pt>
                <c:pt idx="10">
                  <c:v>-7.9900000000000011</c:v>
                </c:pt>
              </c:numCache>
            </c:numRef>
          </c:val>
        </c:ser>
        <c:ser>
          <c:idx val="2"/>
          <c:order val="2"/>
          <c:tx>
            <c:strRef>
              <c:f>Sheet1!$D$1</c:f>
              <c:strCache>
                <c:ptCount val="1"/>
                <c:pt idx="0">
                  <c:v>Somewhat easy</c:v>
                </c:pt>
              </c:strCache>
            </c:strRef>
          </c:tx>
          <c:spPr>
            <a:solidFill>
              <a:schemeClr val="accent3"/>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Sheet1!$A$2:$A$12</c:f>
              <c:strCache>
                <c:ptCount val="11"/>
                <c:pt idx="0">
                  <c:v>Did not obtain coverage</c:v>
                </c:pt>
                <c:pt idx="1">
                  <c:v>Obtained coverage</c:v>
                </c:pt>
                <c:pt idx="3">
                  <c:v>Did not obtain coverage</c:v>
                </c:pt>
                <c:pt idx="4">
                  <c:v>Obtained coverage</c:v>
                </c:pt>
                <c:pt idx="6">
                  <c:v>Did not obtain coverage</c:v>
                </c:pt>
                <c:pt idx="7">
                  <c:v>Obtained coverage</c:v>
                </c:pt>
                <c:pt idx="9">
                  <c:v>Did not obtain coverage</c:v>
                </c:pt>
                <c:pt idx="10">
                  <c:v>Obtained coverage</c:v>
                </c:pt>
              </c:strCache>
            </c:strRef>
          </c:cat>
          <c:val>
            <c:numRef>
              <c:f>Sheet1!$D$2:$D$12</c:f>
              <c:numCache>
                <c:formatCode>0</c:formatCode>
                <c:ptCount val="11"/>
                <c:pt idx="0">
                  <c:v>20.36</c:v>
                </c:pt>
                <c:pt idx="1">
                  <c:v>27.12</c:v>
                </c:pt>
                <c:pt idx="3">
                  <c:v>30.84</c:v>
                </c:pt>
                <c:pt idx="4">
                  <c:v>39.71</c:v>
                </c:pt>
                <c:pt idx="6">
                  <c:v>34.86</c:v>
                </c:pt>
                <c:pt idx="7">
                  <c:v>44.39</c:v>
                </c:pt>
                <c:pt idx="9">
                  <c:v>38.53</c:v>
                </c:pt>
                <c:pt idx="10">
                  <c:v>35.57</c:v>
                </c:pt>
              </c:numCache>
            </c:numRef>
          </c:val>
        </c:ser>
        <c:ser>
          <c:idx val="3"/>
          <c:order val="3"/>
          <c:tx>
            <c:strRef>
              <c:f>Sheet1!$E$1</c:f>
              <c:strCache>
                <c:ptCount val="1"/>
                <c:pt idx="0">
                  <c:v>Very easy</c:v>
                </c:pt>
              </c:strCache>
            </c:strRef>
          </c:tx>
          <c:spPr>
            <a:solidFill>
              <a:schemeClr val="accent6"/>
            </a:solidFill>
            <a:ln>
              <a:solidFill>
                <a:schemeClr val="tx1"/>
              </a:solidFill>
            </a:ln>
          </c:spPr>
          <c:invertIfNegative val="0"/>
          <c:dLbls>
            <c:txPr>
              <a:bodyPr/>
              <a:lstStyle/>
              <a:p>
                <a:pPr>
                  <a:defRPr sz="1600">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Did not obtain coverage</c:v>
                </c:pt>
                <c:pt idx="1">
                  <c:v>Obtained coverage</c:v>
                </c:pt>
                <c:pt idx="3">
                  <c:v>Did not obtain coverage</c:v>
                </c:pt>
                <c:pt idx="4">
                  <c:v>Obtained coverage</c:v>
                </c:pt>
                <c:pt idx="6">
                  <c:v>Did not obtain coverage</c:v>
                </c:pt>
                <c:pt idx="7">
                  <c:v>Obtained coverage</c:v>
                </c:pt>
                <c:pt idx="9">
                  <c:v>Did not obtain coverage</c:v>
                </c:pt>
                <c:pt idx="10">
                  <c:v>Obtained coverage</c:v>
                </c:pt>
              </c:strCache>
            </c:strRef>
          </c:cat>
          <c:val>
            <c:numRef>
              <c:f>Sheet1!$E$2:$E$12</c:f>
              <c:numCache>
                <c:formatCode>0</c:formatCode>
                <c:ptCount val="11"/>
                <c:pt idx="0">
                  <c:v>6.660000000000001</c:v>
                </c:pt>
                <c:pt idx="1">
                  <c:v>21.72</c:v>
                </c:pt>
                <c:pt idx="3">
                  <c:v>4.0599999999999996</c:v>
                </c:pt>
                <c:pt idx="4">
                  <c:v>18.920000000000002</c:v>
                </c:pt>
                <c:pt idx="6">
                  <c:v>7.2900000000000009</c:v>
                </c:pt>
                <c:pt idx="7">
                  <c:v>20.7</c:v>
                </c:pt>
                <c:pt idx="9">
                  <c:v>5.93</c:v>
                </c:pt>
                <c:pt idx="10">
                  <c:v>31.04</c:v>
                </c:pt>
              </c:numCache>
            </c:numRef>
          </c:val>
        </c:ser>
        <c:dLbls>
          <c:showLegendKey val="0"/>
          <c:showVal val="0"/>
          <c:showCatName val="0"/>
          <c:showSerName val="0"/>
          <c:showPercent val="0"/>
          <c:showBubbleSize val="0"/>
        </c:dLbls>
        <c:gapWidth val="22"/>
        <c:overlap val="100"/>
        <c:axId val="134554752"/>
        <c:axId val="134556288"/>
      </c:barChart>
      <c:catAx>
        <c:axId val="134554752"/>
        <c:scaling>
          <c:orientation val="minMax"/>
        </c:scaling>
        <c:delete val="0"/>
        <c:axPos val="l"/>
        <c:majorTickMark val="none"/>
        <c:minorTickMark val="none"/>
        <c:tickLblPos val="low"/>
        <c:spPr>
          <a:ln w="47625">
            <a:solidFill>
              <a:schemeClr val="tx1"/>
            </a:solidFill>
          </a:ln>
        </c:spPr>
        <c:crossAx val="134556288"/>
        <c:crosses val="autoZero"/>
        <c:auto val="1"/>
        <c:lblAlgn val="ctr"/>
        <c:lblOffset val="100"/>
        <c:noMultiLvlLbl val="0"/>
      </c:catAx>
      <c:valAx>
        <c:axId val="134556288"/>
        <c:scaling>
          <c:orientation val="minMax"/>
        </c:scaling>
        <c:delete val="0"/>
        <c:axPos val="b"/>
        <c:majorGridlines>
          <c:spPr>
            <a:ln>
              <a:noFill/>
            </a:ln>
          </c:spPr>
        </c:majorGridlines>
        <c:numFmt formatCode="0" sourceLinked="1"/>
        <c:majorTickMark val="none"/>
        <c:minorTickMark val="none"/>
        <c:tickLblPos val="none"/>
        <c:crossAx val="134554752"/>
        <c:crosses val="autoZero"/>
        <c:crossBetween val="between"/>
      </c:valAx>
    </c:plotArea>
    <c:plotVisOnly val="1"/>
    <c:dispBlanksAs val="gap"/>
    <c:showDLblsOverMax val="0"/>
  </c:chart>
  <c:txPr>
    <a:bodyPr/>
    <a:lstStyle/>
    <a:p>
      <a:pPr>
        <a:defRPr sz="1400" b="1">
          <a:latin typeface="Cabin" panose="020B08030502020200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944166476635054E-2"/>
          <c:y val="5.6150718375098302E-2"/>
          <c:w val="0.91689135110240694"/>
          <c:h val="0.79646157590251121"/>
        </c:manualLayout>
      </c:layout>
      <c:barChart>
        <c:barDir val="col"/>
        <c:grouping val="clustered"/>
        <c:varyColors val="0"/>
        <c:ser>
          <c:idx val="2"/>
          <c:order val="0"/>
          <c:tx>
            <c:strRef>
              <c:f>Sheet1!$B$1</c:f>
              <c:strCache>
                <c:ptCount val="1"/>
                <c:pt idx="0">
                  <c:v>Obtained coverage</c:v>
                </c:pt>
              </c:strCache>
            </c:strRef>
          </c:tx>
          <c:spPr>
            <a:solidFill>
              <a:schemeClr val="accent2"/>
            </a:solidFill>
            <a:ln>
              <a:solidFill>
                <a:schemeClr val="tx1"/>
              </a:solidFill>
            </a:ln>
          </c:spPr>
          <c:invertIfNegative val="0"/>
          <c:dPt>
            <c:idx val="1"/>
            <c:invertIfNegative val="0"/>
            <c:bubble3D val="0"/>
          </c:dPt>
          <c:dPt>
            <c:idx val="2"/>
            <c:invertIfNegative val="0"/>
            <c:bubble3D val="0"/>
          </c:dPt>
          <c:dPt>
            <c:idx val="3"/>
            <c:invertIfNegative val="0"/>
            <c:bubble3D val="0"/>
          </c:dPt>
          <c:dPt>
            <c:idx val="5"/>
            <c:invertIfNegative val="0"/>
            <c:bubble3D val="0"/>
          </c:dPt>
          <c:dPt>
            <c:idx val="6"/>
            <c:invertIfNegative val="0"/>
            <c:bubble3D val="0"/>
          </c:dPt>
          <c:dPt>
            <c:idx val="7"/>
            <c:invertIfNegative val="0"/>
            <c:bubble3D val="0"/>
          </c:dPt>
          <c:dLbls>
            <c:dLblPos val="outEnd"/>
            <c:showLegendKey val="0"/>
            <c:showVal val="1"/>
            <c:showCatName val="0"/>
            <c:showSerName val="0"/>
            <c:showPercent val="0"/>
            <c:showBubbleSize val="0"/>
            <c:showLeaderLines val="0"/>
          </c:dLbls>
          <c:cat>
            <c:strRef>
              <c:f>Sheet1!$A$2:$A$3</c:f>
              <c:strCache>
                <c:ptCount val="2"/>
                <c:pt idx="0">
                  <c:v>Personal assistance</c:v>
                </c:pt>
                <c:pt idx="1">
                  <c:v>No personal assistance</c:v>
                </c:pt>
              </c:strCache>
            </c:strRef>
          </c:cat>
          <c:val>
            <c:numRef>
              <c:f>Sheet1!$B$2:$B$3</c:f>
              <c:numCache>
                <c:formatCode>General</c:formatCode>
                <c:ptCount val="2"/>
                <c:pt idx="0">
                  <c:v>78</c:v>
                </c:pt>
                <c:pt idx="1">
                  <c:v>56</c:v>
                </c:pt>
              </c:numCache>
            </c:numRef>
          </c:val>
        </c:ser>
        <c:ser>
          <c:idx val="0"/>
          <c:order val="1"/>
          <c:tx>
            <c:strRef>
              <c:f>Sheet1!$C$1</c:f>
              <c:strCache>
                <c:ptCount val="1"/>
                <c:pt idx="0">
                  <c:v>Did not obtain coverage</c:v>
                </c:pt>
              </c:strCache>
            </c:strRef>
          </c:tx>
          <c:spPr>
            <a:solidFill>
              <a:schemeClr val="accent6"/>
            </a:solidFill>
            <a:ln>
              <a:solidFill>
                <a:schemeClr val="accent1"/>
              </a:solidFill>
            </a:ln>
          </c:spPr>
          <c:invertIfNegative val="0"/>
          <c:dLbls>
            <c:showLegendKey val="0"/>
            <c:showVal val="1"/>
            <c:showCatName val="0"/>
            <c:showSerName val="0"/>
            <c:showPercent val="0"/>
            <c:showBubbleSize val="0"/>
            <c:showLeaderLines val="0"/>
          </c:dLbls>
          <c:cat>
            <c:strRef>
              <c:f>Sheet1!$A$2:$A$3</c:f>
              <c:strCache>
                <c:ptCount val="2"/>
                <c:pt idx="0">
                  <c:v>Personal assistance</c:v>
                </c:pt>
                <c:pt idx="1">
                  <c:v>No personal assistance</c:v>
                </c:pt>
              </c:strCache>
            </c:strRef>
          </c:cat>
          <c:val>
            <c:numRef>
              <c:f>Sheet1!$C$2:$C$3</c:f>
              <c:numCache>
                <c:formatCode>General</c:formatCode>
                <c:ptCount val="2"/>
                <c:pt idx="0">
                  <c:v>22</c:v>
                </c:pt>
                <c:pt idx="1">
                  <c:v>44</c:v>
                </c:pt>
              </c:numCache>
            </c:numRef>
          </c:val>
        </c:ser>
        <c:dLbls>
          <c:showLegendKey val="0"/>
          <c:showVal val="0"/>
          <c:showCatName val="0"/>
          <c:showSerName val="0"/>
          <c:showPercent val="0"/>
          <c:showBubbleSize val="0"/>
        </c:dLbls>
        <c:gapWidth val="150"/>
        <c:axId val="134788608"/>
        <c:axId val="134790144"/>
      </c:barChart>
      <c:catAx>
        <c:axId val="134788608"/>
        <c:scaling>
          <c:orientation val="minMax"/>
        </c:scaling>
        <c:delete val="0"/>
        <c:axPos val="b"/>
        <c:numFmt formatCode="General" sourceLinked="1"/>
        <c:majorTickMark val="out"/>
        <c:minorTickMark val="none"/>
        <c:tickLblPos val="nextTo"/>
        <c:crossAx val="134790144"/>
        <c:crosses val="autoZero"/>
        <c:auto val="1"/>
        <c:lblAlgn val="ctr"/>
        <c:lblOffset val="100"/>
        <c:noMultiLvlLbl val="0"/>
      </c:catAx>
      <c:valAx>
        <c:axId val="134790144"/>
        <c:scaling>
          <c:orientation val="minMax"/>
          <c:max val="100"/>
        </c:scaling>
        <c:delete val="0"/>
        <c:axPos val="l"/>
        <c:numFmt formatCode="General" sourceLinked="1"/>
        <c:majorTickMark val="out"/>
        <c:minorTickMark val="none"/>
        <c:tickLblPos val="nextTo"/>
        <c:crossAx val="134788608"/>
        <c:crosses val="autoZero"/>
        <c:crossBetween val="between"/>
        <c:majorUnit val="25"/>
      </c:valAx>
    </c:plotArea>
    <c:legend>
      <c:legendPos val="t"/>
      <c:layout>
        <c:manualLayout>
          <c:xMode val="edge"/>
          <c:yMode val="edge"/>
          <c:x val="0.29668596046448198"/>
          <c:y val="2.1931699162709893E-2"/>
          <c:w val="0.64796822671442045"/>
          <c:h val="9.2279495041334925E-2"/>
        </c:manualLayout>
      </c:layout>
      <c:overlay val="0"/>
    </c:legend>
    <c:plotVisOnly val="1"/>
    <c:dispBlanksAs val="gap"/>
    <c:showDLblsOverMax val="0"/>
  </c:chart>
  <c:txPr>
    <a:bodyPr/>
    <a:lstStyle/>
    <a:p>
      <a:pPr>
        <a:defRPr sz="1600" b="1">
          <a:latin typeface="Cabin" panose="020B08030502020200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11375925490414"/>
          <c:y val="0.153815712534488"/>
          <c:w val="0.63388624074509581"/>
          <c:h val="0.81447926430496798"/>
        </c:manualLayout>
      </c:layout>
      <c:barChart>
        <c:barDir val="bar"/>
        <c:grouping val="stacked"/>
        <c:varyColors val="0"/>
        <c:ser>
          <c:idx val="0"/>
          <c:order val="0"/>
          <c:tx>
            <c:strRef>
              <c:f>Sheet1!$A$3</c:f>
              <c:strCache>
                <c:ptCount val="1"/>
                <c:pt idx="0">
                  <c:v>Somewhat easy</c:v>
                </c:pt>
              </c:strCache>
            </c:strRef>
          </c:tx>
          <c:spPr>
            <a:solidFill>
              <a:schemeClr val="accent3"/>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showLegendKey val="0"/>
            <c:showVal val="1"/>
            <c:showCatName val="0"/>
            <c:showSerName val="0"/>
            <c:showPercent val="0"/>
            <c:showBubbleSize val="0"/>
            <c:showLeaderLines val="0"/>
          </c:dLbls>
          <c:cat>
            <c:strRef>
              <c:f>Sheet1!$B$2:$I$2</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Sheet1!$B$3:$I$3</c:f>
              <c:numCache>
                <c:formatCode>0</c:formatCode>
                <c:ptCount val="8"/>
                <c:pt idx="0">
                  <c:v>37.86</c:v>
                </c:pt>
                <c:pt idx="1">
                  <c:v>31.990000000000002</c:v>
                </c:pt>
                <c:pt idx="3">
                  <c:v>42.27</c:v>
                </c:pt>
                <c:pt idx="4">
                  <c:v>35.24</c:v>
                </c:pt>
                <c:pt idx="6">
                  <c:v>38.32</c:v>
                </c:pt>
                <c:pt idx="7">
                  <c:v>33.97</c:v>
                </c:pt>
              </c:numCache>
            </c:numRef>
          </c:val>
        </c:ser>
        <c:ser>
          <c:idx val="1"/>
          <c:order val="1"/>
          <c:tx>
            <c:strRef>
              <c:f>Sheet1!$A$4</c:f>
              <c:strCache>
                <c:ptCount val="1"/>
                <c:pt idx="0">
                  <c:v>Very easy</c:v>
                </c:pt>
              </c:strCache>
            </c:strRef>
          </c:tx>
          <c:spPr>
            <a:solidFill>
              <a:schemeClr val="accent6"/>
            </a:solidFill>
            <a:ln>
              <a:solidFill>
                <a:schemeClr val="tx1"/>
              </a:solidFill>
            </a:ln>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Sheet1!$B$2:$I$2</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Sheet1!$B$4:$I$4</c:f>
              <c:numCache>
                <c:formatCode>0</c:formatCode>
                <c:ptCount val="8"/>
                <c:pt idx="0">
                  <c:v>42.83</c:v>
                </c:pt>
                <c:pt idx="1">
                  <c:v>17.07</c:v>
                </c:pt>
                <c:pt idx="3">
                  <c:v>22.55</c:v>
                </c:pt>
                <c:pt idx="4">
                  <c:v>19.149999999999999</c:v>
                </c:pt>
                <c:pt idx="6">
                  <c:v>37.92</c:v>
                </c:pt>
                <c:pt idx="7">
                  <c:v>18.62</c:v>
                </c:pt>
              </c:numCache>
            </c:numRef>
          </c:val>
        </c:ser>
        <c:ser>
          <c:idx val="2"/>
          <c:order val="2"/>
          <c:tx>
            <c:strRef>
              <c:f>Sheet1!$A$5</c:f>
              <c:strCache>
                <c:ptCount val="1"/>
                <c:pt idx="0">
                  <c:v>Somewhat difficult</c:v>
                </c:pt>
              </c:strCache>
            </c:strRef>
          </c:tx>
          <c:spPr>
            <a:solidFill>
              <a:schemeClr val="accent2"/>
            </a:solidFill>
            <a:ln>
              <a:solidFill>
                <a:schemeClr val="tx1"/>
              </a:solidFill>
            </a:ln>
          </c:spPr>
          <c:invertIfNegative val="0"/>
          <c:dLbls>
            <c:dLbl>
              <c:idx val="0"/>
              <c:layout/>
              <c:tx>
                <c:rich>
                  <a:bodyPr/>
                  <a:lstStyle/>
                  <a:p>
                    <a:r>
                      <a:rPr lang="en-US" smtClean="0"/>
                      <a:t>15</a:t>
                    </a:r>
                    <a:endParaRPr lang="en-US"/>
                  </a:p>
                </c:rich>
              </c:tx>
              <c:showLegendKey val="0"/>
              <c:showVal val="1"/>
              <c:showCatName val="0"/>
              <c:showSerName val="0"/>
              <c:showPercent val="0"/>
              <c:showBubbleSize val="0"/>
            </c:dLbl>
            <c:dLbl>
              <c:idx val="1"/>
              <c:layout/>
              <c:tx>
                <c:rich>
                  <a:bodyPr/>
                  <a:lstStyle/>
                  <a:p>
                    <a:r>
                      <a:rPr lang="en-US" smtClean="0"/>
                      <a:t>38</a:t>
                    </a:r>
                    <a:endParaRPr lang="en-US"/>
                  </a:p>
                </c:rich>
              </c:tx>
              <c:showLegendKey val="0"/>
              <c:showVal val="1"/>
              <c:showCatName val="0"/>
              <c:showSerName val="0"/>
              <c:showPercent val="0"/>
              <c:showBubbleSize val="0"/>
            </c:dLbl>
            <c:dLbl>
              <c:idx val="3"/>
              <c:layout/>
              <c:tx>
                <c:rich>
                  <a:bodyPr/>
                  <a:lstStyle/>
                  <a:p>
                    <a:r>
                      <a:rPr lang="en-US" smtClean="0"/>
                      <a:t>21</a:t>
                    </a:r>
                    <a:endParaRPr lang="en-US"/>
                  </a:p>
                </c:rich>
              </c:tx>
              <c:showLegendKey val="0"/>
              <c:showVal val="1"/>
              <c:showCatName val="0"/>
              <c:showSerName val="0"/>
              <c:showPercent val="0"/>
              <c:showBubbleSize val="0"/>
            </c:dLbl>
            <c:dLbl>
              <c:idx val="4"/>
              <c:layout/>
              <c:tx>
                <c:rich>
                  <a:bodyPr/>
                  <a:lstStyle/>
                  <a:p>
                    <a:r>
                      <a:rPr lang="en-US" smtClean="0"/>
                      <a:t>27</a:t>
                    </a:r>
                    <a:endParaRPr lang="en-US"/>
                  </a:p>
                </c:rich>
              </c:tx>
              <c:showLegendKey val="0"/>
              <c:showVal val="1"/>
              <c:showCatName val="0"/>
              <c:showSerName val="0"/>
              <c:showPercent val="0"/>
              <c:showBubbleSize val="0"/>
            </c:dLbl>
            <c:dLbl>
              <c:idx val="6"/>
              <c:layout/>
              <c:tx>
                <c:rich>
                  <a:bodyPr/>
                  <a:lstStyle/>
                  <a:p>
                    <a:r>
                      <a:rPr lang="en-US" smtClean="0"/>
                      <a:t>17</a:t>
                    </a:r>
                    <a:endParaRPr lang="en-US"/>
                  </a:p>
                </c:rich>
              </c:tx>
              <c:showLegendKey val="0"/>
              <c:showVal val="1"/>
              <c:showCatName val="0"/>
              <c:showSerName val="0"/>
              <c:showPercent val="0"/>
              <c:showBubbleSize val="0"/>
            </c:dLbl>
            <c:dLbl>
              <c:idx val="7"/>
              <c:layout/>
              <c:tx>
                <c:rich>
                  <a:bodyPr/>
                  <a:lstStyle/>
                  <a:p>
                    <a:r>
                      <a:rPr lang="en-US" smtClean="0"/>
                      <a:t>30</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Sheet1!$B$2:$I$2</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Sheet1!$B$5:$I$5</c:f>
              <c:numCache>
                <c:formatCode>0</c:formatCode>
                <c:ptCount val="8"/>
                <c:pt idx="0">
                  <c:v>-15.310000000000002</c:v>
                </c:pt>
                <c:pt idx="1">
                  <c:v>-38.14</c:v>
                </c:pt>
                <c:pt idx="3">
                  <c:v>-21.17</c:v>
                </c:pt>
                <c:pt idx="4">
                  <c:v>-26.740000000000002</c:v>
                </c:pt>
                <c:pt idx="6">
                  <c:v>-17.080000000000002</c:v>
                </c:pt>
                <c:pt idx="7">
                  <c:v>-30.349999999999998</c:v>
                </c:pt>
              </c:numCache>
            </c:numRef>
          </c:val>
        </c:ser>
        <c:ser>
          <c:idx val="3"/>
          <c:order val="3"/>
          <c:tx>
            <c:strRef>
              <c:f>Sheet1!$A$6</c:f>
              <c:strCache>
                <c:ptCount val="1"/>
                <c:pt idx="0">
                  <c:v>Very difficult</c:v>
                </c:pt>
              </c:strCache>
            </c:strRef>
          </c:tx>
          <c:spPr>
            <a:solidFill>
              <a:schemeClr val="accent1"/>
            </a:solidFill>
            <a:ln>
              <a:solidFill>
                <a:schemeClr val="tx1"/>
              </a:solidFill>
            </a:ln>
          </c:spPr>
          <c:invertIfNegative val="0"/>
          <c:dLbls>
            <c:dLbl>
              <c:idx val="0"/>
              <c:layout/>
              <c:tx>
                <c:rich>
                  <a:bodyPr/>
                  <a:lstStyle/>
                  <a:p>
                    <a:r>
                      <a:rPr lang="en-US" smtClean="0"/>
                      <a:t>3</a:t>
                    </a:r>
                    <a:endParaRPr lang="en-US"/>
                  </a:p>
                </c:rich>
              </c:tx>
              <c:showLegendKey val="0"/>
              <c:showVal val="1"/>
              <c:showCatName val="0"/>
              <c:showSerName val="0"/>
              <c:showPercent val="0"/>
              <c:showBubbleSize val="0"/>
            </c:dLbl>
            <c:dLbl>
              <c:idx val="1"/>
              <c:layout/>
              <c:tx>
                <c:rich>
                  <a:bodyPr/>
                  <a:lstStyle/>
                  <a:p>
                    <a:r>
                      <a:rPr lang="en-US" smtClean="0"/>
                      <a:t>11</a:t>
                    </a:r>
                    <a:endParaRPr lang="en-US"/>
                  </a:p>
                </c:rich>
              </c:tx>
              <c:showLegendKey val="0"/>
              <c:showVal val="1"/>
              <c:showCatName val="0"/>
              <c:showSerName val="0"/>
              <c:showPercent val="0"/>
              <c:showBubbleSize val="0"/>
            </c:dLbl>
            <c:dLbl>
              <c:idx val="3"/>
              <c:layout/>
              <c:tx>
                <c:rich>
                  <a:bodyPr/>
                  <a:lstStyle/>
                  <a:p>
                    <a:r>
                      <a:rPr lang="en-US" smtClean="0"/>
                      <a:t>13</a:t>
                    </a:r>
                    <a:endParaRPr lang="en-US"/>
                  </a:p>
                </c:rich>
              </c:tx>
              <c:showLegendKey val="0"/>
              <c:showVal val="1"/>
              <c:showCatName val="0"/>
              <c:showSerName val="0"/>
              <c:showPercent val="0"/>
              <c:showBubbleSize val="0"/>
            </c:dLbl>
            <c:dLbl>
              <c:idx val="4"/>
              <c:layout/>
              <c:tx>
                <c:rich>
                  <a:bodyPr/>
                  <a:lstStyle/>
                  <a:p>
                    <a:r>
                      <a:rPr lang="en-US" smtClean="0"/>
                      <a:t>19</a:t>
                    </a:r>
                    <a:endParaRPr lang="en-US"/>
                  </a:p>
                </c:rich>
              </c:tx>
              <c:showLegendKey val="0"/>
              <c:showVal val="1"/>
              <c:showCatName val="0"/>
              <c:showSerName val="0"/>
              <c:showPercent val="0"/>
              <c:showBubbleSize val="0"/>
            </c:dLbl>
            <c:dLbl>
              <c:idx val="6"/>
              <c:layout/>
              <c:tx>
                <c:rich>
                  <a:bodyPr/>
                  <a:lstStyle/>
                  <a:p>
                    <a:r>
                      <a:rPr lang="en-US" smtClean="0"/>
                      <a:t>6</a:t>
                    </a:r>
                    <a:endParaRPr lang="en-US"/>
                  </a:p>
                </c:rich>
              </c:tx>
              <c:showLegendKey val="0"/>
              <c:showVal val="1"/>
              <c:showCatName val="0"/>
              <c:showSerName val="0"/>
              <c:showPercent val="0"/>
              <c:showBubbleSize val="0"/>
            </c:dLbl>
            <c:dLbl>
              <c:idx val="7"/>
              <c:layout/>
              <c:tx>
                <c:rich>
                  <a:bodyPr/>
                  <a:lstStyle/>
                  <a:p>
                    <a:r>
                      <a:rPr lang="en-US" smtClean="0"/>
                      <a:t>16</a:t>
                    </a:r>
                    <a:endParaRPr lang="en-US"/>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Sheet1!$B$2:$I$2</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Sheet1!$B$6:$I$6</c:f>
              <c:numCache>
                <c:formatCode>0</c:formatCode>
                <c:ptCount val="8"/>
                <c:pt idx="0">
                  <c:v>-3.2099999999999995</c:v>
                </c:pt>
                <c:pt idx="1">
                  <c:v>-11.09</c:v>
                </c:pt>
                <c:pt idx="3">
                  <c:v>-13.29</c:v>
                </c:pt>
                <c:pt idx="4">
                  <c:v>-18.87</c:v>
                </c:pt>
                <c:pt idx="6">
                  <c:v>-5.8999999999999995</c:v>
                </c:pt>
                <c:pt idx="7">
                  <c:v>-16.489999999999998</c:v>
                </c:pt>
              </c:numCache>
            </c:numRef>
          </c:val>
        </c:ser>
        <c:dLbls>
          <c:showLegendKey val="0"/>
          <c:showVal val="0"/>
          <c:showCatName val="0"/>
          <c:showSerName val="0"/>
          <c:showPercent val="0"/>
          <c:showBubbleSize val="0"/>
        </c:dLbls>
        <c:gapWidth val="32"/>
        <c:overlap val="100"/>
        <c:axId val="93657728"/>
        <c:axId val="93663616"/>
      </c:barChart>
      <c:catAx>
        <c:axId val="93657728"/>
        <c:scaling>
          <c:orientation val="minMax"/>
        </c:scaling>
        <c:delete val="0"/>
        <c:axPos val="l"/>
        <c:majorTickMark val="none"/>
        <c:minorTickMark val="none"/>
        <c:tickLblPos val="low"/>
        <c:spPr>
          <a:ln w="50800">
            <a:solidFill>
              <a:schemeClr val="tx1"/>
            </a:solidFill>
          </a:ln>
        </c:spPr>
        <c:txPr>
          <a:bodyPr/>
          <a:lstStyle/>
          <a:p>
            <a:pPr algn="just">
              <a:defRPr sz="1400"/>
            </a:pPr>
            <a:endParaRPr lang="en-US"/>
          </a:p>
        </c:txPr>
        <c:crossAx val="93663616"/>
        <c:crosses val="autoZero"/>
        <c:auto val="1"/>
        <c:lblAlgn val="ctr"/>
        <c:lblOffset val="100"/>
        <c:noMultiLvlLbl val="0"/>
      </c:catAx>
      <c:valAx>
        <c:axId val="93663616"/>
        <c:scaling>
          <c:orientation val="minMax"/>
          <c:max val="100"/>
          <c:min val="-60"/>
        </c:scaling>
        <c:delete val="1"/>
        <c:axPos val="b"/>
        <c:numFmt formatCode="0" sourceLinked="1"/>
        <c:majorTickMark val="out"/>
        <c:minorTickMark val="none"/>
        <c:tickLblPos val="nextTo"/>
        <c:crossAx val="93657728"/>
        <c:crosses val="autoZero"/>
        <c:crossBetween val="between"/>
        <c:majorUnit val="25"/>
      </c:valAx>
    </c:plotArea>
    <c:plotVisOnly val="1"/>
    <c:dispBlanksAs val="gap"/>
    <c:showDLblsOverMax val="0"/>
  </c:chart>
  <c:txPr>
    <a:bodyPr/>
    <a:lstStyle/>
    <a:p>
      <a:pPr>
        <a:defRPr sz="1600" b="1">
          <a:latin typeface="Cabin" panose="020B08030502020200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66034571122399E-2"/>
          <c:y val="5.7564081085609002E-2"/>
          <c:w val="0.92554547360574002"/>
          <c:h val="0.79929524766851001"/>
        </c:manualLayout>
      </c:layout>
      <c:barChart>
        <c:barDir val="bar"/>
        <c:grouping val="stacked"/>
        <c:varyColors val="0"/>
        <c:ser>
          <c:idx val="0"/>
          <c:order val="0"/>
          <c:tx>
            <c:strRef>
              <c:f>Sheet1!$B$1</c:f>
              <c:strCache>
                <c:ptCount val="1"/>
                <c:pt idx="0">
                  <c:v>Pays nothing</c:v>
                </c:pt>
              </c:strCache>
            </c:strRef>
          </c:tx>
          <c:spPr>
            <a:solidFill>
              <a:schemeClr val="accent1"/>
            </a:solidFill>
            <a:ln>
              <a:solidFill>
                <a:schemeClr val="tx1"/>
              </a:solidFill>
            </a:ln>
          </c:spPr>
          <c:invertIfNegative val="0"/>
          <c:dLbls>
            <c:txPr>
              <a:bodyPr/>
              <a:lstStyle/>
              <a:p>
                <a:pPr>
                  <a:defRPr sz="1600">
                    <a:solidFill>
                      <a:schemeClr val="bg1"/>
                    </a:solidFill>
                  </a:defRPr>
                </a:pPr>
                <a:endParaRPr lang="en-US"/>
              </a:p>
            </c:txPr>
            <c:showLegendKey val="0"/>
            <c:showVal val="1"/>
            <c:showCatName val="0"/>
            <c:showSerName val="0"/>
            <c:showPercent val="0"/>
            <c:showBubbleSize val="0"/>
            <c:showLeaderLines val="0"/>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Sheet1!$B$2:$B$9</c:f>
              <c:numCache>
                <c:formatCode>0</c:formatCode>
                <c:ptCount val="8"/>
                <c:pt idx="0">
                  <c:v>17.349999999999998</c:v>
                </c:pt>
                <c:pt idx="1">
                  <c:v>7.9399999999999995</c:v>
                </c:pt>
                <c:pt idx="3">
                  <c:v>16.18</c:v>
                </c:pt>
                <c:pt idx="4">
                  <c:v>14.829999999999998</c:v>
                </c:pt>
                <c:pt idx="6">
                  <c:v>16.919999999999998</c:v>
                </c:pt>
                <c:pt idx="7">
                  <c:v>13.22</c:v>
                </c:pt>
              </c:numCache>
            </c:numRef>
          </c:val>
        </c:ser>
        <c:ser>
          <c:idx val="1"/>
          <c:order val="1"/>
          <c:tx>
            <c:strRef>
              <c:f>Sheet1!$C$1</c:f>
              <c:strCache>
                <c:ptCount val="1"/>
                <c:pt idx="0">
                  <c:v>Less than $1000</c:v>
                </c:pt>
              </c:strCache>
            </c:strRef>
          </c:tx>
          <c:spPr>
            <a:solidFill>
              <a:schemeClr val="bg1"/>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Sheet1!$C$2:$C$9</c:f>
              <c:numCache>
                <c:formatCode>0</c:formatCode>
                <c:ptCount val="8"/>
                <c:pt idx="0">
                  <c:v>45.48</c:v>
                </c:pt>
                <c:pt idx="1">
                  <c:v>38.29</c:v>
                </c:pt>
                <c:pt idx="3">
                  <c:v>48.74</c:v>
                </c:pt>
                <c:pt idx="4">
                  <c:v>41.959999999999994</c:v>
                </c:pt>
                <c:pt idx="6">
                  <c:v>44.89</c:v>
                </c:pt>
                <c:pt idx="7">
                  <c:v>40.869999999999997</c:v>
                </c:pt>
              </c:numCache>
            </c:numRef>
          </c:val>
        </c:ser>
        <c:ser>
          <c:idx val="2"/>
          <c:order val="2"/>
          <c:tx>
            <c:strRef>
              <c:f>Sheet1!$D$1</c:f>
              <c:strCache>
                <c:ptCount val="1"/>
                <c:pt idx="0">
                  <c:v>Greater than $1000</c:v>
                </c:pt>
              </c:strCache>
            </c:strRef>
          </c:tx>
          <c:spPr>
            <a:solidFill>
              <a:schemeClr val="tx2">
                <a:lumMod val="20000"/>
                <a:lumOff val="80000"/>
              </a:schemeClr>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Sheet1!$D$2:$D$9</c:f>
              <c:numCache>
                <c:formatCode>0</c:formatCode>
                <c:ptCount val="8"/>
                <c:pt idx="0">
                  <c:v>35.120000000000005</c:v>
                </c:pt>
                <c:pt idx="1">
                  <c:v>53.04</c:v>
                </c:pt>
                <c:pt idx="3">
                  <c:v>30.14</c:v>
                </c:pt>
                <c:pt idx="4">
                  <c:v>39.61</c:v>
                </c:pt>
                <c:pt idx="6">
                  <c:v>33.64</c:v>
                </c:pt>
                <c:pt idx="7">
                  <c:v>43.37</c:v>
                </c:pt>
              </c:numCache>
            </c:numRef>
          </c:val>
        </c:ser>
        <c:ser>
          <c:idx val="3"/>
          <c:order val="3"/>
          <c:tx>
            <c:strRef>
              <c:f>Sheet1!$E$1</c:f>
              <c:strCache>
                <c:ptCount val="1"/>
                <c:pt idx="0">
                  <c:v>Don't know or refused</c:v>
                </c:pt>
              </c:strCache>
            </c:strRef>
          </c:tx>
          <c:spPr>
            <a:solidFill>
              <a:schemeClr val="accent6"/>
            </a:solidFill>
            <a:ln>
              <a:solidFill>
                <a:schemeClr val="tx1"/>
              </a:solidFill>
            </a:ln>
          </c:spPr>
          <c:invertIfNegative val="0"/>
          <c:dLbls>
            <c:dLbl>
              <c:idx val="1"/>
              <c:layout>
                <c:manualLayout>
                  <c:x val="-1.7006802721088437E-2"/>
                  <c:y val="-6.9425808311218459E-2"/>
                </c:manualLayout>
              </c:layout>
              <c:tx>
                <c:rich>
                  <a:bodyPr/>
                  <a:lstStyle/>
                  <a:p>
                    <a:r>
                      <a:rPr lang="en-US" dirty="0">
                        <a:solidFill>
                          <a:schemeClr val="tx1"/>
                        </a:solidFill>
                      </a:rPr>
                      <a:t>1</a:t>
                    </a:r>
                  </a:p>
                </c:rich>
              </c:tx>
              <c:showLegendKey val="0"/>
              <c:showVal val="1"/>
              <c:showCatName val="0"/>
              <c:showSerName val="0"/>
              <c:showPercent val="0"/>
              <c:showBubbleSize val="0"/>
            </c:dLbl>
            <c:spPr>
              <a:noFill/>
              <a:ln>
                <a:noFill/>
              </a:ln>
            </c:spPr>
            <c:txPr>
              <a:bodyPr/>
              <a:lstStyle/>
              <a:p>
                <a:pPr>
                  <a:defRPr sz="1600">
                    <a:solidFill>
                      <a:schemeClr val="bg1"/>
                    </a:solidFill>
                  </a:defRPr>
                </a:pPr>
                <a:endParaRPr lang="en-US"/>
              </a:p>
            </c:txPr>
            <c:showLegendKey val="0"/>
            <c:showVal val="1"/>
            <c:showCatName val="0"/>
            <c:showSerName val="0"/>
            <c:showPercent val="0"/>
            <c:showBubbleSize val="0"/>
            <c:showLeaderLines val="0"/>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Sheet1!$E$2:$E$9</c:f>
              <c:numCache>
                <c:formatCode>0</c:formatCode>
                <c:ptCount val="8"/>
                <c:pt idx="0">
                  <c:v>2.0500000000000003</c:v>
                </c:pt>
                <c:pt idx="1">
                  <c:v>0.73</c:v>
                </c:pt>
                <c:pt idx="3">
                  <c:v>4.93</c:v>
                </c:pt>
                <c:pt idx="4">
                  <c:v>3.5999999999999996</c:v>
                </c:pt>
                <c:pt idx="6">
                  <c:v>4.55</c:v>
                </c:pt>
                <c:pt idx="7">
                  <c:v>2.54</c:v>
                </c:pt>
              </c:numCache>
            </c:numRef>
          </c:val>
        </c:ser>
        <c:dLbls>
          <c:showLegendKey val="0"/>
          <c:showVal val="0"/>
          <c:showCatName val="0"/>
          <c:showSerName val="0"/>
          <c:showPercent val="0"/>
          <c:showBubbleSize val="0"/>
        </c:dLbls>
        <c:gapWidth val="50"/>
        <c:overlap val="100"/>
        <c:axId val="95252864"/>
        <c:axId val="95254400"/>
      </c:barChart>
      <c:catAx>
        <c:axId val="95252864"/>
        <c:scaling>
          <c:orientation val="minMax"/>
        </c:scaling>
        <c:delete val="0"/>
        <c:axPos val="l"/>
        <c:numFmt formatCode="General" sourceLinked="1"/>
        <c:majorTickMark val="out"/>
        <c:minorTickMark val="none"/>
        <c:tickLblPos val="nextTo"/>
        <c:crossAx val="95254400"/>
        <c:crosses val="autoZero"/>
        <c:auto val="1"/>
        <c:lblAlgn val="ctr"/>
        <c:lblOffset val="100"/>
        <c:noMultiLvlLbl val="0"/>
      </c:catAx>
      <c:valAx>
        <c:axId val="95254400"/>
        <c:scaling>
          <c:orientation val="minMax"/>
          <c:max val="103"/>
          <c:min val="0"/>
        </c:scaling>
        <c:delete val="0"/>
        <c:axPos val="b"/>
        <c:numFmt formatCode="0" sourceLinked="1"/>
        <c:majorTickMark val="out"/>
        <c:minorTickMark val="none"/>
        <c:tickLblPos val="nextTo"/>
        <c:crossAx val="95252864"/>
        <c:crosses val="autoZero"/>
        <c:crossBetween val="between"/>
        <c:majorUnit val="25"/>
        <c:minorUnit val="1"/>
      </c:valAx>
    </c:plotArea>
    <c:plotVisOnly val="1"/>
    <c:dispBlanksAs val="gap"/>
    <c:showDLblsOverMax val="0"/>
  </c:chart>
  <c:txPr>
    <a:bodyPr/>
    <a:lstStyle/>
    <a:p>
      <a:pPr>
        <a:defRPr sz="1400" b="1">
          <a:latin typeface="Cabin" panose="020B08030502020200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28540848757808"/>
          <c:y val="0.22700324409762138"/>
          <c:w val="0.91767104472094096"/>
          <c:h val="0.68912987812067095"/>
        </c:manualLayout>
      </c:layout>
      <c:barChart>
        <c:barDir val="bar"/>
        <c:grouping val="stacked"/>
        <c:varyColors val="0"/>
        <c:ser>
          <c:idx val="0"/>
          <c:order val="0"/>
          <c:tx>
            <c:strRef>
              <c:f>Sheet1!$B$1</c:f>
              <c:strCache>
                <c:ptCount val="1"/>
                <c:pt idx="0">
                  <c:v>Not Very Confident</c:v>
                </c:pt>
              </c:strCache>
            </c:strRef>
          </c:tx>
          <c:spPr>
            <a:solidFill>
              <a:schemeClr val="accent2"/>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dLbl>
              <c:idx val="0"/>
              <c:layout/>
              <c:tx>
                <c:rich>
                  <a:bodyPr/>
                  <a:lstStyle/>
                  <a:p>
                    <a:r>
                      <a:rPr lang="en-US" smtClean="0"/>
                      <a:t>7</a:t>
                    </a:r>
                    <a:endParaRPr lang="en-US"/>
                  </a:p>
                </c:rich>
              </c:tx>
              <c:showLegendKey val="0"/>
              <c:showVal val="1"/>
              <c:showCatName val="0"/>
              <c:showSerName val="0"/>
              <c:showPercent val="0"/>
              <c:showBubbleSize val="0"/>
            </c:dLbl>
            <c:dLbl>
              <c:idx val="1"/>
              <c:layout/>
              <c:tx>
                <c:rich>
                  <a:bodyPr/>
                  <a:lstStyle/>
                  <a:p>
                    <a:r>
                      <a:rPr lang="en-US" smtClean="0"/>
                      <a:t>12</a:t>
                    </a:r>
                    <a:endParaRPr lang="en-US"/>
                  </a:p>
                </c:rich>
              </c:tx>
              <c:showLegendKey val="0"/>
              <c:showVal val="1"/>
              <c:showCatName val="0"/>
              <c:showSerName val="0"/>
              <c:showPercent val="0"/>
              <c:showBubbleSize val="0"/>
            </c:dLbl>
            <c:dLbl>
              <c:idx val="4"/>
              <c:layout/>
              <c:tx>
                <c:rich>
                  <a:bodyPr/>
                  <a:lstStyle/>
                  <a:p>
                    <a:r>
                      <a:rPr lang="en-US" smtClean="0"/>
                      <a:t>12</a:t>
                    </a:r>
                    <a:endParaRPr lang="en-US"/>
                  </a:p>
                </c:rich>
              </c:tx>
              <c:showLegendKey val="0"/>
              <c:showVal val="1"/>
              <c:showCatName val="0"/>
              <c:showSerName val="0"/>
              <c:showPercent val="0"/>
              <c:showBubbleSize val="0"/>
            </c:dLbl>
            <c:dLbl>
              <c:idx val="5"/>
              <c:layout/>
              <c:tx>
                <c:rich>
                  <a:bodyPr/>
                  <a:lstStyle/>
                  <a:p>
                    <a:r>
                      <a:rPr lang="en-US" smtClean="0"/>
                      <a:t>20</a:t>
                    </a:r>
                    <a:endParaRPr lang="en-US"/>
                  </a:p>
                </c:rich>
              </c:tx>
              <c:showLegendKey val="0"/>
              <c:showVal val="1"/>
              <c:showCatName val="0"/>
              <c:showSerName val="0"/>
              <c:showPercent val="0"/>
              <c:showBubbleSize val="0"/>
            </c:dLbl>
            <c:dLbl>
              <c:idx val="8"/>
              <c:layout/>
              <c:tx>
                <c:rich>
                  <a:bodyPr/>
                  <a:lstStyle/>
                  <a:p>
                    <a:r>
                      <a:rPr lang="en-US" smtClean="0"/>
                      <a:t>8</a:t>
                    </a:r>
                    <a:endParaRPr lang="en-US"/>
                  </a:p>
                </c:rich>
              </c:tx>
              <c:showLegendKey val="0"/>
              <c:showVal val="1"/>
              <c:showCatName val="0"/>
              <c:showSerName val="0"/>
              <c:showPercent val="0"/>
              <c:showBubbleSize val="0"/>
            </c:dLbl>
            <c:dLbl>
              <c:idx val="9"/>
              <c:layout/>
              <c:tx>
                <c:rich>
                  <a:bodyPr/>
                  <a:lstStyle/>
                  <a:p>
                    <a:r>
                      <a:rPr lang="en-US" smtClean="0"/>
                      <a:t>17</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Sheet1!$A$2:$A$11</c:f>
              <c:strCache>
                <c:ptCount val="10"/>
                <c:pt idx="0">
                  <c:v>Employer coverage</c:v>
                </c:pt>
                <c:pt idx="1">
                  <c:v>Marketplace coverage</c:v>
                </c:pt>
                <c:pt idx="4">
                  <c:v>Employer coverage</c:v>
                </c:pt>
                <c:pt idx="5">
                  <c:v>Marketplace coverage</c:v>
                </c:pt>
                <c:pt idx="8">
                  <c:v>Employer coverage</c:v>
                </c:pt>
                <c:pt idx="9">
                  <c:v>Marketplace coverage</c:v>
                </c:pt>
              </c:strCache>
            </c:strRef>
          </c:cat>
          <c:val>
            <c:numRef>
              <c:f>Sheet1!$B$2:$B$11</c:f>
              <c:numCache>
                <c:formatCode>0</c:formatCode>
                <c:ptCount val="10"/>
                <c:pt idx="0">
                  <c:v>-6.68</c:v>
                </c:pt>
                <c:pt idx="1">
                  <c:v>-12.43</c:v>
                </c:pt>
                <c:pt idx="4">
                  <c:v>-12.43</c:v>
                </c:pt>
                <c:pt idx="5">
                  <c:v>-19.77</c:v>
                </c:pt>
                <c:pt idx="8">
                  <c:v>-8.4500000000000011</c:v>
                </c:pt>
                <c:pt idx="9">
                  <c:v>-17.25</c:v>
                </c:pt>
              </c:numCache>
            </c:numRef>
          </c:val>
        </c:ser>
        <c:ser>
          <c:idx val="1"/>
          <c:order val="1"/>
          <c:tx>
            <c:strRef>
              <c:f>Sheet1!$C$1</c:f>
              <c:strCache>
                <c:ptCount val="1"/>
                <c:pt idx="0">
                  <c:v>Not At All</c:v>
                </c:pt>
              </c:strCache>
            </c:strRef>
          </c:tx>
          <c:spPr>
            <a:solidFill>
              <a:schemeClr val="accent1"/>
            </a:solidFill>
            <a:ln>
              <a:solidFill>
                <a:schemeClr val="tx1"/>
              </a:solidFill>
            </a:ln>
          </c:spPr>
          <c:invertIfNegative val="0"/>
          <c:dLbls>
            <c:dLbl>
              <c:idx val="0"/>
              <c:layout/>
              <c:tx>
                <c:rich>
                  <a:bodyPr/>
                  <a:lstStyle/>
                  <a:p>
                    <a:r>
                      <a:rPr lang="en-US" smtClean="0"/>
                      <a:t>9</a:t>
                    </a:r>
                    <a:endParaRPr lang="en-US"/>
                  </a:p>
                </c:rich>
              </c:tx>
              <c:showLegendKey val="0"/>
              <c:showVal val="1"/>
              <c:showCatName val="0"/>
              <c:showSerName val="0"/>
              <c:showPercent val="0"/>
              <c:showBubbleSize val="0"/>
            </c:dLbl>
            <c:dLbl>
              <c:idx val="1"/>
              <c:layout/>
              <c:tx>
                <c:rich>
                  <a:bodyPr/>
                  <a:lstStyle/>
                  <a:p>
                    <a:r>
                      <a:rPr lang="en-US" smtClean="0"/>
                      <a:t>14</a:t>
                    </a:r>
                    <a:endParaRPr lang="en-US"/>
                  </a:p>
                </c:rich>
              </c:tx>
              <c:showLegendKey val="0"/>
              <c:showVal val="1"/>
              <c:showCatName val="0"/>
              <c:showSerName val="0"/>
              <c:showPercent val="0"/>
              <c:showBubbleSize val="0"/>
            </c:dLbl>
            <c:dLbl>
              <c:idx val="4"/>
              <c:layout/>
              <c:tx>
                <c:rich>
                  <a:bodyPr/>
                  <a:lstStyle/>
                  <a:p>
                    <a:r>
                      <a:rPr lang="en-US" smtClean="0"/>
                      <a:t>14</a:t>
                    </a:r>
                    <a:endParaRPr lang="en-US"/>
                  </a:p>
                </c:rich>
              </c:tx>
              <c:showLegendKey val="0"/>
              <c:showVal val="1"/>
              <c:showCatName val="0"/>
              <c:showSerName val="0"/>
              <c:showPercent val="0"/>
              <c:showBubbleSize val="0"/>
            </c:dLbl>
            <c:dLbl>
              <c:idx val="5"/>
              <c:layout/>
              <c:tx>
                <c:rich>
                  <a:bodyPr/>
                  <a:lstStyle/>
                  <a:p>
                    <a:r>
                      <a:rPr lang="en-US" smtClean="0"/>
                      <a:t>18</a:t>
                    </a:r>
                    <a:endParaRPr lang="en-US"/>
                  </a:p>
                </c:rich>
              </c:tx>
              <c:showLegendKey val="0"/>
              <c:showVal val="1"/>
              <c:showCatName val="0"/>
              <c:showSerName val="0"/>
              <c:showPercent val="0"/>
              <c:showBubbleSize val="0"/>
            </c:dLbl>
            <c:dLbl>
              <c:idx val="8"/>
              <c:layout/>
              <c:tx>
                <c:rich>
                  <a:bodyPr/>
                  <a:lstStyle/>
                  <a:p>
                    <a:r>
                      <a:rPr lang="en-US" smtClean="0"/>
                      <a:t>10</a:t>
                    </a:r>
                    <a:endParaRPr lang="en-US"/>
                  </a:p>
                </c:rich>
              </c:tx>
              <c:showLegendKey val="0"/>
              <c:showVal val="1"/>
              <c:showCatName val="0"/>
              <c:showSerName val="0"/>
              <c:showPercent val="0"/>
              <c:showBubbleSize val="0"/>
            </c:dLbl>
            <c:dLbl>
              <c:idx val="9"/>
              <c:layout/>
              <c:tx>
                <c:rich>
                  <a:bodyPr/>
                  <a:lstStyle/>
                  <a:p>
                    <a:r>
                      <a:rPr lang="en-US" smtClean="0"/>
                      <a:t>17</a:t>
                    </a:r>
                    <a:endParaRPr lang="en-US"/>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Sheet1!$A$2:$A$11</c:f>
              <c:strCache>
                <c:ptCount val="10"/>
                <c:pt idx="0">
                  <c:v>Employer coverage</c:v>
                </c:pt>
                <c:pt idx="1">
                  <c:v>Marketplace coverage</c:v>
                </c:pt>
                <c:pt idx="4">
                  <c:v>Employer coverage</c:v>
                </c:pt>
                <c:pt idx="5">
                  <c:v>Marketplace coverage</c:v>
                </c:pt>
                <c:pt idx="8">
                  <c:v>Employer coverage</c:v>
                </c:pt>
                <c:pt idx="9">
                  <c:v>Marketplace coverage</c:v>
                </c:pt>
              </c:strCache>
            </c:strRef>
          </c:cat>
          <c:val>
            <c:numRef>
              <c:f>Sheet1!$C$2:$C$11</c:f>
              <c:numCache>
                <c:formatCode>0</c:formatCode>
                <c:ptCount val="10"/>
                <c:pt idx="0">
                  <c:v>-8.6499999999999986</c:v>
                </c:pt>
                <c:pt idx="1">
                  <c:v>-14.149999999999999</c:v>
                </c:pt>
                <c:pt idx="4">
                  <c:v>-13.850000000000001</c:v>
                </c:pt>
                <c:pt idx="5">
                  <c:v>-18.440000000000001</c:v>
                </c:pt>
                <c:pt idx="8">
                  <c:v>-10.17</c:v>
                </c:pt>
                <c:pt idx="9">
                  <c:v>-16.520000000000003</c:v>
                </c:pt>
              </c:numCache>
            </c:numRef>
          </c:val>
        </c:ser>
        <c:ser>
          <c:idx val="2"/>
          <c:order val="2"/>
          <c:tx>
            <c:strRef>
              <c:f>Sheet1!$D$1</c:f>
              <c:strCache>
                <c:ptCount val="1"/>
                <c:pt idx="0">
                  <c:v>Somewhat Confident</c:v>
                </c:pt>
              </c:strCache>
            </c:strRef>
          </c:tx>
          <c:spPr>
            <a:solidFill>
              <a:schemeClr val="accent3"/>
            </a:solidFill>
            <a:ln>
              <a:solidFill>
                <a:schemeClr val="tx1"/>
              </a:solidFill>
            </a:ln>
          </c:spPr>
          <c:invertIfNegative val="0"/>
          <c:dLbls>
            <c:showLegendKey val="0"/>
            <c:showVal val="1"/>
            <c:showCatName val="0"/>
            <c:showSerName val="0"/>
            <c:showPercent val="0"/>
            <c:showBubbleSize val="0"/>
            <c:showLeaderLines val="0"/>
          </c:dLbls>
          <c:cat>
            <c:strRef>
              <c:f>Sheet1!$A$2:$A$11</c:f>
              <c:strCache>
                <c:ptCount val="10"/>
                <c:pt idx="0">
                  <c:v>Employer coverage</c:v>
                </c:pt>
                <c:pt idx="1">
                  <c:v>Marketplace coverage</c:v>
                </c:pt>
                <c:pt idx="4">
                  <c:v>Employer coverage</c:v>
                </c:pt>
                <c:pt idx="5">
                  <c:v>Marketplace coverage</c:v>
                </c:pt>
                <c:pt idx="8">
                  <c:v>Employer coverage</c:v>
                </c:pt>
                <c:pt idx="9">
                  <c:v>Marketplace coverage</c:v>
                </c:pt>
              </c:strCache>
            </c:strRef>
          </c:cat>
          <c:val>
            <c:numRef>
              <c:f>Sheet1!$D$2:$D$11</c:f>
              <c:numCache>
                <c:formatCode>0</c:formatCode>
                <c:ptCount val="10"/>
                <c:pt idx="0">
                  <c:v>35.36</c:v>
                </c:pt>
                <c:pt idx="1">
                  <c:v>27.839999999999996</c:v>
                </c:pt>
                <c:pt idx="4">
                  <c:v>37.159999999999997</c:v>
                </c:pt>
                <c:pt idx="5">
                  <c:v>36.03</c:v>
                </c:pt>
                <c:pt idx="8">
                  <c:v>35.839999999999996</c:v>
                </c:pt>
                <c:pt idx="9">
                  <c:v>32.879999999999995</c:v>
                </c:pt>
              </c:numCache>
            </c:numRef>
          </c:val>
        </c:ser>
        <c:ser>
          <c:idx val="3"/>
          <c:order val="3"/>
          <c:tx>
            <c:strRef>
              <c:f>Sheet1!$E$1</c:f>
              <c:strCache>
                <c:ptCount val="1"/>
                <c:pt idx="0">
                  <c:v>Very Confident</c:v>
                </c:pt>
              </c:strCache>
            </c:strRef>
          </c:tx>
          <c:spPr>
            <a:solidFill>
              <a:schemeClr val="accent6"/>
            </a:solidFill>
            <a:ln>
              <a:solidFill>
                <a:schemeClr val="tx1"/>
              </a:solidFill>
            </a:ln>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Sheet1!$A$2:$A$11</c:f>
              <c:strCache>
                <c:ptCount val="10"/>
                <c:pt idx="0">
                  <c:v>Employer coverage</c:v>
                </c:pt>
                <c:pt idx="1">
                  <c:v>Marketplace coverage</c:v>
                </c:pt>
                <c:pt idx="4">
                  <c:v>Employer coverage</c:v>
                </c:pt>
                <c:pt idx="5">
                  <c:v>Marketplace coverage</c:v>
                </c:pt>
                <c:pt idx="8">
                  <c:v>Employer coverage</c:v>
                </c:pt>
                <c:pt idx="9">
                  <c:v>Marketplace coverage</c:v>
                </c:pt>
              </c:strCache>
            </c:strRef>
          </c:cat>
          <c:val>
            <c:numRef>
              <c:f>Sheet1!$E$2:$E$11</c:f>
              <c:numCache>
                <c:formatCode>0</c:formatCode>
                <c:ptCount val="10"/>
                <c:pt idx="0">
                  <c:v>48.16</c:v>
                </c:pt>
                <c:pt idx="1">
                  <c:v>43.32</c:v>
                </c:pt>
                <c:pt idx="4">
                  <c:v>35.68</c:v>
                </c:pt>
                <c:pt idx="5">
                  <c:v>25.25</c:v>
                </c:pt>
                <c:pt idx="8">
                  <c:v>44.519999999999996</c:v>
                </c:pt>
                <c:pt idx="9">
                  <c:v>31.929999999999996</c:v>
                </c:pt>
              </c:numCache>
            </c:numRef>
          </c:val>
        </c:ser>
        <c:dLbls>
          <c:showLegendKey val="0"/>
          <c:showVal val="0"/>
          <c:showCatName val="0"/>
          <c:showSerName val="0"/>
          <c:showPercent val="0"/>
          <c:showBubbleSize val="0"/>
        </c:dLbls>
        <c:gapWidth val="36"/>
        <c:overlap val="100"/>
        <c:axId val="96105600"/>
        <c:axId val="96107136"/>
      </c:barChart>
      <c:catAx>
        <c:axId val="96105600"/>
        <c:scaling>
          <c:orientation val="minMax"/>
        </c:scaling>
        <c:delete val="0"/>
        <c:axPos val="l"/>
        <c:majorTickMark val="none"/>
        <c:minorTickMark val="none"/>
        <c:tickLblPos val="low"/>
        <c:spPr>
          <a:ln w="50800">
            <a:solidFill>
              <a:schemeClr val="tx1"/>
            </a:solidFill>
          </a:ln>
        </c:spPr>
        <c:txPr>
          <a:bodyPr/>
          <a:lstStyle/>
          <a:p>
            <a:pPr>
              <a:defRPr sz="1400"/>
            </a:pPr>
            <a:endParaRPr lang="en-US"/>
          </a:p>
        </c:txPr>
        <c:crossAx val="96107136"/>
        <c:crosses val="autoZero"/>
        <c:auto val="1"/>
        <c:lblAlgn val="ctr"/>
        <c:lblOffset val="100"/>
        <c:noMultiLvlLbl val="0"/>
      </c:catAx>
      <c:valAx>
        <c:axId val="96107136"/>
        <c:scaling>
          <c:orientation val="minMax"/>
          <c:max val="100"/>
          <c:min val="-45"/>
        </c:scaling>
        <c:delete val="1"/>
        <c:axPos val="b"/>
        <c:numFmt formatCode="0" sourceLinked="1"/>
        <c:majorTickMark val="out"/>
        <c:minorTickMark val="none"/>
        <c:tickLblPos val="nextTo"/>
        <c:crossAx val="96105600"/>
        <c:crosses val="autoZero"/>
        <c:crossBetween val="between"/>
        <c:majorUnit val="25"/>
      </c:valAx>
    </c:plotArea>
    <c:plotVisOnly val="1"/>
    <c:dispBlanksAs val="gap"/>
    <c:showDLblsOverMax val="0"/>
  </c:chart>
  <c:txPr>
    <a:bodyPr/>
    <a:lstStyle/>
    <a:p>
      <a:pPr>
        <a:defRPr sz="1600" b="1">
          <a:latin typeface="Cabin" panose="020B08030502020200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467262372225999"/>
          <c:y val="0.22700324409762099"/>
          <c:w val="0.91767104472094096"/>
          <c:h val="0.68912987812067095"/>
        </c:manualLayout>
      </c:layout>
      <c:barChart>
        <c:barDir val="bar"/>
        <c:grouping val="stacked"/>
        <c:varyColors val="0"/>
        <c:ser>
          <c:idx val="0"/>
          <c:order val="0"/>
          <c:tx>
            <c:strRef>
              <c:f>Sheet1!$B$1</c:f>
              <c:strCache>
                <c:ptCount val="1"/>
                <c:pt idx="0">
                  <c:v>Fair</c:v>
                </c:pt>
              </c:strCache>
            </c:strRef>
          </c:tx>
          <c:spPr>
            <a:solidFill>
              <a:schemeClr val="accent2"/>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dLbl>
              <c:idx val="0"/>
              <c:layout/>
              <c:tx>
                <c:rich>
                  <a:bodyPr/>
                  <a:lstStyle/>
                  <a:p>
                    <a:r>
                      <a:rPr lang="en-US" smtClean="0"/>
                      <a:t>8</a:t>
                    </a:r>
                    <a:endParaRPr lang="en-US"/>
                  </a:p>
                </c:rich>
              </c:tx>
              <c:showLegendKey val="0"/>
              <c:showVal val="1"/>
              <c:showCatName val="0"/>
              <c:showSerName val="0"/>
              <c:showPercent val="0"/>
              <c:showBubbleSize val="0"/>
            </c:dLbl>
            <c:dLbl>
              <c:idx val="1"/>
              <c:layout/>
              <c:tx>
                <c:rich>
                  <a:bodyPr/>
                  <a:lstStyle/>
                  <a:p>
                    <a:r>
                      <a:rPr lang="en-US" smtClean="0"/>
                      <a:t>17</a:t>
                    </a:r>
                    <a:endParaRPr lang="en-US"/>
                  </a:p>
                </c:rich>
              </c:tx>
              <c:showLegendKey val="0"/>
              <c:showVal val="1"/>
              <c:showCatName val="0"/>
              <c:showSerName val="0"/>
              <c:showPercent val="0"/>
              <c:showBubbleSize val="0"/>
            </c:dLbl>
            <c:dLbl>
              <c:idx val="4"/>
              <c:layout/>
              <c:tx>
                <c:rich>
                  <a:bodyPr/>
                  <a:lstStyle/>
                  <a:p>
                    <a:r>
                      <a:rPr lang="en-US" smtClean="0"/>
                      <a:t>12</a:t>
                    </a:r>
                    <a:endParaRPr lang="en-US"/>
                  </a:p>
                </c:rich>
              </c:tx>
              <c:showLegendKey val="0"/>
              <c:showVal val="1"/>
              <c:showCatName val="0"/>
              <c:showSerName val="0"/>
              <c:showPercent val="0"/>
              <c:showBubbleSize val="0"/>
            </c:dLbl>
            <c:dLbl>
              <c:idx val="5"/>
              <c:layout/>
              <c:tx>
                <c:rich>
                  <a:bodyPr/>
                  <a:lstStyle/>
                  <a:p>
                    <a:r>
                      <a:rPr lang="en-US" smtClean="0"/>
                      <a:t>21</a:t>
                    </a:r>
                    <a:endParaRPr lang="en-US"/>
                  </a:p>
                </c:rich>
              </c:tx>
              <c:showLegendKey val="0"/>
              <c:showVal val="1"/>
              <c:showCatName val="0"/>
              <c:showSerName val="0"/>
              <c:showPercent val="0"/>
              <c:showBubbleSize val="0"/>
            </c:dLbl>
            <c:dLbl>
              <c:idx val="8"/>
              <c:layout/>
              <c:tx>
                <c:rich>
                  <a:bodyPr/>
                  <a:lstStyle/>
                  <a:p>
                    <a:r>
                      <a:rPr lang="en-US" smtClean="0"/>
                      <a:t>9</a:t>
                    </a:r>
                    <a:endParaRPr lang="en-US"/>
                  </a:p>
                </c:rich>
              </c:tx>
              <c:showLegendKey val="0"/>
              <c:showVal val="1"/>
              <c:showCatName val="0"/>
              <c:showSerName val="0"/>
              <c:showPercent val="0"/>
              <c:showBubbleSize val="0"/>
            </c:dLbl>
            <c:dLbl>
              <c:idx val="9"/>
              <c:layout/>
              <c:tx>
                <c:rich>
                  <a:bodyPr/>
                  <a:lstStyle/>
                  <a:p>
                    <a:r>
                      <a:rPr lang="en-US" smtClean="0"/>
                      <a:t>19</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Sheet1!$A$2:$A$11</c:f>
              <c:strCache>
                <c:ptCount val="10"/>
                <c:pt idx="0">
                  <c:v>Employer coverage</c:v>
                </c:pt>
                <c:pt idx="1">
                  <c:v>Marketplace coverage</c:v>
                </c:pt>
                <c:pt idx="4">
                  <c:v>Employer coverage</c:v>
                </c:pt>
                <c:pt idx="5">
                  <c:v>Marketplace coverage</c:v>
                </c:pt>
                <c:pt idx="8">
                  <c:v>Employer coverage</c:v>
                </c:pt>
                <c:pt idx="9">
                  <c:v>Marketplace coverage</c:v>
                </c:pt>
              </c:strCache>
            </c:strRef>
          </c:cat>
          <c:val>
            <c:numRef>
              <c:f>Sheet1!$B$2:$B$11</c:f>
              <c:numCache>
                <c:formatCode>0</c:formatCode>
                <c:ptCount val="10"/>
                <c:pt idx="0">
                  <c:v>-8.14</c:v>
                </c:pt>
                <c:pt idx="1">
                  <c:v>-16.850000000000001</c:v>
                </c:pt>
                <c:pt idx="4">
                  <c:v>-12.45</c:v>
                </c:pt>
                <c:pt idx="5">
                  <c:v>-20.76</c:v>
                </c:pt>
                <c:pt idx="8">
                  <c:v>-9.0300000000000011</c:v>
                </c:pt>
                <c:pt idx="9">
                  <c:v>-18.970000000000002</c:v>
                </c:pt>
              </c:numCache>
            </c:numRef>
          </c:val>
        </c:ser>
        <c:ser>
          <c:idx val="1"/>
          <c:order val="1"/>
          <c:tx>
            <c:strRef>
              <c:f>Sheet1!$C$1</c:f>
              <c:strCache>
                <c:ptCount val="1"/>
                <c:pt idx="0">
                  <c:v>Poor</c:v>
                </c:pt>
              </c:strCache>
            </c:strRef>
          </c:tx>
          <c:spPr>
            <a:solidFill>
              <a:schemeClr val="accent1"/>
            </a:solidFill>
            <a:ln>
              <a:solidFill>
                <a:schemeClr val="tx1"/>
              </a:solidFill>
            </a:ln>
          </c:spPr>
          <c:invertIfNegative val="0"/>
          <c:dLbls>
            <c:dLbl>
              <c:idx val="0"/>
              <c:layout/>
              <c:tx>
                <c:rich>
                  <a:bodyPr/>
                  <a:lstStyle/>
                  <a:p>
                    <a:r>
                      <a:rPr lang="en-US" smtClean="0"/>
                      <a:t>4</a:t>
                    </a:r>
                    <a:endParaRPr lang="en-US"/>
                  </a:p>
                </c:rich>
              </c:tx>
              <c:showLegendKey val="0"/>
              <c:showVal val="1"/>
              <c:showCatName val="0"/>
              <c:showSerName val="0"/>
              <c:showPercent val="0"/>
              <c:showBubbleSize val="0"/>
            </c:dLbl>
            <c:dLbl>
              <c:idx val="1"/>
              <c:layout/>
              <c:tx>
                <c:rich>
                  <a:bodyPr/>
                  <a:lstStyle/>
                  <a:p>
                    <a:r>
                      <a:rPr lang="en-US" smtClean="0"/>
                      <a:t>5</a:t>
                    </a:r>
                    <a:endParaRPr lang="en-US"/>
                  </a:p>
                </c:rich>
              </c:tx>
              <c:showLegendKey val="0"/>
              <c:showVal val="1"/>
              <c:showCatName val="0"/>
              <c:showSerName val="0"/>
              <c:showPercent val="0"/>
              <c:showBubbleSize val="0"/>
            </c:dLbl>
            <c:dLbl>
              <c:idx val="4"/>
              <c:layout/>
              <c:tx>
                <c:rich>
                  <a:bodyPr/>
                  <a:lstStyle/>
                  <a:p>
                    <a:r>
                      <a:rPr lang="en-US" smtClean="0"/>
                      <a:t>6</a:t>
                    </a:r>
                    <a:endParaRPr lang="en-US"/>
                  </a:p>
                </c:rich>
              </c:tx>
              <c:showLegendKey val="0"/>
              <c:showVal val="1"/>
              <c:showCatName val="0"/>
              <c:showSerName val="0"/>
              <c:showPercent val="0"/>
              <c:showBubbleSize val="0"/>
            </c:dLbl>
            <c:dLbl>
              <c:idx val="5"/>
              <c:layout/>
              <c:tx>
                <c:rich>
                  <a:bodyPr/>
                  <a:lstStyle/>
                  <a:p>
                    <a:r>
                      <a:rPr lang="en-US" smtClean="0"/>
                      <a:t>7</a:t>
                    </a:r>
                    <a:endParaRPr lang="en-US"/>
                  </a:p>
                </c:rich>
              </c:tx>
              <c:showLegendKey val="0"/>
              <c:showVal val="1"/>
              <c:showCatName val="0"/>
              <c:showSerName val="0"/>
              <c:showPercent val="0"/>
              <c:showBubbleSize val="0"/>
            </c:dLbl>
            <c:dLbl>
              <c:idx val="8"/>
              <c:layout/>
              <c:tx>
                <c:rich>
                  <a:bodyPr/>
                  <a:lstStyle/>
                  <a:p>
                    <a:r>
                      <a:rPr lang="en-US" smtClean="0"/>
                      <a:t>4</a:t>
                    </a:r>
                    <a:endParaRPr lang="en-US"/>
                  </a:p>
                </c:rich>
              </c:tx>
              <c:showLegendKey val="0"/>
              <c:showVal val="1"/>
              <c:showCatName val="0"/>
              <c:showSerName val="0"/>
              <c:showPercent val="0"/>
              <c:showBubbleSize val="0"/>
            </c:dLbl>
            <c:dLbl>
              <c:idx val="9"/>
              <c:layout/>
              <c:tx>
                <c:rich>
                  <a:bodyPr/>
                  <a:lstStyle/>
                  <a:p>
                    <a:r>
                      <a:rPr lang="en-US" smtClean="0"/>
                      <a:t>6</a:t>
                    </a:r>
                    <a:endParaRPr lang="en-US"/>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Sheet1!$A$2:$A$11</c:f>
              <c:strCache>
                <c:ptCount val="10"/>
                <c:pt idx="0">
                  <c:v>Employer coverage</c:v>
                </c:pt>
                <c:pt idx="1">
                  <c:v>Marketplace coverage</c:v>
                </c:pt>
                <c:pt idx="4">
                  <c:v>Employer coverage</c:v>
                </c:pt>
                <c:pt idx="5">
                  <c:v>Marketplace coverage</c:v>
                </c:pt>
                <c:pt idx="8">
                  <c:v>Employer coverage</c:v>
                </c:pt>
                <c:pt idx="9">
                  <c:v>Marketplace coverage</c:v>
                </c:pt>
              </c:strCache>
            </c:strRef>
          </c:cat>
          <c:val>
            <c:numRef>
              <c:f>Sheet1!$C$2:$C$11</c:f>
              <c:numCache>
                <c:formatCode>0</c:formatCode>
                <c:ptCount val="10"/>
                <c:pt idx="0">
                  <c:v>-3.83</c:v>
                </c:pt>
                <c:pt idx="1">
                  <c:v>-4.66</c:v>
                </c:pt>
                <c:pt idx="4">
                  <c:v>-5.9799999999999995</c:v>
                </c:pt>
                <c:pt idx="5">
                  <c:v>-6.61</c:v>
                </c:pt>
                <c:pt idx="8">
                  <c:v>-4.1500000000000004</c:v>
                </c:pt>
                <c:pt idx="9">
                  <c:v>-5.88</c:v>
                </c:pt>
              </c:numCache>
            </c:numRef>
          </c:val>
        </c:ser>
        <c:ser>
          <c:idx val="2"/>
          <c:order val="2"/>
          <c:tx>
            <c:strRef>
              <c:f>Sheet1!$D$1</c:f>
              <c:strCache>
                <c:ptCount val="1"/>
                <c:pt idx="0">
                  <c:v>Good</c:v>
                </c:pt>
              </c:strCache>
            </c:strRef>
          </c:tx>
          <c:spPr>
            <a:solidFill>
              <a:schemeClr val="accent3"/>
            </a:solidFill>
            <a:ln>
              <a:solidFill>
                <a:schemeClr val="tx1"/>
              </a:solidFill>
            </a:ln>
          </c:spPr>
          <c:invertIfNegative val="0"/>
          <c:dLbls>
            <c:showLegendKey val="0"/>
            <c:showVal val="1"/>
            <c:showCatName val="0"/>
            <c:showSerName val="0"/>
            <c:showPercent val="0"/>
            <c:showBubbleSize val="0"/>
            <c:showLeaderLines val="0"/>
          </c:dLbls>
          <c:cat>
            <c:strRef>
              <c:f>Sheet1!$A$2:$A$11</c:f>
              <c:strCache>
                <c:ptCount val="10"/>
                <c:pt idx="0">
                  <c:v>Employer coverage</c:v>
                </c:pt>
                <c:pt idx="1">
                  <c:v>Marketplace coverage</c:v>
                </c:pt>
                <c:pt idx="4">
                  <c:v>Employer coverage</c:v>
                </c:pt>
                <c:pt idx="5">
                  <c:v>Marketplace coverage</c:v>
                </c:pt>
                <c:pt idx="8">
                  <c:v>Employer coverage</c:v>
                </c:pt>
                <c:pt idx="9">
                  <c:v>Marketplace coverage</c:v>
                </c:pt>
              </c:strCache>
            </c:strRef>
          </c:cat>
          <c:val>
            <c:numRef>
              <c:f>Sheet1!$D$2:$D$11</c:f>
              <c:numCache>
                <c:formatCode>0</c:formatCode>
                <c:ptCount val="10"/>
                <c:pt idx="0">
                  <c:v>20.13</c:v>
                </c:pt>
                <c:pt idx="1">
                  <c:v>33.369999999999997</c:v>
                </c:pt>
                <c:pt idx="4">
                  <c:v>25.790000000000003</c:v>
                </c:pt>
                <c:pt idx="5">
                  <c:v>26.86</c:v>
                </c:pt>
                <c:pt idx="8">
                  <c:v>21.91</c:v>
                </c:pt>
                <c:pt idx="9">
                  <c:v>29.709999999999997</c:v>
                </c:pt>
              </c:numCache>
            </c:numRef>
          </c:val>
        </c:ser>
        <c:ser>
          <c:idx val="3"/>
          <c:order val="3"/>
          <c:tx>
            <c:strRef>
              <c:f>Sheet1!$E$1</c:f>
              <c:strCache>
                <c:ptCount val="1"/>
                <c:pt idx="0">
                  <c:v>Very good</c:v>
                </c:pt>
              </c:strCache>
            </c:strRef>
          </c:tx>
          <c:spPr>
            <a:solidFill>
              <a:schemeClr val="accent4"/>
            </a:solidFill>
            <a:ln>
              <a:solidFill>
                <a:schemeClr val="tx1"/>
              </a:solidFill>
            </a:ln>
          </c:spPr>
          <c:invertIfNegative val="0"/>
          <c:dLbls>
            <c:showLegendKey val="0"/>
            <c:showVal val="1"/>
            <c:showCatName val="0"/>
            <c:showSerName val="0"/>
            <c:showPercent val="0"/>
            <c:showBubbleSize val="0"/>
            <c:showLeaderLines val="0"/>
          </c:dLbls>
          <c:cat>
            <c:strRef>
              <c:f>Sheet1!$A$2:$A$11</c:f>
              <c:strCache>
                <c:ptCount val="10"/>
                <c:pt idx="0">
                  <c:v>Employer coverage</c:v>
                </c:pt>
                <c:pt idx="1">
                  <c:v>Marketplace coverage</c:v>
                </c:pt>
                <c:pt idx="4">
                  <c:v>Employer coverage</c:v>
                </c:pt>
                <c:pt idx="5">
                  <c:v>Marketplace coverage</c:v>
                </c:pt>
                <c:pt idx="8">
                  <c:v>Employer coverage</c:v>
                </c:pt>
                <c:pt idx="9">
                  <c:v>Marketplace coverage</c:v>
                </c:pt>
              </c:strCache>
            </c:strRef>
          </c:cat>
          <c:val>
            <c:numRef>
              <c:f>Sheet1!$E$2:$E$11</c:f>
              <c:numCache>
                <c:formatCode>0</c:formatCode>
                <c:ptCount val="10"/>
                <c:pt idx="0">
                  <c:v>35.39</c:v>
                </c:pt>
                <c:pt idx="1">
                  <c:v>25.130000000000003</c:v>
                </c:pt>
                <c:pt idx="4">
                  <c:v>29.74</c:v>
                </c:pt>
                <c:pt idx="5">
                  <c:v>16.71</c:v>
                </c:pt>
                <c:pt idx="8">
                  <c:v>34.339999999999996</c:v>
                </c:pt>
                <c:pt idx="9">
                  <c:v>19.78</c:v>
                </c:pt>
              </c:numCache>
            </c:numRef>
          </c:val>
        </c:ser>
        <c:ser>
          <c:idx val="4"/>
          <c:order val="4"/>
          <c:tx>
            <c:strRef>
              <c:f>Sheet1!$F$1</c:f>
              <c:strCache>
                <c:ptCount val="1"/>
                <c:pt idx="0">
                  <c:v>Excellent</c:v>
                </c:pt>
              </c:strCache>
            </c:strRef>
          </c:tx>
          <c:spPr>
            <a:solidFill>
              <a:schemeClr val="accent6"/>
            </a:solidFill>
            <a:ln>
              <a:solidFill>
                <a:schemeClr val="tx1"/>
              </a:solidFill>
            </a:ln>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Sheet1!$A$2:$A$11</c:f>
              <c:strCache>
                <c:ptCount val="10"/>
                <c:pt idx="0">
                  <c:v>Employer coverage</c:v>
                </c:pt>
                <c:pt idx="1">
                  <c:v>Marketplace coverage</c:v>
                </c:pt>
                <c:pt idx="4">
                  <c:v>Employer coverage</c:v>
                </c:pt>
                <c:pt idx="5">
                  <c:v>Marketplace coverage</c:v>
                </c:pt>
                <c:pt idx="8">
                  <c:v>Employer coverage</c:v>
                </c:pt>
                <c:pt idx="9">
                  <c:v>Marketplace coverage</c:v>
                </c:pt>
              </c:strCache>
            </c:strRef>
          </c:cat>
          <c:val>
            <c:numRef>
              <c:f>Sheet1!$F$2:$F$11</c:f>
              <c:numCache>
                <c:formatCode>0</c:formatCode>
                <c:ptCount val="10"/>
                <c:pt idx="0">
                  <c:v>32.29</c:v>
                </c:pt>
                <c:pt idx="1">
                  <c:v>14.149999999999999</c:v>
                </c:pt>
                <c:pt idx="4">
                  <c:v>25.45</c:v>
                </c:pt>
                <c:pt idx="5">
                  <c:v>24.62</c:v>
                </c:pt>
                <c:pt idx="8">
                  <c:v>30.209999999999997</c:v>
                </c:pt>
                <c:pt idx="9">
                  <c:v>20.82</c:v>
                </c:pt>
              </c:numCache>
            </c:numRef>
          </c:val>
        </c:ser>
        <c:dLbls>
          <c:showLegendKey val="0"/>
          <c:showVal val="0"/>
          <c:showCatName val="0"/>
          <c:showSerName val="0"/>
          <c:showPercent val="0"/>
          <c:showBubbleSize val="0"/>
        </c:dLbls>
        <c:gapWidth val="36"/>
        <c:overlap val="100"/>
        <c:axId val="97799552"/>
        <c:axId val="97825920"/>
      </c:barChart>
      <c:catAx>
        <c:axId val="97799552"/>
        <c:scaling>
          <c:orientation val="minMax"/>
        </c:scaling>
        <c:delete val="0"/>
        <c:axPos val="l"/>
        <c:majorTickMark val="none"/>
        <c:minorTickMark val="none"/>
        <c:tickLblPos val="low"/>
        <c:spPr>
          <a:ln w="50800">
            <a:solidFill>
              <a:schemeClr val="tx1"/>
            </a:solidFill>
          </a:ln>
        </c:spPr>
        <c:txPr>
          <a:bodyPr/>
          <a:lstStyle/>
          <a:p>
            <a:pPr>
              <a:defRPr sz="1400"/>
            </a:pPr>
            <a:endParaRPr lang="en-US"/>
          </a:p>
        </c:txPr>
        <c:crossAx val="97825920"/>
        <c:crosses val="autoZero"/>
        <c:auto val="1"/>
        <c:lblAlgn val="ctr"/>
        <c:lblOffset val="100"/>
        <c:noMultiLvlLbl val="0"/>
      </c:catAx>
      <c:valAx>
        <c:axId val="97825920"/>
        <c:scaling>
          <c:orientation val="minMax"/>
          <c:max val="100"/>
          <c:min val="-45"/>
        </c:scaling>
        <c:delete val="1"/>
        <c:axPos val="b"/>
        <c:numFmt formatCode="0" sourceLinked="1"/>
        <c:majorTickMark val="out"/>
        <c:minorTickMark val="none"/>
        <c:tickLblPos val="nextTo"/>
        <c:crossAx val="97799552"/>
        <c:crosses val="autoZero"/>
        <c:crossBetween val="between"/>
        <c:majorUnit val="25"/>
      </c:valAx>
    </c:plotArea>
    <c:plotVisOnly val="1"/>
    <c:dispBlanksAs val="gap"/>
    <c:showDLblsOverMax val="0"/>
  </c:chart>
  <c:txPr>
    <a:bodyPr/>
    <a:lstStyle/>
    <a:p>
      <a:pPr>
        <a:defRPr sz="1600" b="1">
          <a:latin typeface="Cabin" panose="020B08030502020200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29704576320059"/>
          <c:y val="2.985639969654276E-2"/>
          <c:w val="0.90528814946518799"/>
          <c:h val="0.91852866382634801"/>
        </c:manualLayout>
      </c:layout>
      <c:pieChart>
        <c:varyColors val="1"/>
        <c:ser>
          <c:idx val="0"/>
          <c:order val="0"/>
          <c:tx>
            <c:strRef>
              <c:f>Sheet1!$B$1</c:f>
              <c:strCache>
                <c:ptCount val="1"/>
                <c:pt idx="0">
                  <c:v>Total</c:v>
                </c:pt>
              </c:strCache>
            </c:strRef>
          </c:tx>
          <c:spPr>
            <a:ln>
              <a:solidFill>
                <a:schemeClr val="tx1"/>
              </a:solidFill>
            </a:ln>
          </c:spPr>
          <c:dPt>
            <c:idx val="0"/>
            <c:bubble3D val="0"/>
            <c:spPr>
              <a:solidFill>
                <a:schemeClr val="accent1"/>
              </a:solidFill>
              <a:ln>
                <a:solidFill>
                  <a:schemeClr val="tx1"/>
                </a:solidFill>
              </a:ln>
            </c:spPr>
          </c:dPt>
          <c:dPt>
            <c:idx val="1"/>
            <c:bubble3D val="0"/>
            <c:spPr>
              <a:solidFill>
                <a:schemeClr val="accent2"/>
              </a:solidFill>
              <a:ln>
                <a:solidFill>
                  <a:schemeClr val="tx1"/>
                </a:solidFill>
              </a:ln>
            </c:spPr>
          </c:dPt>
          <c:dPt>
            <c:idx val="2"/>
            <c:bubble3D val="0"/>
            <c:spPr>
              <a:solidFill>
                <a:schemeClr val="accent6"/>
              </a:solidFill>
              <a:ln>
                <a:solidFill>
                  <a:schemeClr val="tx1"/>
                </a:solidFill>
              </a:ln>
            </c:spPr>
          </c:dPt>
          <c:dPt>
            <c:idx val="3"/>
            <c:bubble3D val="0"/>
            <c:spPr>
              <a:solidFill>
                <a:schemeClr val="bg1"/>
              </a:solidFill>
              <a:ln>
                <a:solidFill>
                  <a:schemeClr val="tx1"/>
                </a:solidFill>
              </a:ln>
            </c:spPr>
          </c:dPt>
          <c:dPt>
            <c:idx val="4"/>
            <c:bubble3D val="0"/>
            <c:spPr>
              <a:solidFill>
                <a:schemeClr val="tx1"/>
              </a:solidFill>
              <a:ln>
                <a:solidFill>
                  <a:schemeClr val="tx1"/>
                </a:solidFill>
              </a:ln>
            </c:spPr>
          </c:dPt>
          <c:dPt>
            <c:idx val="5"/>
            <c:bubble3D val="0"/>
            <c:spPr>
              <a:solidFill>
                <a:schemeClr val="accent3"/>
              </a:solidFill>
              <a:ln>
                <a:solidFill>
                  <a:schemeClr val="tx1"/>
                </a:solidFill>
              </a:ln>
            </c:spPr>
          </c:dPt>
          <c:cat>
            <c:strRef>
              <c:f>Sheet1!$A$2:$A$7</c:f>
              <c:strCache>
                <c:ptCount val="6"/>
                <c:pt idx="0">
                  <c:v>Amount of the premium</c:v>
                </c:pt>
                <c:pt idx="1">
                  <c:v>Amount of the deductible and other copayments</c:v>
                </c:pt>
                <c:pt idx="2">
                  <c:v>Preferred doctor, health clinic, or hospital included in plan's network</c:v>
                </c:pt>
                <c:pt idx="3">
                  <c:v>Other</c:v>
                </c:pt>
                <c:pt idx="4">
                  <c:v>Did not formally select a plan</c:v>
                </c:pt>
                <c:pt idx="5">
                  <c:v>Don't know or refused</c:v>
                </c:pt>
              </c:strCache>
            </c:strRef>
          </c:cat>
          <c:val>
            <c:numRef>
              <c:f>Sheet1!$B$2:$B$7</c:f>
              <c:numCache>
                <c:formatCode>General</c:formatCode>
                <c:ptCount val="6"/>
                <c:pt idx="0">
                  <c:v>41</c:v>
                </c:pt>
                <c:pt idx="1">
                  <c:v>25</c:v>
                </c:pt>
                <c:pt idx="2">
                  <c:v>22</c:v>
                </c:pt>
                <c:pt idx="3">
                  <c:v>8</c:v>
                </c:pt>
                <c:pt idx="5">
                  <c:v>4</c:v>
                </c:pt>
              </c:numCache>
            </c:numRef>
          </c:val>
        </c:ser>
        <c:dLbls>
          <c:showLegendKey val="0"/>
          <c:showVal val="0"/>
          <c:showCatName val="0"/>
          <c:showSerName val="0"/>
          <c:showPercent val="0"/>
          <c:showBubbleSize val="0"/>
          <c:showLeaderLines val="1"/>
        </c:dLbls>
        <c:firstSliceAng val="212"/>
      </c:pieChart>
    </c:plotArea>
    <c:plotVisOnly val="1"/>
    <c:dispBlanksAs val="gap"/>
    <c:showDLblsOverMax val="0"/>
  </c:chart>
  <c:txPr>
    <a:bodyPr/>
    <a:lstStyle/>
    <a:p>
      <a:pPr>
        <a:defRPr sz="1600" b="1">
          <a:latin typeface="Calibri" panose="020F050202020403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explosion val="15"/>
            <c:spPr>
              <a:solidFill>
                <a:schemeClr val="accent6"/>
              </a:solidFill>
              <a:ln>
                <a:solidFill>
                  <a:schemeClr val="tx1"/>
                </a:solidFill>
              </a:ln>
            </c:spPr>
          </c:dPt>
          <c:dPt>
            <c:idx val="2"/>
            <c:bubble3D val="0"/>
            <c:spPr>
              <a:solidFill>
                <a:schemeClr val="accent2"/>
              </a:solidFill>
              <a:ln>
                <a:solidFill>
                  <a:schemeClr val="tx1"/>
                </a:solidFill>
              </a:ln>
            </c:spPr>
          </c:dPt>
          <c:cat>
            <c:strRef>
              <c:f>Sheet1!$A$2:$A$4</c:f>
              <c:strCache>
                <c:ptCount val="3"/>
                <c:pt idx="0">
                  <c:v>No</c:v>
                </c:pt>
                <c:pt idx="1">
                  <c:v>Yes</c:v>
                </c:pt>
                <c:pt idx="2">
                  <c:v>Don't know or refused</c:v>
                </c:pt>
              </c:strCache>
            </c:strRef>
          </c:cat>
          <c:val>
            <c:numRef>
              <c:f>Sheet1!$B$2:$B$4</c:f>
              <c:numCache>
                <c:formatCode>General</c:formatCode>
                <c:ptCount val="3"/>
                <c:pt idx="0">
                  <c:v>27</c:v>
                </c:pt>
                <c:pt idx="1">
                  <c:v>53</c:v>
                </c:pt>
                <c:pt idx="2">
                  <c:v>19</c:v>
                </c:pt>
              </c:numCache>
            </c:numRef>
          </c:val>
        </c:ser>
        <c:dLbls>
          <c:showLegendKey val="0"/>
          <c:showVal val="0"/>
          <c:showCatName val="0"/>
          <c:showSerName val="0"/>
          <c:showPercent val="0"/>
          <c:showBubbleSize val="0"/>
          <c:showLeaderLines val="1"/>
        </c:dLbls>
        <c:firstSliceAng val="261"/>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36797454716301"/>
          <c:y val="0"/>
          <c:w val="0.49503874226369898"/>
          <c:h val="0.93332397864458205"/>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6"/>
              </a:solidFill>
              <a:ln>
                <a:solidFill>
                  <a:schemeClr val="tx1"/>
                </a:solidFill>
              </a:ln>
            </c:spPr>
          </c:dPt>
          <c:dPt>
            <c:idx val="1"/>
            <c:bubble3D val="0"/>
            <c:spPr>
              <a:solidFill>
                <a:schemeClr val="accent1"/>
              </a:solidFill>
              <a:ln>
                <a:solidFill>
                  <a:schemeClr val="tx1"/>
                </a:solidFill>
              </a:ln>
            </c:spPr>
          </c:dPt>
          <c:dPt>
            <c:idx val="2"/>
            <c:bubble3D val="0"/>
            <c:spPr>
              <a:solidFill>
                <a:schemeClr val="accent2"/>
              </a:solidFill>
              <a:ln>
                <a:solidFill>
                  <a:schemeClr val="tx1"/>
                </a:solidFill>
              </a:ln>
            </c:spPr>
          </c:dPt>
          <c:dPt>
            <c:idx val="3"/>
            <c:bubble3D val="0"/>
          </c:dPt>
          <c:dPt>
            <c:idx val="4"/>
            <c:bubble3D val="0"/>
          </c:dPt>
          <c:dPt>
            <c:idx val="5"/>
            <c:bubble3D val="0"/>
          </c:dPt>
          <c:cat>
            <c:strRef>
              <c:f>Sheet1!$A$2:$A$4</c:f>
              <c:strCache>
                <c:ptCount val="3"/>
                <c:pt idx="0">
                  <c:v>Yes</c:v>
                </c:pt>
                <c:pt idx="1">
                  <c:v>No</c:v>
                </c:pt>
                <c:pt idx="2">
                  <c:v>Don't know or refused</c:v>
                </c:pt>
              </c:strCache>
            </c:strRef>
          </c:cat>
          <c:val>
            <c:numRef>
              <c:f>Sheet1!$B$2:$B$4</c:f>
              <c:numCache>
                <c:formatCode>General</c:formatCode>
                <c:ptCount val="3"/>
                <c:pt idx="0">
                  <c:v>54</c:v>
                </c:pt>
                <c:pt idx="1">
                  <c:v>42</c:v>
                </c:pt>
                <c:pt idx="2">
                  <c:v>4</c:v>
                </c:pt>
              </c:numCache>
            </c:numRef>
          </c:val>
        </c:ser>
        <c:dLbls>
          <c:showLegendKey val="0"/>
          <c:showVal val="0"/>
          <c:showCatName val="0"/>
          <c:showSerName val="0"/>
          <c:showPercent val="0"/>
          <c:showBubbleSize val="0"/>
          <c:showLeaderLines val="1"/>
        </c:dLbls>
        <c:firstSliceAng val="166"/>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538580287866295E-2"/>
          <c:y val="0.117981568571043"/>
          <c:w val="0.93219796138173638"/>
          <c:h val="0.53559764289774892"/>
        </c:manualLayout>
      </c:layout>
      <c:barChart>
        <c:barDir val="col"/>
        <c:grouping val="clustered"/>
        <c:varyColors val="0"/>
        <c:ser>
          <c:idx val="0"/>
          <c:order val="0"/>
          <c:tx>
            <c:strRef>
              <c:f>Sheet1!$B$1</c:f>
              <c:strCache>
                <c:ptCount val="1"/>
                <c:pt idx="0">
                  <c:v>Total</c:v>
                </c:pt>
              </c:strCache>
            </c:strRef>
          </c:tx>
          <c:spPr>
            <a:solidFill>
              <a:schemeClr val="accent6"/>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txPr>
              <a:bodyPr/>
              <a:lstStyle/>
              <a:p>
                <a:pPr>
                  <a:defRPr sz="1600"/>
                </a:pPr>
                <a:endParaRPr lang="en-US"/>
              </a:p>
            </c:txPr>
            <c:dLblPos val="outEnd"/>
            <c:showLegendKey val="0"/>
            <c:showVal val="1"/>
            <c:showCatName val="0"/>
            <c:showSerName val="0"/>
            <c:showPercent val="0"/>
            <c:showBubbleSize val="0"/>
            <c:showLeaderLines val="0"/>
          </c:dLbls>
          <c:cat>
            <c:strRef>
              <c:f>Sheet1!$A$2:$A$9</c:f>
              <c:strCache>
                <c:ptCount val="8"/>
                <c:pt idx="0">
                  <c:v>Could not find a plan you could afford</c:v>
                </c:pt>
                <c:pt idx="1">
                  <c:v>Obtained health insurance through another source</c:v>
                </c:pt>
                <c:pt idx="2">
                  <c:v>Not eligible to enroll in Medicaid 
or for 
financial assistance</c:v>
                </c:pt>
                <c:pt idx="3">
                  <c:v>Found the process of enrolling 
in a plan 
difficult or confusing</c:v>
                </c:pt>
                <c:pt idx="4">
                  <c:v>Could not find a plan with the type of coverage you need</c:v>
                </c:pt>
                <c:pt idx="5">
                  <c:v>Decided 
you did 
not need 
health insurance</c:v>
                </c:pt>
                <c:pt idx="6">
                  <c:v>Did not know where to get help to sign up</c:v>
                </c:pt>
                <c:pt idx="7">
                  <c:v>Some 
other 
reason</c:v>
                </c:pt>
              </c:strCache>
            </c:strRef>
          </c:cat>
          <c:val>
            <c:numRef>
              <c:f>Sheet1!$B$2:$B$9</c:f>
              <c:numCache>
                <c:formatCode>General</c:formatCode>
                <c:ptCount val="8"/>
                <c:pt idx="0">
                  <c:v>57</c:v>
                </c:pt>
                <c:pt idx="1">
                  <c:v>51</c:v>
                </c:pt>
                <c:pt idx="2">
                  <c:v>43</c:v>
                </c:pt>
                <c:pt idx="3">
                  <c:v>38</c:v>
                </c:pt>
                <c:pt idx="4">
                  <c:v>32</c:v>
                </c:pt>
                <c:pt idx="5">
                  <c:v>15</c:v>
                </c:pt>
                <c:pt idx="6">
                  <c:v>14</c:v>
                </c:pt>
                <c:pt idx="7">
                  <c:v>23</c:v>
                </c:pt>
              </c:numCache>
            </c:numRef>
          </c:val>
        </c:ser>
        <c:dLbls>
          <c:showLegendKey val="0"/>
          <c:showVal val="0"/>
          <c:showCatName val="0"/>
          <c:showSerName val="0"/>
          <c:showPercent val="0"/>
          <c:showBubbleSize val="0"/>
        </c:dLbls>
        <c:gapWidth val="150"/>
        <c:axId val="133958272"/>
        <c:axId val="134185344"/>
      </c:barChart>
      <c:catAx>
        <c:axId val="133958272"/>
        <c:scaling>
          <c:orientation val="minMax"/>
        </c:scaling>
        <c:delete val="0"/>
        <c:axPos val="b"/>
        <c:numFmt formatCode="General" sourceLinked="1"/>
        <c:majorTickMark val="out"/>
        <c:minorTickMark val="none"/>
        <c:tickLblPos val="nextTo"/>
        <c:txPr>
          <a:bodyPr/>
          <a:lstStyle/>
          <a:p>
            <a:pPr>
              <a:defRPr sz="1400"/>
            </a:pPr>
            <a:endParaRPr lang="en-US"/>
          </a:p>
        </c:txPr>
        <c:crossAx val="134185344"/>
        <c:crosses val="autoZero"/>
        <c:auto val="1"/>
        <c:lblAlgn val="ctr"/>
        <c:lblOffset val="100"/>
        <c:noMultiLvlLbl val="0"/>
      </c:catAx>
      <c:valAx>
        <c:axId val="134185344"/>
        <c:scaling>
          <c:orientation val="minMax"/>
          <c:max val="100"/>
        </c:scaling>
        <c:delete val="0"/>
        <c:axPos val="l"/>
        <c:numFmt formatCode="General" sourceLinked="1"/>
        <c:majorTickMark val="out"/>
        <c:minorTickMark val="none"/>
        <c:tickLblPos val="nextTo"/>
        <c:txPr>
          <a:bodyPr/>
          <a:lstStyle/>
          <a:p>
            <a:pPr>
              <a:defRPr sz="1400"/>
            </a:pPr>
            <a:endParaRPr lang="en-US"/>
          </a:p>
        </c:txPr>
        <c:crossAx val="133958272"/>
        <c:crosses val="autoZero"/>
        <c:crossBetween val="between"/>
        <c:majorUnit val="25"/>
        <c:minorUnit val="1"/>
      </c:valAx>
    </c:plotArea>
    <c:plotVisOnly val="1"/>
    <c:dispBlanksAs val="gap"/>
    <c:showDLblsOverMax val="0"/>
  </c:chart>
  <c:txPr>
    <a:bodyPr/>
    <a:lstStyle/>
    <a:p>
      <a:pPr>
        <a:defRPr sz="1200" b="1">
          <a:latin typeface="Cabin" panose="020B08030502020200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70932"/>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9/24/2015</a:t>
            </a:fld>
            <a:endParaRPr lang="en-US"/>
          </a:p>
        </p:txBody>
      </p:sp>
      <p:sp>
        <p:nvSpPr>
          <p:cNvPr id="5" name="Slide Number Placeholder 4"/>
          <p:cNvSpPr>
            <a:spLocks noGrp="1"/>
          </p:cNvSpPr>
          <p:nvPr>
            <p:ph type="sldNum" sz="quarter" idx="3"/>
          </p:nvPr>
        </p:nvSpPr>
        <p:spPr>
          <a:xfrm>
            <a:off x="3884613" y="8946071"/>
            <a:ext cx="2971800" cy="47093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3400" y="8712240"/>
            <a:ext cx="1981200" cy="54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70932"/>
          </a:xfrm>
          <a:prstGeom prst="rect">
            <a:avLst/>
          </a:prstGeom>
        </p:spPr>
        <p:txBody>
          <a:bodyPr vert="horz" lIns="91440" tIns="45720" rIns="91440" bIns="45720" rtlCol="0"/>
          <a:lstStyle>
            <a:lvl1pPr algn="r">
              <a:defRPr sz="1200"/>
            </a:lvl1pPr>
          </a:lstStyle>
          <a:p>
            <a:fld id="{2B7DF4EF-B5F3-4137-9F50-C64E3078FB4D}" type="datetimeFigureOut">
              <a:rPr lang="en-US" smtClean="0"/>
              <a:t>9/24/2015</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54"/>
            <a:ext cx="5486400" cy="42383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1"/>
            <a:ext cx="2971800" cy="4709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946071"/>
            <a:ext cx="2971800" cy="470932"/>
          </a:xfrm>
          <a:prstGeom prst="rect">
            <a:avLst/>
          </a:prstGeom>
        </p:spPr>
        <p:txBody>
          <a:bodyPr vert="horz" lIns="91440" tIns="45720" rIns="91440" bIns="45720" rtlCol="0" anchor="b"/>
          <a:lstStyle>
            <a:lvl1pPr algn="r">
              <a:defRPr sz="1200"/>
            </a:lvl1pPr>
          </a:lstStyle>
          <a:p>
            <a:fld id="{0E631495-809F-4118-87B7-2B4F3E8D5A02}" type="slidenum">
              <a:rPr lang="en-US" smtClean="0"/>
              <a:t>‹#›</a:t>
            </a:fld>
            <a:endParaRPr lang="en-US"/>
          </a:p>
        </p:txBody>
      </p:sp>
    </p:spTree>
    <p:extLst>
      <p:ext uri="{BB962C8B-B14F-4D97-AF65-F5344CB8AC3E}">
        <p14:creationId xmlns:p14="http://schemas.microsoft.com/office/powerpoint/2010/main" val="409384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98352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E631495-809F-4118-87B7-2B4F3E8D5A02}"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271965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E631495-809F-4118-87B7-2B4F3E8D5A02}" type="slidenum">
              <a:rPr lang="en-US" smtClean="0"/>
              <a:t>14</a:t>
            </a:fld>
            <a:endParaRPr lang="en-US"/>
          </a:p>
        </p:txBody>
      </p:sp>
    </p:spTree>
    <p:extLst>
      <p:ext uri="{BB962C8B-B14F-4D97-AF65-F5344CB8AC3E}">
        <p14:creationId xmlns:p14="http://schemas.microsoft.com/office/powerpoint/2010/main" val="3417357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5DA669D-E2FC-4F32-848D-CBEED4636B7E}"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55324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5ADB526-017D-4E6D-A189-5702C71EF70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539884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5ADB526-017D-4E6D-A189-5702C71EF70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53988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E631495-809F-4118-87B7-2B4F3E8D5A02}" type="slidenum">
              <a:rPr lang="en-US" smtClean="0"/>
              <a:t>2</a:t>
            </a:fld>
            <a:endParaRPr lang="en-US"/>
          </a:p>
        </p:txBody>
      </p:sp>
    </p:spTree>
    <p:extLst>
      <p:ext uri="{BB962C8B-B14F-4D97-AF65-F5344CB8AC3E}">
        <p14:creationId xmlns:p14="http://schemas.microsoft.com/office/powerpoint/2010/main" val="648785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E631495-809F-4118-87B7-2B4F3E8D5A02}"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648785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4</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6</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r>
              <a:rPr lang="en-US" baseline="0" dirty="0" smtClean="0"/>
              <a:t>Exhibit 5. </a:t>
            </a:r>
          </a:p>
          <a:p>
            <a:pPr marL="171450" indent="-171450" eaLnBrk="1" hangingPunct="1">
              <a:buFont typeface="Arial" panose="020B0604020202020204" pitchFamily="34" charset="0"/>
              <a:buChar char="•"/>
            </a:pPr>
            <a:r>
              <a:rPr lang="en-US" baseline="0" dirty="0" smtClean="0"/>
              <a:t>People in marketplace plans on average reported higher deductibles than those in employer plans. </a:t>
            </a:r>
          </a:p>
          <a:p>
            <a:pPr marL="171450" indent="-171450" eaLnBrk="1" hangingPunct="1">
              <a:buFont typeface="Arial" panose="020B0604020202020204" pitchFamily="34" charset="0"/>
              <a:buChar char="•"/>
            </a:pPr>
            <a:r>
              <a:rPr lang="en-US" baseline="0" dirty="0" smtClean="0"/>
              <a:t>IF you look at the top set of bars, at the light blue shaded area, 43 percent of adults in marketplace plans had  per-person deductibles of $1,000 or more compared to 34 percent of adults in employer plans. </a:t>
            </a:r>
          </a:p>
          <a:p>
            <a:pPr marL="171450" indent="-171450" eaLnBrk="1" hangingPunct="1">
              <a:buFont typeface="Arial" panose="020B0604020202020204" pitchFamily="34" charset="0"/>
              <a:buChar char="•"/>
            </a:pPr>
            <a:r>
              <a:rPr lang="en-US" baseline="0" dirty="0" smtClean="0"/>
              <a:t>Differences in deductibles between those in marketplace and employer plans were wider among higher income adults than they were among lower income adults.  </a:t>
            </a:r>
          </a:p>
          <a:p>
            <a:pPr marL="171450" indent="-171450" eaLnBrk="1" hangingPunct="1">
              <a:buFont typeface="Arial" panose="020B0604020202020204" pitchFamily="34" charset="0"/>
              <a:buChar char="•"/>
            </a:pPr>
            <a:r>
              <a:rPr lang="en-US" baseline="0" dirty="0" smtClean="0"/>
              <a:t>This is likely because p</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eople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with incomes under 250 percent of poverty who enroll in silver level plans in the marketplaces are eligible for cost sharing subsidies that lower their deductibles, copays and out of pocket limits.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______________</a:t>
            </a:r>
          </a:p>
          <a:p>
            <a:pPr marL="171450" indent="-171450" eaLnBrk="1" hangingPunct="1">
              <a:buFont typeface="Arial" panose="020B0604020202020204" pitchFamily="34" charset="0"/>
              <a:buChar char="•"/>
            </a:pPr>
            <a:r>
              <a:rPr lang="en-US" baseline="0" dirty="0" smtClean="0"/>
              <a:t>But people in marketplace plans with incomes under 250% of poverty are eligible for what are know as cost-sharing reduction subsidies if they are enrolled in silver level plans.  These subsidies increase the cost protection of plans by lowering deductibles, copays and coinsurance, out of pocket limits.  </a:t>
            </a:r>
          </a:p>
          <a:p>
            <a:pPr marL="171450" indent="-171450" eaLnBrk="1" hangingPunct="1">
              <a:buFont typeface="Arial" panose="020B0604020202020204" pitchFamily="34" charset="0"/>
              <a:buChar char="•"/>
            </a:pPr>
            <a:r>
              <a:rPr lang="en-US" baseline="0" dirty="0" smtClean="0"/>
              <a:t>Still, the cost-sharing subsidies were less effective in making deductibles comparable between employer and </a:t>
            </a:r>
            <a:r>
              <a:rPr lang="en-US" baseline="0" dirty="0" err="1" smtClean="0"/>
              <a:t>marketpalce</a:t>
            </a:r>
            <a:r>
              <a:rPr lang="en-US" baseline="0" dirty="0" smtClean="0"/>
              <a:t> plan in this survey. </a:t>
            </a:r>
          </a:p>
          <a:p>
            <a:pPr marL="171450" indent="-171450" eaLnBrk="1" hangingPunct="1">
              <a:buFont typeface="Arial" panose="020B0604020202020204" pitchFamily="34" charset="0"/>
              <a:buChar char="•"/>
            </a:pPr>
            <a:r>
              <a:rPr lang="en-US" baseline="0" dirty="0" smtClean="0"/>
              <a:t> There are a few possible reasons for this. </a:t>
            </a:r>
          </a:p>
          <a:p>
            <a:pPr marL="171450" indent="-171450" eaLnBrk="1" hangingPunct="1">
              <a:buFont typeface="Arial" panose="020B0604020202020204" pitchFamily="34" charset="0"/>
              <a:buChar char="•"/>
            </a:pPr>
            <a:r>
              <a:rPr lang="en-US" baseline="0" dirty="0" smtClean="0"/>
              <a:t>First, about a quarter of adults in the survey with incomes in the range that make them eligible for cost-sharing subsidies enrolled in bronze-level plans. People in bronze plans are not eligible for cost-sharing subsidies and thus may have higher deductibles.  </a:t>
            </a:r>
          </a:p>
          <a:p>
            <a:pPr marL="171450" indent="-171450" eaLnBrk="1" hangingPunct="1">
              <a:buFont typeface="Arial" panose="020B0604020202020204" pitchFamily="34" charset="0"/>
              <a:buChar char="•"/>
            </a:pPr>
            <a:r>
              <a:rPr lang="en-US" baseline="0" dirty="0" smtClean="0"/>
              <a:t>Second, the largest cost-sharing reduction subsidies are available for people with incomes between 100 percent and 150 percent of poverty and phase out as incomes rise to 250 percent of poverty.  This means that fewer people benefit from the cost-sharing subsidies compared to the premium subsidies which go up to 400 percent of poverty. </a:t>
            </a:r>
          </a:p>
          <a:p>
            <a:pPr marL="171450" indent="-171450" eaLnBrk="1" hangingPunct="1">
              <a:buFont typeface="Arial" panose="020B0604020202020204" pitchFamily="34" charset="0"/>
              <a:buChar char="•"/>
            </a:pPr>
            <a:r>
              <a:rPr lang="en-US" baseline="0" dirty="0" smtClean="0"/>
              <a:t>Finally, insurers may also increase the cost protection of plans by reducing copays and out of pocket limits, which we don’t measure in the survey.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Exhibit</a:t>
            </a:r>
            <a:r>
              <a:rPr lang="en-US" baseline="0" dirty="0" smtClean="0"/>
              <a:t> 6. </a:t>
            </a:r>
          </a:p>
          <a:p>
            <a:pPr marL="171450" indent="-171450">
              <a:buFont typeface="Arial" panose="020B0604020202020204" pitchFamily="34" charset="0"/>
              <a:buChar char="•"/>
            </a:pPr>
            <a:r>
              <a:rPr lang="en-US" dirty="0" smtClean="0"/>
              <a:t>We asked people about their confidence in their ability to afford health care if they were to become seriously ill. </a:t>
            </a:r>
          </a:p>
          <a:p>
            <a:pPr marL="171450" indent="-171450">
              <a:buFont typeface="Arial" panose="020B0604020202020204" pitchFamily="34" charset="0"/>
              <a:buChar char="•"/>
            </a:pPr>
            <a:r>
              <a:rPr lang="en-US" dirty="0" smtClean="0"/>
              <a:t>65%</a:t>
            </a:r>
            <a:r>
              <a:rPr lang="en-US" baseline="0" dirty="0" smtClean="0"/>
              <a:t> of people with </a:t>
            </a:r>
            <a:r>
              <a:rPr lang="en-US" dirty="0" smtClean="0"/>
              <a:t>marketplace plans and 80 percent of those in employer plans were very or somewhat confident they could afford needed care if they became sick</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Exhibit</a:t>
            </a:r>
            <a:r>
              <a:rPr lang="en-US" baseline="0" dirty="0" smtClean="0"/>
              <a:t> 7. </a:t>
            </a:r>
          </a:p>
          <a:p>
            <a:pPr marL="171450" indent="-171450">
              <a:buFont typeface="Arial" panose="020B0604020202020204" pitchFamily="34" charset="0"/>
              <a:buChar char="•"/>
            </a:pPr>
            <a:r>
              <a:rPr lang="en-US" baseline="0" dirty="0" smtClean="0"/>
              <a:t>People in marketplace plans across the income spectrum, gave their plans high ratings. </a:t>
            </a:r>
          </a:p>
          <a:p>
            <a:pPr marL="171450" indent="-171450">
              <a:buFont typeface="Arial" panose="020B0604020202020204" pitchFamily="34" charset="0"/>
              <a:buChar char="•"/>
            </a:pPr>
            <a:r>
              <a:rPr lang="en-US" baseline="0" dirty="0" smtClean="0"/>
              <a:t>70% of people with marketplace coverage said their insurance was good, very good, or excellent</a:t>
            </a:r>
          </a:p>
          <a:p>
            <a:pPr marL="171450" indent="-171450">
              <a:buFont typeface="Arial" panose="020B0604020202020204" pitchFamily="34" charset="0"/>
              <a:buChar char="•"/>
            </a:pPr>
            <a:r>
              <a:rPr lang="en-US" baseline="0" dirty="0" smtClean="0"/>
              <a:t>86% of those with employer coverage gave their health plans similarly high ratings</a:t>
            </a: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E631495-809F-4118-87B7-2B4F3E8D5A02}" type="slidenum">
              <a:rPr lang="en-US" smtClean="0"/>
              <a:t>9</a:t>
            </a:fld>
            <a:endParaRPr lang="en-US"/>
          </a:p>
        </p:txBody>
      </p:sp>
    </p:spTree>
    <p:extLst>
      <p:ext uri="{BB962C8B-B14F-4D97-AF65-F5344CB8AC3E}">
        <p14:creationId xmlns:p14="http://schemas.microsoft.com/office/powerpoint/2010/main" val="11504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08582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707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2240546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5" name="Slide Number Placeholder 5"/>
          <p:cNvSpPr>
            <a:spLocks noGrp="1"/>
          </p:cNvSpPr>
          <p:nvPr>
            <p:ph type="sldNum" sz="quarter" idx="11"/>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2CC6964-7B54-064A-B31D-DB278A5CB2E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88772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ED0522F-A562-0C4E-A9E2-00D0C807E3C4}" type="datetimeFigureOut">
              <a:rPr lang="en-US">
                <a:solidFill>
                  <a:prstClr val="black"/>
                </a:solidFill>
              </a:rPr>
              <a:pPr>
                <a:defRPr/>
              </a:pPr>
              <a:t>9/24/2015</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9A48E77-557D-0441-BF24-7F0936EB945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290855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B11E20C5-E51B-484A-967C-ACF884F1D43B}" type="datetimeFigureOut">
              <a:rPr lang="en-US">
                <a:solidFill>
                  <a:prstClr val="black"/>
                </a:solidFill>
              </a:rPr>
              <a:pPr>
                <a:defRPr/>
              </a:pPr>
              <a:t>9/24/2015</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4C29385-C4FE-3348-8039-ABCDCDCCBBB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06065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2C8D2B3-419B-2243-A3DC-68BB2D5C07C5}" type="datetimeFigureOut">
              <a:rPr lang="en-US">
                <a:solidFill>
                  <a:prstClr val="black"/>
                </a:solidFill>
              </a:rPr>
              <a:pPr>
                <a:defRPr/>
              </a:pPr>
              <a:t>9/24/2015</a:t>
            </a:fld>
            <a:endParaRPr lang="en-US">
              <a:solidFill>
                <a:prstClr val="black"/>
              </a:solidFill>
            </a:endParaRPr>
          </a:p>
        </p:txBody>
      </p:sp>
      <p:sp>
        <p:nvSpPr>
          <p:cNvPr id="8"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9"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FBBB2491-389E-F04C-8008-B0E54D7E5B0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2867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3BB522-5728-2444-BFDB-02D050E0264F}" type="datetimeFigureOut">
              <a:rPr lang="en-US">
                <a:solidFill>
                  <a:prstClr val="black"/>
                </a:solidFill>
              </a:rPr>
              <a:pPr>
                <a:defRPr/>
              </a:pPr>
              <a:t>9/24/2015</a:t>
            </a:fld>
            <a:endParaRPr lang="en-US">
              <a:solidFill>
                <a:prstClr val="black"/>
              </a:solidFill>
            </a:endParaRPr>
          </a:p>
        </p:txBody>
      </p:sp>
      <p:sp>
        <p:nvSpPr>
          <p:cNvPr id="4"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5"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C9E642F-CFD6-9447-A437-F07736F07DC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15596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3170395-5B5E-2F4E-9314-A35A2550D0DE}" type="datetimeFigureOut">
              <a:rPr lang="en-US">
                <a:solidFill>
                  <a:prstClr val="black"/>
                </a:solidFill>
              </a:rPr>
              <a:pPr>
                <a:defRPr/>
              </a:pPr>
              <a:t>9/24/2015</a:t>
            </a:fld>
            <a:endParaRPr lang="en-US">
              <a:solidFill>
                <a:prstClr val="black"/>
              </a:solidFill>
            </a:endParaRPr>
          </a:p>
        </p:txBody>
      </p:sp>
      <p:sp>
        <p:nvSpPr>
          <p:cNvPr id="3"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4"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72B731B-4214-E947-85E0-5A691331BAE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69805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984A60-7719-2D4F-B510-76A8ED5241AC}" type="datetimeFigureOut">
              <a:rPr lang="en-US">
                <a:solidFill>
                  <a:prstClr val="black"/>
                </a:solidFill>
              </a:rPr>
              <a:pPr>
                <a:defRPr/>
              </a:pPr>
              <a:t>9/24/2015</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23C2B94D-3879-1F42-81B0-7BF34F3F493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93377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72B3008-D0E0-554C-8F56-402F3AAB90E6}" type="datetimeFigureOut">
              <a:rPr lang="en-US">
                <a:solidFill>
                  <a:prstClr val="black"/>
                </a:solidFill>
              </a:rPr>
              <a:pPr>
                <a:defRPr/>
              </a:pPr>
              <a:t>9/24/2015</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356B36-0106-C64C-8336-6064633A72C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41564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5422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09B413E-45DC-384A-A4C6-850E67FB4BD7}" type="datetimeFigureOut">
              <a:rPr lang="en-US">
                <a:solidFill>
                  <a:prstClr val="black"/>
                </a:solidFill>
              </a:rPr>
              <a:pPr>
                <a:defRPr/>
              </a:pPr>
              <a:t>9/24/2015</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CD9CB3-3A1F-4446-B9A7-3ED7078B9F5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092789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0A13786-ED77-3B46-85C2-87E222A1C2DC}" type="datetimeFigureOut">
              <a:rPr lang="en-US">
                <a:solidFill>
                  <a:prstClr val="black"/>
                </a:solidFill>
              </a:rPr>
              <a:pPr>
                <a:defRPr/>
              </a:pPr>
              <a:t>9/24/2015</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47FF244-9096-1B45-BA69-8B241D77E41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01813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36304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0616916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67807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46433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038866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28651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9395756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37674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82069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11255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44787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1406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93371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3006963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134479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194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39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97003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65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177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780086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58341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300410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4429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8" name="Picture 14"/>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659291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7551388"/>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6555372"/>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8.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304800" y="506613"/>
            <a:ext cx="8534400" cy="2677656"/>
          </a:xfrm>
        </p:spPr>
        <p:txBody>
          <a:bodyPr/>
          <a:lstStyle/>
          <a:p>
            <a:pPr algn="ctr"/>
            <a:r>
              <a:rPr lang="en-US" sz="2800" b="1" dirty="0" smtClean="0">
                <a:latin typeface="Georgia" charset="0"/>
                <a:ea typeface="ＭＳ Ｐゴシック" charset="0"/>
              </a:rPr>
              <a:t>Affordability and Enrollment Experiences in the Affordable Care Act’s Health Insurance Marketplaces</a:t>
            </a:r>
            <a:br>
              <a:rPr lang="en-US" sz="2800" b="1" dirty="0" smtClean="0">
                <a:latin typeface="Georgia" charset="0"/>
                <a:ea typeface="ＭＳ Ｐゴシック" charset="0"/>
              </a:rPr>
            </a:br>
            <a:r>
              <a:rPr lang="en-US" sz="2800" b="1" dirty="0">
                <a:latin typeface="Georgia" charset="0"/>
                <a:ea typeface="ＭＳ Ｐゴシック" charset="0"/>
              </a:rPr>
              <a:t/>
            </a:r>
            <a:br>
              <a:rPr lang="en-US" sz="2800" b="1" dirty="0">
                <a:latin typeface="Georgia" charset="0"/>
                <a:ea typeface="ＭＳ Ｐゴシック" charset="0"/>
              </a:rPr>
            </a:br>
            <a:r>
              <a:rPr lang="en-US" sz="2800" b="1" dirty="0" smtClean="0">
                <a:latin typeface="Georgia" charset="0"/>
                <a:ea typeface="ＭＳ Ｐゴシック" charset="0"/>
              </a:rPr>
              <a:t>Findings from the Commonwealth Fund Affordable Care Act Tracking Survey, 2015</a:t>
            </a:r>
            <a:endParaRPr lang="en-US" sz="2800" b="1" dirty="0">
              <a:latin typeface="Georgia" charset="0"/>
              <a:ea typeface="ＭＳ Ｐゴシック" charset="0"/>
            </a:endParaRPr>
          </a:p>
        </p:txBody>
      </p:sp>
      <p:pic>
        <p:nvPicPr>
          <p:cNvPr id="13315"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6489700"/>
            <a:ext cx="38989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5" descr="CFlogo_2014_4-color_PMS_K.eps"/>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4800" y="5314950"/>
            <a:ext cx="381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p:cNvSpPr txBox="1">
            <a:spLocks/>
          </p:cNvSpPr>
          <p:nvPr/>
        </p:nvSpPr>
        <p:spPr bwMode="auto">
          <a:xfrm>
            <a:off x="1371600" y="3505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ＭＳ Ｐゴシック" charset="0"/>
              </a:defRPr>
            </a:lvl1pPr>
            <a:lvl2pPr marL="45720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mn-cs"/>
              </a:defRPr>
            </a:lvl2pPr>
            <a:lvl3pPr marL="914400" indent="0" algn="ctr" rtl="0" eaLnBrk="1" fontAlgn="base" hangingPunct="1">
              <a:spcBef>
                <a:spcPct val="20000"/>
              </a:spcBef>
              <a:spcAft>
                <a:spcPct val="0"/>
              </a:spcAft>
              <a:buFont typeface="Arial" charset="0"/>
              <a:buNone/>
              <a:defRPr sz="1800" kern="1200">
                <a:solidFill>
                  <a:schemeClr val="tx1">
                    <a:tint val="75000"/>
                  </a:schemeClr>
                </a:solidFill>
                <a:latin typeface="Corbel" pitchFamily="34" charset="0"/>
                <a:ea typeface="ＭＳ Ｐゴシック" charset="-128"/>
                <a:cs typeface="+mn-cs"/>
              </a:defRPr>
            </a:lvl3pPr>
            <a:lvl4pPr marL="13716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4pPr>
            <a:lvl5pPr marL="18288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defRPr/>
            </a:pPr>
            <a:r>
              <a:rPr lang="en-US" sz="1800" b="1" dirty="0" smtClean="0">
                <a:solidFill>
                  <a:prstClr val="black">
                    <a:tint val="75000"/>
                  </a:prstClr>
                </a:solidFill>
                <a:latin typeface="Arial"/>
                <a:cs typeface="Arial"/>
              </a:rPr>
              <a:t>Sara R. Collins, Ph.D.</a:t>
            </a:r>
          </a:p>
          <a:p>
            <a:pPr>
              <a:spcBef>
                <a:spcPts val="0"/>
              </a:spcBef>
              <a:defRPr/>
            </a:pPr>
            <a:r>
              <a:rPr lang="en-US" sz="1800" b="1" dirty="0" smtClean="0">
                <a:solidFill>
                  <a:prstClr val="black">
                    <a:tint val="75000"/>
                  </a:prstClr>
                </a:solidFill>
                <a:latin typeface="Arial"/>
                <a:cs typeface="Arial"/>
              </a:rPr>
              <a:t>Vice President, Health Care Coverage and Access</a:t>
            </a:r>
          </a:p>
          <a:p>
            <a:pPr>
              <a:spcBef>
                <a:spcPts val="0"/>
              </a:spcBef>
              <a:defRPr/>
            </a:pPr>
            <a:r>
              <a:rPr lang="en-US" sz="1800" b="1" dirty="0" smtClean="0">
                <a:solidFill>
                  <a:prstClr val="black">
                    <a:tint val="75000"/>
                  </a:prstClr>
                </a:solidFill>
                <a:latin typeface="Arial"/>
                <a:cs typeface="Arial"/>
              </a:rPr>
              <a:t>The Commonwealth Fund </a:t>
            </a:r>
          </a:p>
          <a:p>
            <a:pPr>
              <a:spcBef>
                <a:spcPts val="0"/>
              </a:spcBef>
              <a:defRPr/>
            </a:pPr>
            <a:endParaRPr lang="en-US" sz="1800" b="1" dirty="0" smtClean="0">
              <a:solidFill>
                <a:prstClr val="black">
                  <a:tint val="75000"/>
                </a:prstClr>
              </a:solidFill>
              <a:latin typeface="Arial"/>
              <a:cs typeface="Arial"/>
            </a:endParaRPr>
          </a:p>
          <a:p>
            <a:pPr>
              <a:spcBef>
                <a:spcPts val="0"/>
              </a:spcBef>
              <a:defRPr/>
            </a:pPr>
            <a:r>
              <a:rPr lang="en-US" sz="1800" b="1" dirty="0" smtClean="0">
                <a:solidFill>
                  <a:prstClr val="black">
                    <a:tint val="75000"/>
                  </a:prstClr>
                </a:solidFill>
                <a:latin typeface="Arial"/>
                <a:cs typeface="Arial"/>
              </a:rPr>
              <a:t>Media Teleconference</a:t>
            </a:r>
          </a:p>
          <a:p>
            <a:pPr>
              <a:spcBef>
                <a:spcPts val="0"/>
              </a:spcBef>
              <a:defRPr/>
            </a:pPr>
            <a:r>
              <a:rPr lang="en-US" sz="1800" b="1" dirty="0" smtClean="0">
                <a:solidFill>
                  <a:prstClr val="black">
                    <a:tint val="75000"/>
                  </a:prstClr>
                </a:solidFill>
                <a:latin typeface="Arial"/>
                <a:cs typeface="Arial"/>
              </a:rPr>
              <a:t>September 24, 2015</a:t>
            </a:r>
          </a:p>
          <a:p>
            <a:pPr algn="l">
              <a:defRPr/>
            </a:pPr>
            <a:endParaRPr lang="en-US" sz="2800" dirty="0">
              <a:solidFill>
                <a:prstClr val="black">
                  <a:tint val="75000"/>
                </a:prstClr>
              </a:solidFill>
              <a:latin typeface="Arial"/>
              <a:cs typeface="Arial"/>
            </a:endParaRPr>
          </a:p>
        </p:txBody>
      </p:sp>
    </p:spTree>
    <p:extLst>
      <p:ext uri="{BB962C8B-B14F-4D97-AF65-F5344CB8AC3E}">
        <p14:creationId xmlns:p14="http://schemas.microsoft.com/office/powerpoint/2010/main" val="1616110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3696731808"/>
              </p:ext>
            </p:extLst>
          </p:nvPr>
        </p:nvGraphicFramePr>
        <p:xfrm>
          <a:off x="1839517" y="1439425"/>
          <a:ext cx="5094683" cy="3690800"/>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16223" y="5511225"/>
            <a:ext cx="9144000" cy="584775"/>
          </a:xfrm>
          <a:prstGeom prst="rect">
            <a:avLst/>
          </a:prstGeom>
          <a:noFill/>
        </p:spPr>
        <p:txBody>
          <a:bodyPr wrap="square" rtlCol="0">
            <a:spAutoFit/>
          </a:bodyPr>
          <a:lstStyle/>
          <a:p>
            <a:pPr algn="ctr" fontAlgn="b"/>
            <a:r>
              <a:rPr lang="en-US" sz="1600" b="1" dirty="0">
                <a:solidFill>
                  <a:prstClr val="black"/>
                </a:solidFill>
                <a:latin typeface="Cabin" panose="020B0803050202020004" pitchFamily="34" charset="0"/>
                <a:cs typeface="Arial" pitchFamily="34" charset="0"/>
              </a:rPr>
              <a:t>Adults ages 19–64 who have had a private plan through the marketplace for </a:t>
            </a:r>
            <a:r>
              <a:rPr lang="en-US" sz="1600" b="1" dirty="0" smtClean="0">
                <a:solidFill>
                  <a:prstClr val="black"/>
                </a:solidFill>
                <a:latin typeface="Cabin" panose="020B0803050202020004" pitchFamily="34" charset="0"/>
                <a:cs typeface="Arial" pitchFamily="34" charset="0"/>
              </a:rPr>
              <a:t>three </a:t>
            </a:r>
            <a:r>
              <a:rPr lang="en-US" sz="1600" b="1" dirty="0">
                <a:solidFill>
                  <a:prstClr val="black"/>
                </a:solidFill>
                <a:latin typeface="Cabin" panose="020B0803050202020004" pitchFamily="34" charset="0"/>
                <a:cs typeface="Arial" pitchFamily="34" charset="0"/>
              </a:rPr>
              <a:t>months or less </a:t>
            </a:r>
            <a:r>
              <a:rPr lang="en-US" sz="1600" b="1" dirty="0" smtClean="0">
                <a:solidFill>
                  <a:prstClr val="black"/>
                </a:solidFill>
                <a:latin typeface="Cabin" panose="020B0803050202020004" pitchFamily="34" charset="0"/>
                <a:cs typeface="Arial" pitchFamily="34" charset="0"/>
              </a:rPr>
              <a:t/>
            </a:r>
            <a:br>
              <a:rPr lang="en-US" sz="1600" b="1" dirty="0" smtClean="0">
                <a:solidFill>
                  <a:prstClr val="black"/>
                </a:solidFill>
                <a:latin typeface="Cabin" panose="020B0803050202020004" pitchFamily="34" charset="0"/>
                <a:cs typeface="Arial" pitchFamily="34" charset="0"/>
              </a:rPr>
            </a:br>
            <a:r>
              <a:rPr lang="en-US" sz="1600" b="1" dirty="0" smtClean="0">
                <a:solidFill>
                  <a:prstClr val="black"/>
                </a:solidFill>
                <a:latin typeface="Cabin" panose="020B0803050202020004" pitchFamily="34" charset="0"/>
                <a:cs typeface="Arial" pitchFamily="34" charset="0"/>
              </a:rPr>
              <a:t>or </a:t>
            </a:r>
            <a:r>
              <a:rPr lang="en-US" sz="1600" b="1" dirty="0">
                <a:solidFill>
                  <a:prstClr val="black"/>
                </a:solidFill>
                <a:latin typeface="Cabin" panose="020B0803050202020004" pitchFamily="34" charset="0"/>
                <a:cs typeface="Arial" pitchFamily="34" charset="0"/>
              </a:rPr>
              <a:t>changed plans in the 2015 open enrollment period</a:t>
            </a: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a:solidFill>
                  <a:prstClr val="black"/>
                </a:solidFill>
                <a:ea typeface="ＭＳ Ｐゴシック"/>
              </a:rPr>
              <a:t>Exhibit </a:t>
            </a:r>
            <a:r>
              <a:rPr lang="en-US" sz="2000" b="1" kern="0" dirty="0" smtClean="0">
                <a:solidFill>
                  <a:prstClr val="black"/>
                </a:solidFill>
                <a:ea typeface="ＭＳ Ｐゴシック"/>
              </a:rPr>
              <a:t>8. Premiums and Cost Exposure Were the Most Important Factors in Plan Selection Among Marketplace Enrollees</a:t>
            </a:r>
            <a:endParaRPr lang="en-US" sz="2000" b="1" kern="0" dirty="0">
              <a:solidFill>
                <a:prstClr val="black"/>
              </a:solidFill>
              <a:ea typeface="ＭＳ Ｐゴシック"/>
            </a:endParaRPr>
          </a:p>
        </p:txBody>
      </p:sp>
      <p:sp>
        <p:nvSpPr>
          <p:cNvPr id="17" name="TextBox 16"/>
          <p:cNvSpPr txBox="1"/>
          <p:nvPr/>
        </p:nvSpPr>
        <p:spPr>
          <a:xfrm>
            <a:off x="0" y="990600"/>
            <a:ext cx="9144000" cy="338554"/>
          </a:xfrm>
          <a:prstGeom prst="rect">
            <a:avLst/>
          </a:prstGeom>
          <a:noFill/>
        </p:spPr>
        <p:txBody>
          <a:bodyPr wrap="square" rtlCol="0">
            <a:spAutoFit/>
          </a:bodyPr>
          <a:lstStyle/>
          <a:p>
            <a:pPr algn="ctr" fontAlgn="b"/>
            <a:r>
              <a:rPr lang="en-US" sz="1600" b="1" dirty="0" smtClean="0">
                <a:solidFill>
                  <a:prstClr val="black"/>
                </a:solidFill>
                <a:latin typeface="Cabin" panose="020B0803050202020004" pitchFamily="34" charset="0"/>
                <a:cs typeface="Arial" pitchFamily="34" charset="0"/>
              </a:rPr>
              <a:t>What was the most important factor in your decision about which plan to select?</a:t>
            </a:r>
            <a:endParaRPr lang="en-US" sz="1600" b="1" dirty="0">
              <a:solidFill>
                <a:prstClr val="black"/>
              </a:solidFill>
              <a:latin typeface="Cabin" panose="020B0803050202020004" pitchFamily="34" charset="0"/>
              <a:cs typeface="Arial" pitchFamily="34" charset="0"/>
            </a:endParaRPr>
          </a:p>
        </p:txBody>
      </p:sp>
      <p:sp>
        <p:nvSpPr>
          <p:cNvPr id="31" name="Text Box 49"/>
          <p:cNvSpPr txBox="1">
            <a:spLocks noChangeArrowheads="1"/>
          </p:cNvSpPr>
          <p:nvPr/>
        </p:nvSpPr>
        <p:spPr bwMode="auto">
          <a:xfrm>
            <a:off x="45720" y="6355080"/>
            <a:ext cx="7315200" cy="461665"/>
          </a:xfrm>
          <a:prstGeom prst="rect">
            <a:avLst/>
          </a:prstGeom>
          <a:noFill/>
          <a:ln w="9525">
            <a:noFill/>
            <a:miter lim="800000"/>
            <a:headEnd/>
            <a:tailEnd/>
          </a:ln>
        </p:spPr>
        <p:txBody>
          <a:bodyPr wrap="square">
            <a:spAutoFit/>
          </a:bodyPr>
          <a:lstStyle/>
          <a:p>
            <a:r>
              <a:rPr lang="en-US" sz="1200" dirty="0" smtClean="0">
                <a:solidFill>
                  <a:prstClr val="black"/>
                </a:solidFill>
                <a:latin typeface="Cabin" panose="020B0803050202020004" pitchFamily="34" charset="0"/>
              </a:rPr>
              <a:t>* Actual question wording: preferred doctor, health clinic, or hospital included in plan’s network. </a:t>
            </a:r>
          </a:p>
          <a:p>
            <a:r>
              <a:rPr lang="en-US" sz="1200" dirty="0" smtClean="0">
                <a:solidFill>
                  <a:prstClr val="black"/>
                </a:solidFill>
                <a:latin typeface="Cabin" panose="020B0803050202020004" pitchFamily="34" charset="0"/>
              </a:rPr>
              <a:t>Source</a:t>
            </a:r>
            <a:r>
              <a:rPr lang="en-US" sz="1200" dirty="0">
                <a:solidFill>
                  <a:prstClr val="black"/>
                </a:solidFill>
                <a:latin typeface="Cabin" panose="020B0803050202020004" pitchFamily="34" charset="0"/>
              </a:rPr>
              <a:t>: </a:t>
            </a:r>
            <a:r>
              <a:rPr lang="en-US" sz="1200" dirty="0">
                <a:solidFill>
                  <a:prstClr val="black"/>
                </a:solidFill>
                <a:latin typeface="Cabin" panose="020B0803050202020004" pitchFamily="34" charset="0"/>
                <a:cs typeface="Arial" pitchFamily="34" charset="0"/>
              </a:rPr>
              <a:t>The Commonwealth Fund Affordable Care Act Tracking Survey, </a:t>
            </a:r>
            <a:r>
              <a:rPr lang="en-US" sz="1200" dirty="0" smtClean="0">
                <a:solidFill>
                  <a:prstClr val="black"/>
                </a:solidFill>
                <a:latin typeface="Cabin" panose="020B0803050202020004" pitchFamily="34" charset="0"/>
                <a:cs typeface="Arial" pitchFamily="34" charset="0"/>
              </a:rPr>
              <a:t>March–May 2015.</a:t>
            </a:r>
            <a:endParaRPr lang="en-US" sz="1200" dirty="0">
              <a:solidFill>
                <a:prstClr val="black"/>
              </a:solidFill>
              <a:latin typeface="Cabin" panose="020B0803050202020004" pitchFamily="34" charset="0"/>
              <a:ea typeface="ＭＳ Ｐゴシック" charset="-128"/>
            </a:endParaRPr>
          </a:p>
        </p:txBody>
      </p:sp>
      <p:sp>
        <p:nvSpPr>
          <p:cNvPr id="3" name="TextBox 2"/>
          <p:cNvSpPr txBox="1"/>
          <p:nvPr/>
        </p:nvSpPr>
        <p:spPr>
          <a:xfrm>
            <a:off x="3048000" y="2539425"/>
            <a:ext cx="1143000" cy="830997"/>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cs typeface="Arial" panose="020B0604020202020204" pitchFamily="34" charset="0"/>
              </a:rPr>
              <a:t>Amount of premium</a:t>
            </a:r>
          </a:p>
          <a:p>
            <a:pPr algn="ctr"/>
            <a:r>
              <a:rPr lang="en-US" sz="1600" b="1" dirty="0" smtClean="0">
                <a:solidFill>
                  <a:prstClr val="white"/>
                </a:solidFill>
                <a:latin typeface="Cabin" panose="020B0803050202020004" pitchFamily="34" charset="0"/>
                <a:cs typeface="Arial" panose="020B0604020202020204" pitchFamily="34" charset="0"/>
              </a:rPr>
              <a:t>41%</a:t>
            </a:r>
          </a:p>
        </p:txBody>
      </p:sp>
      <p:sp>
        <p:nvSpPr>
          <p:cNvPr id="9" name="TextBox 8"/>
          <p:cNvSpPr txBox="1"/>
          <p:nvPr/>
        </p:nvSpPr>
        <p:spPr>
          <a:xfrm>
            <a:off x="4495800" y="1905000"/>
            <a:ext cx="1459980" cy="1323439"/>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cs typeface="Arial" panose="020B0604020202020204" pitchFamily="34" charset="0"/>
              </a:rPr>
              <a:t>Amount of deductible and other copayments</a:t>
            </a:r>
          </a:p>
          <a:p>
            <a:pPr algn="ctr"/>
            <a:r>
              <a:rPr lang="en-US" sz="1600" b="1" dirty="0" smtClean="0">
                <a:solidFill>
                  <a:prstClr val="black"/>
                </a:solidFill>
                <a:latin typeface="Cabin" panose="020B0803050202020004" pitchFamily="34" charset="0"/>
                <a:cs typeface="Arial" panose="020B0604020202020204" pitchFamily="34" charset="0"/>
              </a:rPr>
              <a:t>25%</a:t>
            </a:r>
          </a:p>
        </p:txBody>
      </p:sp>
      <p:sp>
        <p:nvSpPr>
          <p:cNvPr id="10" name="TextBox 9"/>
          <p:cNvSpPr txBox="1"/>
          <p:nvPr/>
        </p:nvSpPr>
        <p:spPr>
          <a:xfrm>
            <a:off x="4648200" y="3273386"/>
            <a:ext cx="1447801" cy="1323439"/>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cs typeface="Arial" panose="020B0604020202020204" pitchFamily="34" charset="0"/>
              </a:rPr>
              <a:t>Preferred </a:t>
            </a:r>
          </a:p>
          <a:p>
            <a:pPr algn="ctr"/>
            <a:r>
              <a:rPr lang="en-US" sz="1600" b="1" dirty="0" smtClean="0">
                <a:solidFill>
                  <a:prstClr val="white"/>
                </a:solidFill>
                <a:latin typeface="Cabin" panose="020B0803050202020004" pitchFamily="34" charset="0"/>
                <a:cs typeface="Arial" panose="020B0604020202020204" pitchFamily="34" charset="0"/>
              </a:rPr>
              <a:t>provider* included </a:t>
            </a:r>
          </a:p>
          <a:p>
            <a:pPr algn="ctr"/>
            <a:r>
              <a:rPr lang="en-US" sz="1600" b="1" dirty="0" smtClean="0">
                <a:solidFill>
                  <a:prstClr val="white"/>
                </a:solidFill>
                <a:latin typeface="Cabin" panose="020B0803050202020004" pitchFamily="34" charset="0"/>
                <a:cs typeface="Arial" panose="020B0604020202020204" pitchFamily="34" charset="0"/>
              </a:rPr>
              <a:t>in network</a:t>
            </a:r>
          </a:p>
          <a:p>
            <a:pPr algn="ctr"/>
            <a:r>
              <a:rPr lang="en-US" sz="1600" b="1" dirty="0" smtClean="0">
                <a:solidFill>
                  <a:prstClr val="white"/>
                </a:solidFill>
                <a:latin typeface="Cabin" panose="020B0803050202020004" pitchFamily="34" charset="0"/>
                <a:cs typeface="Arial" panose="020B0604020202020204" pitchFamily="34" charset="0"/>
              </a:rPr>
              <a:t>22%</a:t>
            </a:r>
          </a:p>
        </p:txBody>
      </p:sp>
      <p:sp>
        <p:nvSpPr>
          <p:cNvPr id="11" name="TextBox 10"/>
          <p:cNvSpPr txBox="1"/>
          <p:nvPr/>
        </p:nvSpPr>
        <p:spPr>
          <a:xfrm>
            <a:off x="3831336" y="4368225"/>
            <a:ext cx="1459980"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cs typeface="Arial" panose="020B0604020202020204" pitchFamily="34" charset="0"/>
              </a:rPr>
              <a:t>Other</a:t>
            </a:r>
          </a:p>
          <a:p>
            <a:pPr algn="ctr"/>
            <a:r>
              <a:rPr lang="en-US" sz="1600" b="1" dirty="0">
                <a:solidFill>
                  <a:prstClr val="black"/>
                </a:solidFill>
                <a:latin typeface="Cabin" panose="020B0803050202020004" pitchFamily="34" charset="0"/>
                <a:cs typeface="Arial" panose="020B0604020202020204" pitchFamily="34" charset="0"/>
              </a:rPr>
              <a:t>8</a:t>
            </a:r>
            <a:r>
              <a:rPr lang="en-US" sz="1600" b="1" dirty="0" smtClean="0">
                <a:solidFill>
                  <a:prstClr val="black"/>
                </a:solidFill>
                <a:latin typeface="Cabin" panose="020B0803050202020004" pitchFamily="34" charset="0"/>
                <a:cs typeface="Arial" panose="020B0604020202020204" pitchFamily="34" charset="0"/>
              </a:rPr>
              <a:t>%</a:t>
            </a:r>
          </a:p>
        </p:txBody>
      </p:sp>
      <p:sp>
        <p:nvSpPr>
          <p:cNvPr id="14" name="TextBox 13"/>
          <p:cNvSpPr txBox="1"/>
          <p:nvPr/>
        </p:nvSpPr>
        <p:spPr>
          <a:xfrm>
            <a:off x="2743200" y="4697850"/>
            <a:ext cx="1295400"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cs typeface="Arial" panose="020B0604020202020204" pitchFamily="34" charset="0"/>
              </a:rPr>
              <a:t>Don’t know </a:t>
            </a:r>
          </a:p>
          <a:p>
            <a:pPr algn="ctr"/>
            <a:r>
              <a:rPr lang="en-US" sz="1600" b="1" dirty="0" smtClean="0">
                <a:solidFill>
                  <a:prstClr val="black"/>
                </a:solidFill>
                <a:latin typeface="Cabin" panose="020B0803050202020004" pitchFamily="34" charset="0"/>
                <a:cs typeface="Arial" panose="020B0604020202020204" pitchFamily="34" charset="0"/>
              </a:rPr>
              <a:t>4%</a:t>
            </a:r>
          </a:p>
        </p:txBody>
      </p:sp>
    </p:spTree>
    <p:extLst>
      <p:ext uri="{BB962C8B-B14F-4D97-AF65-F5344CB8AC3E}">
        <p14:creationId xmlns:p14="http://schemas.microsoft.com/office/powerpoint/2010/main" val="3807035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486400"/>
            <a:ext cx="4145280" cy="738664"/>
          </a:xfrm>
          <a:prstGeom prst="rect">
            <a:avLst/>
          </a:prstGeom>
          <a:noFill/>
        </p:spPr>
        <p:txBody>
          <a:bodyPr wrap="square" rtlCol="0">
            <a:spAutoFit/>
          </a:bodyPr>
          <a:lstStyle/>
          <a:p>
            <a:pPr algn="ctr" fontAlgn="b"/>
            <a:r>
              <a:rPr lang="en-US" sz="1400" b="1" dirty="0">
                <a:solidFill>
                  <a:prstClr val="black"/>
                </a:solidFill>
                <a:latin typeface="Cabin" panose="020B0803050202020004" pitchFamily="34" charset="0"/>
                <a:cs typeface="Arial" pitchFamily="34" charset="0"/>
              </a:rPr>
              <a:t>Adults ages 19–64 </a:t>
            </a:r>
            <a:r>
              <a:rPr lang="en-US" sz="1400" b="1" dirty="0" smtClean="0">
                <a:solidFill>
                  <a:prstClr val="black"/>
                </a:solidFill>
                <a:latin typeface="Cabin" panose="020B0803050202020004" pitchFamily="34" charset="0"/>
                <a:cs typeface="Arial" pitchFamily="34" charset="0"/>
              </a:rPr>
              <a:t>who have had a private plan through the marketplace for three months or less or changed plans in the 2015 open enrollment period</a:t>
            </a:r>
            <a:endParaRPr lang="en-US" sz="1400" b="1" dirty="0">
              <a:solidFill>
                <a:prstClr val="black"/>
              </a:solidFill>
              <a:latin typeface="Cabin" panose="020B0803050202020004" pitchFamily="34" charset="0"/>
              <a:cs typeface="Arial" pitchFamily="34" charset="0"/>
            </a:endParaRPr>
          </a:p>
        </p:txBody>
      </p:sp>
      <p:graphicFrame>
        <p:nvGraphicFramePr>
          <p:cNvPr id="10" name="Chart 9"/>
          <p:cNvGraphicFramePr/>
          <p:nvPr>
            <p:extLst>
              <p:ext uri="{D42A27DB-BD31-4B8C-83A1-F6EECF244321}">
                <p14:modId xmlns:p14="http://schemas.microsoft.com/office/powerpoint/2010/main" val="4130052811"/>
              </p:ext>
            </p:extLst>
          </p:nvPr>
        </p:nvGraphicFramePr>
        <p:xfrm>
          <a:off x="165931" y="2171581"/>
          <a:ext cx="3948869" cy="331333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748481" y="2920425"/>
            <a:ext cx="1385119" cy="584775"/>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No</a:t>
            </a:r>
          </a:p>
          <a:p>
            <a:pPr algn="ctr"/>
            <a:r>
              <a:rPr lang="en-US" sz="1600" b="1" dirty="0" smtClean="0">
                <a:solidFill>
                  <a:prstClr val="white"/>
                </a:solidFill>
                <a:latin typeface="Cabin" panose="020B0803050202020004" pitchFamily="34" charset="0"/>
              </a:rPr>
              <a:t>27%</a:t>
            </a:r>
            <a:endParaRPr lang="en-US" sz="1600" b="1" dirty="0">
              <a:solidFill>
                <a:prstClr val="white"/>
              </a:solidFill>
              <a:latin typeface="Cabin" panose="020B0803050202020004" pitchFamily="34" charset="0"/>
            </a:endParaRPr>
          </a:p>
        </p:txBody>
      </p:sp>
      <p:sp>
        <p:nvSpPr>
          <p:cNvPr id="18" name="TextBox 17"/>
          <p:cNvSpPr txBox="1"/>
          <p:nvPr/>
        </p:nvSpPr>
        <p:spPr>
          <a:xfrm>
            <a:off x="2388120" y="3479012"/>
            <a:ext cx="1371600" cy="584775"/>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Yes</a:t>
            </a:r>
          </a:p>
          <a:p>
            <a:pPr algn="ctr"/>
            <a:r>
              <a:rPr lang="en-US" sz="1600" b="1" dirty="0" smtClean="0">
                <a:solidFill>
                  <a:prstClr val="white"/>
                </a:solidFill>
                <a:latin typeface="Cabin" panose="020B0803050202020004" pitchFamily="34" charset="0"/>
              </a:rPr>
              <a:t>53%</a:t>
            </a:r>
            <a:endParaRPr lang="en-US" sz="1600" b="1" dirty="0">
              <a:solidFill>
                <a:prstClr val="white"/>
              </a:solidFill>
              <a:latin typeface="Cabin" panose="020B0803050202020004" pitchFamily="34" charset="0"/>
            </a:endParaRPr>
          </a:p>
        </p:txBody>
      </p:sp>
      <p:sp>
        <p:nvSpPr>
          <p:cNvPr id="22" name="TextBox 21"/>
          <p:cNvSpPr txBox="1"/>
          <p:nvPr/>
        </p:nvSpPr>
        <p:spPr>
          <a:xfrm>
            <a:off x="5257800" y="5486400"/>
            <a:ext cx="3846457" cy="523220"/>
          </a:xfrm>
          <a:prstGeom prst="rect">
            <a:avLst/>
          </a:prstGeom>
          <a:noFill/>
        </p:spPr>
        <p:txBody>
          <a:bodyPr wrap="square" rtlCol="0">
            <a:spAutoFit/>
          </a:bodyPr>
          <a:lstStyle/>
          <a:p>
            <a:pPr algn="ctr" fontAlgn="b"/>
            <a:r>
              <a:rPr lang="en-US" sz="1400" b="1" dirty="0" smtClean="0">
                <a:solidFill>
                  <a:prstClr val="black"/>
                </a:solidFill>
                <a:latin typeface="Cabin" panose="020B0803050202020004" pitchFamily="34" charset="0"/>
                <a:cs typeface="Arial" pitchFamily="34" charset="0"/>
              </a:rPr>
              <a:t>Adults ages 19–64 who had the option to choose less expensive plan with fewer providers</a:t>
            </a:r>
            <a:endParaRPr lang="en-US" sz="1400" b="1" dirty="0">
              <a:solidFill>
                <a:prstClr val="black"/>
              </a:solidFill>
              <a:latin typeface="Cabin" panose="020B0803050202020004" pitchFamily="34" charset="0"/>
              <a:cs typeface="Arial" pitchFamily="34" charset="0"/>
            </a:endParaRPr>
          </a:p>
        </p:txBody>
      </p:sp>
      <p:sp>
        <p:nvSpPr>
          <p:cNvPr id="15" name="TextBox 14"/>
          <p:cNvSpPr txBox="1"/>
          <p:nvPr/>
        </p:nvSpPr>
        <p:spPr>
          <a:xfrm>
            <a:off x="-12180" y="964049"/>
            <a:ext cx="4812780" cy="1169551"/>
          </a:xfrm>
          <a:prstGeom prst="rect">
            <a:avLst/>
          </a:prstGeom>
          <a:noFill/>
        </p:spPr>
        <p:txBody>
          <a:bodyPr wrap="square" rtlCol="0">
            <a:spAutoFit/>
          </a:bodyPr>
          <a:lstStyle/>
          <a:p>
            <a:pPr algn="ctr" fontAlgn="b"/>
            <a:r>
              <a:rPr lang="en-US" sz="1400" b="1" dirty="0" smtClean="0">
                <a:solidFill>
                  <a:srgbClr val="000000"/>
                </a:solidFill>
                <a:latin typeface="Cabin" panose="020B0803050202020004" pitchFamily="34" charset="0"/>
                <a:cs typeface="Arial" pitchFamily="34" charset="0"/>
              </a:rPr>
              <a:t>Some health plans provide more limited choices for doctors, clinics, and hospitals and charge lower premiums than plans with a larger selection of doctors and hospitals. When choosing your new plan, did you have the option of choosing a less expensive plan with fewer doctors or fewer hospitals? </a:t>
            </a:r>
            <a:endParaRPr lang="en-US" sz="1400" b="1" dirty="0">
              <a:solidFill>
                <a:srgbClr val="000000"/>
              </a:solidFill>
              <a:latin typeface="Cabin" panose="020B0803050202020004" pitchFamily="34" charset="0"/>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solidFill>
                  <a:prstClr val="black"/>
                </a:solidFill>
                <a:ea typeface="ＭＳ Ｐゴシック"/>
              </a:rPr>
              <a:t>Exhibit </a:t>
            </a:r>
            <a:r>
              <a:rPr lang="en-US" sz="2000" b="1" kern="0" dirty="0">
                <a:solidFill>
                  <a:prstClr val="black"/>
                </a:solidFill>
                <a:ea typeface="ＭＳ Ｐゴシック"/>
              </a:rPr>
              <a:t>9</a:t>
            </a:r>
            <a:r>
              <a:rPr lang="en-US" sz="2000" b="1" kern="0" dirty="0" smtClean="0">
                <a:solidFill>
                  <a:prstClr val="black"/>
                </a:solidFill>
                <a:ea typeface="ＭＳ Ｐゴシック"/>
              </a:rPr>
              <a:t>. Half of Marketplace Enrollees Who Reported Having the Option to Choose a Narrow Network Policy Said They Did So</a:t>
            </a:r>
          </a:p>
        </p:txBody>
      </p:sp>
      <p:graphicFrame>
        <p:nvGraphicFramePr>
          <p:cNvPr id="16" name="Chart 15"/>
          <p:cNvGraphicFramePr/>
          <p:nvPr>
            <p:extLst>
              <p:ext uri="{D42A27DB-BD31-4B8C-83A1-F6EECF244321}">
                <p14:modId xmlns:p14="http://schemas.microsoft.com/office/powerpoint/2010/main" val="2975513295"/>
              </p:ext>
            </p:extLst>
          </p:nvPr>
        </p:nvGraphicFramePr>
        <p:xfrm>
          <a:off x="5257800" y="2832557"/>
          <a:ext cx="4114800" cy="2291627"/>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6246756" y="3575860"/>
            <a:ext cx="917687" cy="584775"/>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Yes</a:t>
            </a:r>
          </a:p>
          <a:p>
            <a:pPr algn="ctr"/>
            <a:r>
              <a:rPr lang="en-US" sz="1600" b="1" dirty="0" smtClean="0">
                <a:solidFill>
                  <a:prstClr val="white"/>
                </a:solidFill>
                <a:latin typeface="Cabin" panose="020B0803050202020004" pitchFamily="34" charset="0"/>
              </a:rPr>
              <a:t>54%</a:t>
            </a:r>
            <a:endParaRPr lang="en-US" sz="1600" b="1" dirty="0">
              <a:solidFill>
                <a:prstClr val="white"/>
              </a:solidFill>
              <a:latin typeface="Cabin" panose="020B0803050202020004" pitchFamily="34" charset="0"/>
            </a:endParaRPr>
          </a:p>
        </p:txBody>
      </p:sp>
      <p:sp>
        <p:nvSpPr>
          <p:cNvPr id="26" name="TextBox 25"/>
          <p:cNvSpPr txBox="1"/>
          <p:nvPr/>
        </p:nvSpPr>
        <p:spPr>
          <a:xfrm>
            <a:off x="7239000" y="3575860"/>
            <a:ext cx="992244" cy="584775"/>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No</a:t>
            </a:r>
          </a:p>
          <a:p>
            <a:pPr algn="ctr"/>
            <a:r>
              <a:rPr lang="en-US" sz="1600" b="1" dirty="0" smtClean="0">
                <a:solidFill>
                  <a:prstClr val="white"/>
                </a:solidFill>
                <a:latin typeface="Cabin" panose="020B0803050202020004" pitchFamily="34" charset="0"/>
              </a:rPr>
              <a:t>42%</a:t>
            </a:r>
            <a:endParaRPr lang="en-US" sz="1600" b="1" dirty="0">
              <a:solidFill>
                <a:prstClr val="white"/>
              </a:solidFill>
              <a:latin typeface="Cabin" panose="020B0803050202020004" pitchFamily="34" charset="0"/>
            </a:endParaRPr>
          </a:p>
        </p:txBody>
      </p:sp>
      <p:sp>
        <p:nvSpPr>
          <p:cNvPr id="28" name="TextBox 27"/>
          <p:cNvSpPr txBox="1"/>
          <p:nvPr/>
        </p:nvSpPr>
        <p:spPr>
          <a:xfrm>
            <a:off x="7315200" y="4800600"/>
            <a:ext cx="1447800"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Don’t know</a:t>
            </a:r>
          </a:p>
          <a:p>
            <a:pPr algn="ctr"/>
            <a:r>
              <a:rPr lang="en-US" sz="1600" b="1" dirty="0" smtClean="0">
                <a:solidFill>
                  <a:prstClr val="black"/>
                </a:solidFill>
                <a:latin typeface="Cabin" panose="020B0803050202020004" pitchFamily="34" charset="0"/>
              </a:rPr>
              <a:t>4%</a:t>
            </a:r>
            <a:endParaRPr lang="en-US" sz="1600" b="1" dirty="0">
              <a:solidFill>
                <a:prstClr val="black"/>
              </a:solidFill>
              <a:latin typeface="Cabin" panose="020B0803050202020004" pitchFamily="34" charset="0"/>
            </a:endParaRPr>
          </a:p>
        </p:txBody>
      </p:sp>
      <p:sp>
        <p:nvSpPr>
          <p:cNvPr id="31" name="Text Box 49"/>
          <p:cNvSpPr txBox="1">
            <a:spLocks noChangeArrowheads="1"/>
          </p:cNvSpPr>
          <p:nvPr/>
        </p:nvSpPr>
        <p:spPr bwMode="auto">
          <a:xfrm>
            <a:off x="45720" y="6355080"/>
            <a:ext cx="8488680" cy="461665"/>
          </a:xfrm>
          <a:prstGeom prst="rect">
            <a:avLst/>
          </a:prstGeom>
          <a:noFill/>
          <a:ln w="9525">
            <a:noFill/>
            <a:miter lim="800000"/>
            <a:headEnd/>
            <a:tailEnd/>
          </a:ln>
        </p:spPr>
        <p:txBody>
          <a:bodyPr wrap="square">
            <a:spAutoFit/>
          </a:bodyPr>
          <a:lstStyle/>
          <a:p>
            <a:r>
              <a:rPr lang="en-US" sz="1200" dirty="0">
                <a:solidFill>
                  <a:prstClr val="black"/>
                </a:solidFill>
                <a:latin typeface="Cabin" panose="020B0803050202020004" pitchFamily="34" charset="0"/>
              </a:rPr>
              <a:t>Note: Segments may not sum to 100 percent because of </a:t>
            </a:r>
            <a:r>
              <a:rPr lang="en-US" sz="1200" dirty="0" smtClean="0">
                <a:solidFill>
                  <a:prstClr val="black"/>
                </a:solidFill>
                <a:latin typeface="Cabin" panose="020B0803050202020004" pitchFamily="34" charset="0"/>
              </a:rPr>
              <a:t>rounding.</a:t>
            </a:r>
          </a:p>
          <a:p>
            <a:r>
              <a:rPr lang="en-US" sz="1200" dirty="0">
                <a:solidFill>
                  <a:prstClr val="black"/>
                </a:solidFill>
                <a:latin typeface="Cabin" panose="020B0803050202020004" pitchFamily="34" charset="0"/>
              </a:rPr>
              <a:t>Source: </a:t>
            </a:r>
            <a:r>
              <a:rPr lang="en-US" sz="1200" dirty="0">
                <a:solidFill>
                  <a:prstClr val="black"/>
                </a:solidFill>
                <a:latin typeface="Cabin" panose="020B0803050202020004" pitchFamily="34" charset="0"/>
                <a:cs typeface="Arial" pitchFamily="34" charset="0"/>
              </a:rPr>
              <a:t>The Commonwealth Fund Affordable Care Act Tracking </a:t>
            </a:r>
            <a:r>
              <a:rPr lang="en-US" sz="1200" dirty="0" smtClean="0">
                <a:solidFill>
                  <a:prstClr val="black"/>
                </a:solidFill>
                <a:latin typeface="Cabin" panose="020B0803050202020004" pitchFamily="34" charset="0"/>
                <a:cs typeface="Arial" pitchFamily="34" charset="0"/>
              </a:rPr>
              <a:t>Survey, March</a:t>
            </a:r>
            <a:r>
              <a:rPr lang="en-US" sz="1200" dirty="0">
                <a:solidFill>
                  <a:prstClr val="black"/>
                </a:solidFill>
                <a:latin typeface="Cabin" panose="020B0803050202020004" pitchFamily="34" charset="0"/>
                <a:cs typeface="Arial" pitchFamily="34" charset="0"/>
              </a:rPr>
              <a:t>–</a:t>
            </a:r>
            <a:r>
              <a:rPr lang="en-US" sz="1200" dirty="0" smtClean="0">
                <a:solidFill>
                  <a:prstClr val="black"/>
                </a:solidFill>
                <a:latin typeface="Cabin" panose="020B0803050202020004" pitchFamily="34" charset="0"/>
                <a:cs typeface="Arial" pitchFamily="34" charset="0"/>
              </a:rPr>
              <a:t>May </a:t>
            </a:r>
            <a:r>
              <a:rPr lang="en-US" sz="1200" dirty="0">
                <a:solidFill>
                  <a:prstClr val="black"/>
                </a:solidFill>
                <a:latin typeface="Cabin" panose="020B0803050202020004" pitchFamily="34" charset="0"/>
                <a:cs typeface="Arial" pitchFamily="34" charset="0"/>
              </a:rPr>
              <a:t>2015.</a:t>
            </a:r>
            <a:endParaRPr lang="en-US" sz="1200" dirty="0">
              <a:solidFill>
                <a:prstClr val="black"/>
              </a:solidFill>
              <a:latin typeface="Cabin" panose="020B0803050202020004" pitchFamily="34" charset="0"/>
              <a:ea typeface="ＭＳ Ｐゴシック" charset="-128"/>
            </a:endParaRPr>
          </a:p>
        </p:txBody>
      </p:sp>
      <p:cxnSp>
        <p:nvCxnSpPr>
          <p:cNvPr id="3" name="Straight Connector 2"/>
          <p:cNvCxnSpPr/>
          <p:nvPr/>
        </p:nvCxnSpPr>
        <p:spPr>
          <a:xfrm>
            <a:off x="2971800" y="2451557"/>
            <a:ext cx="3962400" cy="4572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2895600" y="4889957"/>
            <a:ext cx="4038600" cy="3810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517493" y="1610380"/>
            <a:ext cx="3387914" cy="523220"/>
          </a:xfrm>
          <a:prstGeom prst="rect">
            <a:avLst/>
          </a:prstGeom>
          <a:noFill/>
        </p:spPr>
        <p:txBody>
          <a:bodyPr wrap="square" rtlCol="0">
            <a:spAutoFit/>
          </a:bodyPr>
          <a:lstStyle/>
          <a:p>
            <a:pPr algn="ctr" fontAlgn="b"/>
            <a:r>
              <a:rPr lang="en-US" sz="1400" b="1" dirty="0" smtClean="0">
                <a:solidFill>
                  <a:srgbClr val="000000"/>
                </a:solidFill>
                <a:latin typeface="Cabin" panose="020B0803050202020004" pitchFamily="34" charset="0"/>
                <a:cs typeface="Arial" pitchFamily="34" charset="0"/>
              </a:rPr>
              <a:t>Did you select the less expensive plan with fewer doctors or hospitals? </a:t>
            </a:r>
            <a:endParaRPr lang="en-US" sz="1400" b="1" dirty="0">
              <a:solidFill>
                <a:srgbClr val="000000"/>
              </a:solidFill>
              <a:latin typeface="Cabin" panose="020B0803050202020004" pitchFamily="34" charset="0"/>
              <a:cs typeface="Arial" pitchFamily="34" charset="0"/>
            </a:endParaRPr>
          </a:p>
        </p:txBody>
      </p:sp>
      <p:sp>
        <p:nvSpPr>
          <p:cNvPr id="19" name="TextBox 18"/>
          <p:cNvSpPr txBox="1"/>
          <p:nvPr/>
        </p:nvSpPr>
        <p:spPr>
          <a:xfrm>
            <a:off x="741681" y="4191000"/>
            <a:ext cx="1239519"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Don’t know</a:t>
            </a:r>
          </a:p>
          <a:p>
            <a:pPr algn="ctr"/>
            <a:r>
              <a:rPr lang="en-US" sz="1600" b="1" dirty="0" smtClean="0">
                <a:solidFill>
                  <a:prstClr val="black"/>
                </a:solidFill>
                <a:latin typeface="Cabin" panose="020B0803050202020004" pitchFamily="34" charset="0"/>
              </a:rPr>
              <a:t>19%</a:t>
            </a:r>
            <a:endParaRPr lang="en-US" sz="1600" b="1" dirty="0">
              <a:solidFill>
                <a:prstClr val="black"/>
              </a:solidFill>
              <a:latin typeface="Cabin" panose="020B0803050202020004" pitchFamily="34" charset="0"/>
            </a:endParaRPr>
          </a:p>
        </p:txBody>
      </p:sp>
    </p:spTree>
    <p:extLst>
      <p:ext uri="{BB962C8B-B14F-4D97-AF65-F5344CB8AC3E}">
        <p14:creationId xmlns:p14="http://schemas.microsoft.com/office/powerpoint/2010/main" val="4234431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kern="0" dirty="0">
                <a:ea typeface="ＭＳ Ｐゴシック"/>
              </a:rPr>
              <a:t>Exhibit </a:t>
            </a:r>
            <a:r>
              <a:rPr lang="en-US" sz="2000" b="1" kern="0" dirty="0" smtClean="0">
                <a:ea typeface="ＭＳ Ｐゴシック"/>
              </a:rPr>
              <a:t>10. Among Marketplace Visitors Who </a:t>
            </a:r>
            <a:r>
              <a:rPr lang="en-US" sz="2000" b="1" kern="0" dirty="0">
                <a:ea typeface="ＭＳ Ｐゴシック"/>
              </a:rPr>
              <a:t>Didn’t </a:t>
            </a:r>
            <a:r>
              <a:rPr lang="en-US" sz="2000" b="1" kern="0" dirty="0" smtClean="0">
                <a:ea typeface="ＭＳ Ｐゴシック"/>
              </a:rPr>
              <a:t>Enroll, </a:t>
            </a:r>
            <a:br>
              <a:rPr lang="en-US" sz="2000" b="1" kern="0" dirty="0" smtClean="0">
                <a:ea typeface="ＭＳ Ｐゴシック"/>
              </a:rPr>
            </a:br>
            <a:r>
              <a:rPr lang="en-US" sz="2000" b="1" kern="0" dirty="0" smtClean="0">
                <a:ea typeface="ＭＳ Ｐゴシック"/>
              </a:rPr>
              <a:t>More than Half Said </a:t>
            </a:r>
            <a:r>
              <a:rPr lang="en-US" sz="2000" b="1" kern="0" dirty="0">
                <a:ea typeface="ＭＳ Ｐゴシック"/>
              </a:rPr>
              <a:t>They Couldn’t </a:t>
            </a:r>
            <a:r>
              <a:rPr lang="en-US" sz="2000" b="1" kern="0" dirty="0" smtClean="0">
                <a:ea typeface="ＭＳ Ｐゴシック"/>
              </a:rPr>
              <a:t>Find </a:t>
            </a:r>
            <a:r>
              <a:rPr lang="en-US" sz="2000" b="1" kern="0" dirty="0">
                <a:ea typeface="ＭＳ Ｐゴシック"/>
              </a:rPr>
              <a:t>an Affordable </a:t>
            </a:r>
            <a:r>
              <a:rPr lang="en-US" sz="2000" b="1" kern="0" dirty="0" smtClean="0">
                <a:ea typeface="ＭＳ Ｐゴシック"/>
              </a:rPr>
              <a:t>Plan</a:t>
            </a:r>
            <a:br>
              <a:rPr lang="en-US" sz="2000" b="1" kern="0" dirty="0" smtClean="0">
                <a:ea typeface="ＭＳ Ｐゴシック"/>
              </a:rPr>
            </a:br>
            <a:endParaRPr lang="en-US" sz="2000" b="1" dirty="0">
              <a:cs typeface="Arial"/>
            </a:endParaRPr>
          </a:p>
        </p:txBody>
      </p:sp>
      <p:graphicFrame>
        <p:nvGraphicFramePr>
          <p:cNvPr id="10" name="Chart 9"/>
          <p:cNvGraphicFramePr/>
          <p:nvPr>
            <p:extLst>
              <p:ext uri="{D42A27DB-BD31-4B8C-83A1-F6EECF244321}">
                <p14:modId xmlns:p14="http://schemas.microsoft.com/office/powerpoint/2010/main" val="1599147383"/>
              </p:ext>
            </p:extLst>
          </p:nvPr>
        </p:nvGraphicFramePr>
        <p:xfrm>
          <a:off x="173008" y="2079192"/>
          <a:ext cx="8742392" cy="4126762"/>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135928" y="1005840"/>
            <a:ext cx="8898924" cy="584775"/>
          </a:xfrm>
          <a:prstGeom prst="rect">
            <a:avLst/>
          </a:prstGeom>
          <a:noFill/>
        </p:spPr>
        <p:txBody>
          <a:bodyPr wrap="square" rtlCol="0">
            <a:spAutoFit/>
          </a:bodyPr>
          <a:lstStyle/>
          <a:p>
            <a:pPr algn="ctr" fontAlgn="b"/>
            <a:r>
              <a:rPr lang="en-US" sz="1600" b="1" dirty="0" smtClean="0">
                <a:solidFill>
                  <a:prstClr val="black"/>
                </a:solidFill>
                <a:latin typeface="Cabin" panose="020B0803050202020004" pitchFamily="34" charset="0"/>
                <a:cs typeface="Arial" pitchFamily="34" charset="0"/>
              </a:rPr>
              <a:t>Can you tell me why you did not obtain a private health insurance plan or Medicaid coverage </a:t>
            </a:r>
            <a:br>
              <a:rPr lang="en-US" sz="1600" b="1" dirty="0" smtClean="0">
                <a:solidFill>
                  <a:prstClr val="black"/>
                </a:solidFill>
                <a:latin typeface="Cabin" panose="020B0803050202020004" pitchFamily="34" charset="0"/>
                <a:cs typeface="Arial" pitchFamily="34" charset="0"/>
              </a:rPr>
            </a:br>
            <a:r>
              <a:rPr lang="en-US" sz="1600" b="1" dirty="0" smtClean="0">
                <a:solidFill>
                  <a:prstClr val="black"/>
                </a:solidFill>
                <a:latin typeface="Cabin" panose="020B0803050202020004" pitchFamily="34" charset="0"/>
                <a:cs typeface="Arial" pitchFamily="34" charset="0"/>
              </a:rPr>
              <a:t>when you visited the marketplace? Was it because…?</a:t>
            </a:r>
            <a:endParaRPr lang="en-US" sz="1600" b="1" dirty="0">
              <a:solidFill>
                <a:prstClr val="black"/>
              </a:solidFill>
              <a:latin typeface="Cabin" panose="020B0803050202020004" pitchFamily="34" charset="0"/>
              <a:cs typeface="Arial" pitchFamily="34" charset="0"/>
            </a:endParaRPr>
          </a:p>
        </p:txBody>
      </p:sp>
      <p:sp>
        <p:nvSpPr>
          <p:cNvPr id="17" name="Text Box 49"/>
          <p:cNvSpPr txBox="1">
            <a:spLocks noChangeArrowheads="1"/>
          </p:cNvSpPr>
          <p:nvPr/>
        </p:nvSpPr>
        <p:spPr bwMode="auto">
          <a:xfrm>
            <a:off x="45720" y="6537960"/>
            <a:ext cx="8412480" cy="276999"/>
          </a:xfrm>
          <a:prstGeom prst="rect">
            <a:avLst/>
          </a:prstGeom>
          <a:noFill/>
          <a:ln w="9525">
            <a:noFill/>
            <a:miter lim="800000"/>
            <a:headEnd/>
            <a:tailEnd/>
          </a:ln>
        </p:spPr>
        <p:txBody>
          <a:bodyPr wrap="square">
            <a:spAutoFit/>
          </a:bodyPr>
          <a:lstStyle/>
          <a:p>
            <a:r>
              <a:rPr lang="en-US" sz="1200" dirty="0" smtClean="0">
                <a:solidFill>
                  <a:prstClr val="black"/>
                </a:solidFill>
                <a:latin typeface="Cabin" panose="020B0803050202020004" pitchFamily="34" charset="0"/>
              </a:rPr>
              <a:t>Source</a:t>
            </a:r>
            <a:r>
              <a:rPr lang="en-US" sz="1200" dirty="0">
                <a:solidFill>
                  <a:prstClr val="black"/>
                </a:solidFill>
                <a:latin typeface="Cabin" panose="020B0803050202020004" pitchFamily="34" charset="0"/>
              </a:rPr>
              <a:t>: </a:t>
            </a:r>
            <a:r>
              <a:rPr lang="en-US" sz="1200" dirty="0">
                <a:solidFill>
                  <a:prstClr val="black"/>
                </a:solidFill>
                <a:latin typeface="Cabin" panose="020B0803050202020004" pitchFamily="34" charset="0"/>
                <a:cs typeface="Arial" pitchFamily="34" charset="0"/>
              </a:rPr>
              <a:t>The Commonwealth Fund Affordable Care Act Tracking </a:t>
            </a:r>
            <a:r>
              <a:rPr lang="en-US" sz="1200" dirty="0" smtClean="0">
                <a:solidFill>
                  <a:prstClr val="black"/>
                </a:solidFill>
                <a:latin typeface="Cabin" panose="020B0803050202020004" pitchFamily="34" charset="0"/>
                <a:cs typeface="Arial" pitchFamily="34" charset="0"/>
              </a:rPr>
              <a:t>Survey, March–May </a:t>
            </a:r>
            <a:r>
              <a:rPr lang="en-US" sz="1200" dirty="0">
                <a:solidFill>
                  <a:prstClr val="black"/>
                </a:solidFill>
                <a:latin typeface="Cabin" panose="020B0803050202020004" pitchFamily="34" charset="0"/>
                <a:cs typeface="Arial" pitchFamily="34" charset="0"/>
              </a:rPr>
              <a:t>2015.</a:t>
            </a:r>
            <a:endParaRPr lang="en-US" sz="1200" dirty="0">
              <a:solidFill>
                <a:prstClr val="black"/>
              </a:solidFill>
              <a:latin typeface="Cabin" panose="020B0803050202020004" pitchFamily="34" charset="0"/>
              <a:ea typeface="ＭＳ Ｐゴシック" charset="-128"/>
            </a:endParaRPr>
          </a:p>
        </p:txBody>
      </p:sp>
      <p:sp>
        <p:nvSpPr>
          <p:cNvPr id="9" name="TextBox 8"/>
          <p:cNvSpPr txBox="1"/>
          <p:nvPr/>
        </p:nvSpPr>
        <p:spPr>
          <a:xfrm>
            <a:off x="109728" y="1828800"/>
            <a:ext cx="7640874" cy="338554"/>
          </a:xfrm>
          <a:prstGeom prst="rect">
            <a:avLst/>
          </a:prstGeom>
          <a:noFill/>
        </p:spPr>
        <p:txBody>
          <a:bodyPr wrap="none" rtlCol="0">
            <a:spAutoFit/>
          </a:bodyPr>
          <a:lstStyle/>
          <a:p>
            <a:r>
              <a:rPr lang="en-US" sz="1600" b="1" dirty="0" smtClean="0">
                <a:solidFill>
                  <a:prstClr val="black"/>
                </a:solidFill>
                <a:latin typeface="Cabin" panose="020B0803050202020004" pitchFamily="34" charset="0"/>
              </a:rPr>
              <a:t>Percent of adults ages 19–64 who visited the marketplace but did not select coverage</a:t>
            </a:r>
            <a:endParaRPr lang="en-US" sz="1600" b="1" dirty="0">
              <a:solidFill>
                <a:prstClr val="black"/>
              </a:solidFill>
              <a:latin typeface="Cabin" panose="020B0803050202020004" pitchFamily="34" charset="0"/>
            </a:endParaRPr>
          </a:p>
        </p:txBody>
      </p:sp>
    </p:spTree>
    <p:extLst>
      <p:ext uri="{BB962C8B-B14F-4D97-AF65-F5344CB8AC3E}">
        <p14:creationId xmlns:p14="http://schemas.microsoft.com/office/powerpoint/2010/main" val="376794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solidFill>
                  <a:prstClr val="black"/>
                </a:solidFill>
                <a:ea typeface="ＭＳ Ｐゴシック"/>
              </a:rPr>
              <a:t>Exhibit 11. More than Half of Adults Who Did Not Enroll Because of Affordability Were Eligible for Premium Subsidies</a:t>
            </a:r>
          </a:p>
        </p:txBody>
      </p:sp>
      <p:sp>
        <p:nvSpPr>
          <p:cNvPr id="8" name="Text Box 49"/>
          <p:cNvSpPr txBox="1">
            <a:spLocks noChangeArrowheads="1"/>
          </p:cNvSpPr>
          <p:nvPr/>
        </p:nvSpPr>
        <p:spPr bwMode="auto">
          <a:xfrm>
            <a:off x="36095" y="6205565"/>
            <a:ext cx="6659880" cy="430887"/>
          </a:xfrm>
          <a:prstGeom prst="rect">
            <a:avLst/>
          </a:prstGeom>
          <a:noFill/>
          <a:ln w="9525">
            <a:noFill/>
            <a:miter lim="800000"/>
            <a:headEnd/>
            <a:tailEnd/>
          </a:ln>
        </p:spPr>
        <p:txBody>
          <a:bodyPr wrap="square">
            <a:spAutoFit/>
          </a:bodyPr>
          <a:lstStyle/>
          <a:p>
            <a:r>
              <a:rPr lang="en-US" sz="1100" dirty="0">
                <a:solidFill>
                  <a:prstClr val="black"/>
                </a:solidFill>
                <a:latin typeface="Cabin"/>
              </a:rPr>
              <a:t>Note: Analysis excludes those who found coverage through a different </a:t>
            </a:r>
            <a:r>
              <a:rPr lang="en-US" sz="1100" dirty="0" smtClean="0">
                <a:solidFill>
                  <a:prstClr val="black"/>
                </a:solidFill>
                <a:latin typeface="Cabin"/>
              </a:rPr>
              <a:t>source.</a:t>
            </a:r>
          </a:p>
          <a:p>
            <a:r>
              <a:rPr lang="en-US" sz="1100" dirty="0" smtClean="0">
                <a:solidFill>
                  <a:prstClr val="black"/>
                </a:solidFill>
                <a:latin typeface="Cabin"/>
              </a:rPr>
              <a:t>Source</a:t>
            </a:r>
            <a:r>
              <a:rPr lang="en-US" sz="1100" dirty="0">
                <a:solidFill>
                  <a:prstClr val="black"/>
                </a:solidFill>
                <a:latin typeface="Cabin"/>
              </a:rPr>
              <a:t>: </a:t>
            </a:r>
            <a:r>
              <a:rPr lang="en-US" sz="1100" dirty="0">
                <a:solidFill>
                  <a:prstClr val="black"/>
                </a:solidFill>
                <a:latin typeface="Cabin"/>
                <a:cs typeface="Arial" pitchFamily="34" charset="0"/>
              </a:rPr>
              <a:t>The Commonwealth Fund Affordable Care Act Tracking Survey, March–May 2015.</a:t>
            </a:r>
            <a:endParaRPr lang="en-US" sz="1100" dirty="0">
              <a:solidFill>
                <a:prstClr val="black"/>
              </a:solidFill>
              <a:latin typeface="Cabin"/>
              <a:ea typeface="ＭＳ Ｐゴシック" charset="-128"/>
            </a:endParaRPr>
          </a:p>
        </p:txBody>
      </p:sp>
      <p:sp>
        <p:nvSpPr>
          <p:cNvPr id="2" name="TextBox 1"/>
          <p:cNvSpPr txBox="1"/>
          <p:nvPr/>
        </p:nvSpPr>
        <p:spPr>
          <a:xfrm>
            <a:off x="1295400" y="5244812"/>
            <a:ext cx="7187184" cy="584775"/>
          </a:xfrm>
          <a:prstGeom prst="rect">
            <a:avLst/>
          </a:prstGeom>
          <a:noFill/>
        </p:spPr>
        <p:txBody>
          <a:bodyPr wrap="square" rtlCol="0">
            <a:spAutoFit/>
          </a:bodyPr>
          <a:lstStyle/>
          <a:p>
            <a:pPr algn="ctr"/>
            <a:r>
              <a:rPr lang="en-US" sz="1600" b="1" dirty="0" smtClean="0">
                <a:solidFill>
                  <a:prstClr val="black"/>
                </a:solidFill>
                <a:latin typeface="Cabin"/>
                <a:cs typeface="Arial" panose="020B0604020202020204" pitchFamily="34" charset="0"/>
              </a:rPr>
              <a:t>Adults who visited the marketplaces but did not enroll because they could not find an affordable plan</a:t>
            </a:r>
            <a:endParaRPr lang="en-US" sz="1600" b="1" dirty="0">
              <a:solidFill>
                <a:prstClr val="black"/>
              </a:solidFill>
              <a:latin typeface="Cabin"/>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1817697615"/>
              </p:ext>
            </p:extLst>
          </p:nvPr>
        </p:nvGraphicFramePr>
        <p:xfrm>
          <a:off x="1524000" y="9906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8415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2630987"/>
              </p:ext>
            </p:extLst>
          </p:nvPr>
        </p:nvGraphicFramePr>
        <p:xfrm>
          <a:off x="953342" y="1658463"/>
          <a:ext cx="8229600" cy="3868343"/>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bwMode="auto">
          <a:xfrm>
            <a:off x="0" y="91440"/>
            <a:ext cx="9144000"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1" compatLnSpc="1">
            <a:prstTxWarp prst="textNoShape">
              <a:avLst/>
            </a:prstTxWarp>
            <a:noAutofit/>
          </a:bodyPr>
          <a:lst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pPr algn="ctr"/>
            <a:r>
              <a:rPr lang="en-US" sz="2000" b="1" kern="0" dirty="0" smtClean="0">
                <a:solidFill>
                  <a:prstClr val="black"/>
                </a:solidFill>
                <a:ea typeface="ＭＳ Ｐゴシック"/>
              </a:rPr>
              <a:t>Exhibit 12. </a:t>
            </a:r>
            <a:r>
              <a:rPr lang="en-US" sz="2000" b="1" kern="0" dirty="0">
                <a:solidFill>
                  <a:prstClr val="black"/>
                </a:solidFill>
                <a:ea typeface="ＭＳ Ｐゴシック"/>
              </a:rPr>
              <a:t>Marketplace Visitors Who Did Not Select a Plan </a:t>
            </a:r>
            <a:r>
              <a:rPr lang="en-US" sz="2000" b="1" kern="0" dirty="0" smtClean="0">
                <a:solidFill>
                  <a:prstClr val="black"/>
                </a:solidFill>
                <a:ea typeface="ＭＳ Ｐゴシック"/>
              </a:rPr>
              <a:t/>
            </a:r>
            <a:br>
              <a:rPr lang="en-US" sz="2000" b="1" kern="0" dirty="0" smtClean="0">
                <a:solidFill>
                  <a:prstClr val="black"/>
                </a:solidFill>
                <a:ea typeface="ＭＳ Ｐゴシック"/>
              </a:rPr>
            </a:br>
            <a:r>
              <a:rPr lang="en-US" sz="2000" b="1" kern="0" dirty="0" smtClean="0">
                <a:solidFill>
                  <a:prstClr val="black"/>
                </a:solidFill>
                <a:ea typeface="ＭＳ Ｐゴシック"/>
              </a:rPr>
              <a:t>Had </a:t>
            </a:r>
            <a:r>
              <a:rPr lang="en-US" sz="2000" b="1" kern="0" dirty="0">
                <a:solidFill>
                  <a:prstClr val="black"/>
                </a:solidFill>
                <a:ea typeface="ＭＳ Ｐゴシック"/>
              </a:rPr>
              <a:t>Greater Difficulty </a:t>
            </a:r>
            <a:r>
              <a:rPr lang="en-US" sz="2000" b="1" kern="0" dirty="0" smtClean="0">
                <a:solidFill>
                  <a:prstClr val="black"/>
                </a:solidFill>
                <a:ea typeface="ＭＳ Ｐゴシック"/>
              </a:rPr>
              <a:t>Comparing Plans </a:t>
            </a:r>
            <a:r>
              <a:rPr lang="en-US" sz="2000" b="1" kern="0" dirty="0">
                <a:solidFill>
                  <a:prstClr val="black"/>
                </a:solidFill>
                <a:ea typeface="ＭＳ Ｐゴシック"/>
              </a:rPr>
              <a:t>Than Those Who Enrolled</a:t>
            </a:r>
          </a:p>
        </p:txBody>
      </p:sp>
      <p:sp>
        <p:nvSpPr>
          <p:cNvPr id="11" name="TextBox 10"/>
          <p:cNvSpPr txBox="1"/>
          <p:nvPr/>
        </p:nvSpPr>
        <p:spPr>
          <a:xfrm>
            <a:off x="0" y="822960"/>
            <a:ext cx="9144000" cy="338554"/>
          </a:xfrm>
          <a:prstGeom prst="rect">
            <a:avLst/>
          </a:prstGeom>
          <a:noFill/>
        </p:spPr>
        <p:txBody>
          <a:bodyPr wrap="square" rtlCol="0">
            <a:spAutoFit/>
          </a:bodyPr>
          <a:lstStyle/>
          <a:p>
            <a:pPr algn="ctr"/>
            <a:r>
              <a:rPr lang="en-US" sz="1600" b="1" dirty="0">
                <a:solidFill>
                  <a:prstClr val="black"/>
                </a:solidFill>
                <a:latin typeface="Cabin" panose="020B0803050202020004" pitchFamily="34" charset="0"/>
              </a:rPr>
              <a:t>How easy or difficult was it to compare the </a:t>
            </a:r>
            <a:r>
              <a:rPr lang="en-US" sz="1600" b="1" dirty="0" smtClean="0">
                <a:solidFill>
                  <a:prstClr val="black"/>
                </a:solidFill>
                <a:latin typeface="Cabin" panose="020B0803050202020004" pitchFamily="34" charset="0"/>
              </a:rPr>
              <a:t>. . . </a:t>
            </a:r>
            <a:r>
              <a:rPr lang="en-US" sz="1600" b="1" dirty="0">
                <a:solidFill>
                  <a:prstClr val="black"/>
                </a:solidFill>
                <a:latin typeface="Cabin" panose="020B0803050202020004" pitchFamily="34" charset="0"/>
              </a:rPr>
              <a:t>of different insurance plans?</a:t>
            </a:r>
          </a:p>
        </p:txBody>
      </p:sp>
      <p:sp>
        <p:nvSpPr>
          <p:cNvPr id="12" name="TextBox 11"/>
          <p:cNvSpPr txBox="1"/>
          <p:nvPr/>
        </p:nvSpPr>
        <p:spPr>
          <a:xfrm>
            <a:off x="99053" y="2819400"/>
            <a:ext cx="1092228" cy="523220"/>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Benefits covered</a:t>
            </a:r>
            <a:endParaRPr lang="en-US" sz="1400" b="1" u="sng" dirty="0">
              <a:solidFill>
                <a:prstClr val="black"/>
              </a:solidFill>
              <a:latin typeface="Cabin" panose="020B0803050202020004" pitchFamily="34" charset="0"/>
            </a:endParaRPr>
          </a:p>
        </p:txBody>
      </p:sp>
      <p:sp>
        <p:nvSpPr>
          <p:cNvPr id="13" name="TextBox 12"/>
          <p:cNvSpPr txBox="1"/>
          <p:nvPr/>
        </p:nvSpPr>
        <p:spPr>
          <a:xfrm>
            <a:off x="99053" y="1838980"/>
            <a:ext cx="1021080" cy="523220"/>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Premium </a:t>
            </a:r>
            <a:br>
              <a:rPr lang="en-US" sz="1400" b="1" u="sng" dirty="0" smtClean="0">
                <a:solidFill>
                  <a:prstClr val="black"/>
                </a:solidFill>
                <a:latin typeface="Cabin" panose="020B0803050202020004" pitchFamily="34" charset="0"/>
              </a:rPr>
            </a:br>
            <a:r>
              <a:rPr lang="en-US" sz="1400" b="1" u="sng" dirty="0" smtClean="0">
                <a:solidFill>
                  <a:prstClr val="black"/>
                </a:solidFill>
                <a:latin typeface="Cabin" panose="020B0803050202020004" pitchFamily="34" charset="0"/>
              </a:rPr>
              <a:t>costs</a:t>
            </a:r>
            <a:endParaRPr lang="en-US" sz="1400" b="1" u="sng" dirty="0">
              <a:solidFill>
                <a:prstClr val="black"/>
              </a:solidFill>
              <a:latin typeface="Cabin" panose="020B0803050202020004" pitchFamily="34" charset="0"/>
            </a:endParaRPr>
          </a:p>
        </p:txBody>
      </p:sp>
      <p:sp>
        <p:nvSpPr>
          <p:cNvPr id="14" name="TextBox 13"/>
          <p:cNvSpPr txBox="1"/>
          <p:nvPr/>
        </p:nvSpPr>
        <p:spPr>
          <a:xfrm>
            <a:off x="99053" y="3581400"/>
            <a:ext cx="1111508" cy="95410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Potential out-of-pocket costs*</a:t>
            </a:r>
            <a:endParaRPr lang="en-US" sz="1400" b="1" u="sng" dirty="0">
              <a:solidFill>
                <a:prstClr val="black"/>
              </a:solidFill>
              <a:latin typeface="Cabin" panose="020B0803050202020004" pitchFamily="34" charset="0"/>
            </a:endParaRPr>
          </a:p>
        </p:txBody>
      </p:sp>
      <p:sp>
        <p:nvSpPr>
          <p:cNvPr id="15" name="TextBox 14"/>
          <p:cNvSpPr txBox="1"/>
          <p:nvPr/>
        </p:nvSpPr>
        <p:spPr>
          <a:xfrm>
            <a:off x="99053" y="4608493"/>
            <a:ext cx="1102165" cy="95410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Doctors, clinics, hospitals available</a:t>
            </a:r>
            <a:endParaRPr lang="en-US" sz="1400" b="1" u="sng" dirty="0">
              <a:solidFill>
                <a:prstClr val="black"/>
              </a:solidFill>
              <a:latin typeface="Cabin" panose="020B0803050202020004" pitchFamily="34" charset="0"/>
            </a:endParaRPr>
          </a:p>
        </p:txBody>
      </p:sp>
      <p:sp>
        <p:nvSpPr>
          <p:cNvPr id="16" name="Text Box 49"/>
          <p:cNvSpPr txBox="1">
            <a:spLocks noChangeArrowheads="1"/>
          </p:cNvSpPr>
          <p:nvPr/>
        </p:nvSpPr>
        <p:spPr bwMode="auto">
          <a:xfrm>
            <a:off x="0" y="5791200"/>
            <a:ext cx="6736080" cy="1107996"/>
          </a:xfrm>
          <a:prstGeom prst="rect">
            <a:avLst/>
          </a:prstGeom>
          <a:noFill/>
          <a:ln w="9525">
            <a:noFill/>
            <a:miter lim="800000"/>
            <a:headEnd/>
            <a:tailEnd/>
          </a:ln>
        </p:spPr>
        <p:txBody>
          <a:bodyPr wrap="square">
            <a:spAutoFit/>
          </a:bodyPr>
          <a:lstStyle/>
          <a:p>
            <a:r>
              <a:rPr lang="en-US" sz="1100" dirty="0" smtClean="0">
                <a:solidFill>
                  <a:prstClr val="black"/>
                </a:solidFill>
                <a:latin typeface="Cabin" panose="020B0803050202020004" pitchFamily="34" charset="0"/>
              </a:rPr>
              <a:t>Notes: Bars may not sum to 100 percent because of “don’t know” responses or refusal to respond; segments may not sum to subtotals because of rounding. * Potential out-of-pocket costs from deductibles and copayments</a:t>
            </a:r>
            <a:r>
              <a:rPr lang="en-US" sz="1100" dirty="0">
                <a:solidFill>
                  <a:prstClr val="black"/>
                </a:solidFill>
                <a:latin typeface="Cabin" panose="020B0803050202020004" pitchFamily="34" charset="0"/>
              </a:rPr>
              <a:t>. “Obtained coverage” includes those who visited the marketplace and </a:t>
            </a:r>
            <a:r>
              <a:rPr lang="en-US" sz="1100" dirty="0" smtClean="0">
                <a:solidFill>
                  <a:prstClr val="black"/>
                </a:solidFill>
                <a:latin typeface="Cabin" panose="020B0803050202020004" pitchFamily="34" charset="0"/>
              </a:rPr>
              <a:t>have </a:t>
            </a:r>
            <a:r>
              <a:rPr lang="en-US" sz="1100" dirty="0">
                <a:solidFill>
                  <a:prstClr val="black"/>
                </a:solidFill>
                <a:latin typeface="Cabin" panose="020B0803050202020004" pitchFamily="34" charset="0"/>
              </a:rPr>
              <a:t>had marketplace coverage for two years or less. “</a:t>
            </a:r>
            <a:r>
              <a:rPr lang="en-US" sz="1100" dirty="0" smtClean="0">
                <a:solidFill>
                  <a:prstClr val="black"/>
                </a:solidFill>
                <a:latin typeface="Cabin" panose="020B0803050202020004" pitchFamily="34" charset="0"/>
              </a:rPr>
              <a:t>Did not obtain coverage” does not include those who obtained coverage through another source. ** Marketplace-eligible includes adults in expansion states who are above 138% FPL and adults in </a:t>
            </a:r>
            <a:r>
              <a:rPr lang="en-US" sz="1100" dirty="0" err="1" smtClean="0">
                <a:solidFill>
                  <a:prstClr val="black"/>
                </a:solidFill>
                <a:latin typeface="Cabin" panose="020B0803050202020004" pitchFamily="34" charset="0"/>
              </a:rPr>
              <a:t>nonexpansion</a:t>
            </a:r>
            <a:r>
              <a:rPr lang="en-US" sz="1100" dirty="0" smtClean="0">
                <a:solidFill>
                  <a:prstClr val="black"/>
                </a:solidFill>
                <a:latin typeface="Cabin" panose="020B0803050202020004" pitchFamily="34" charset="0"/>
              </a:rPr>
              <a:t> states who are above 100% FPL.</a:t>
            </a:r>
          </a:p>
          <a:p>
            <a:r>
              <a:rPr lang="en-US" sz="1100" dirty="0" smtClean="0">
                <a:solidFill>
                  <a:prstClr val="black"/>
                </a:solidFill>
                <a:latin typeface="Cabin" panose="020B0803050202020004" pitchFamily="34" charset="0"/>
              </a:rPr>
              <a:t>Source</a:t>
            </a:r>
            <a:r>
              <a:rPr lang="en-US" sz="1100" dirty="0">
                <a:solidFill>
                  <a:prstClr val="black"/>
                </a:solidFill>
                <a:latin typeface="Cabin" panose="020B0803050202020004" pitchFamily="34" charset="0"/>
              </a:rPr>
              <a:t>: </a:t>
            </a:r>
            <a:r>
              <a:rPr lang="en-US" sz="1100" dirty="0">
                <a:solidFill>
                  <a:prstClr val="black"/>
                </a:solidFill>
                <a:latin typeface="Cabin" panose="020B0803050202020004" pitchFamily="34" charset="0"/>
                <a:cs typeface="Arial" pitchFamily="34" charset="0"/>
              </a:rPr>
              <a:t>The Commonwealth Fund Affordable Care Act Tracking </a:t>
            </a:r>
            <a:r>
              <a:rPr lang="en-US" sz="1100" dirty="0" smtClean="0">
                <a:solidFill>
                  <a:prstClr val="black"/>
                </a:solidFill>
                <a:latin typeface="Cabin" panose="020B0803050202020004" pitchFamily="34" charset="0"/>
                <a:cs typeface="Arial" pitchFamily="34" charset="0"/>
              </a:rPr>
              <a:t>Survey, March–May 2015.</a:t>
            </a:r>
            <a:endParaRPr lang="en-US" sz="1100" dirty="0">
              <a:solidFill>
                <a:prstClr val="black"/>
              </a:solidFill>
              <a:latin typeface="Cabin" panose="020B0803050202020004" pitchFamily="34" charset="0"/>
              <a:ea typeface="ＭＳ Ｐゴシック" charset="-128"/>
            </a:endParaRPr>
          </a:p>
        </p:txBody>
      </p:sp>
      <p:sp>
        <p:nvSpPr>
          <p:cNvPr id="17" name="TextBox 16"/>
          <p:cNvSpPr txBox="1"/>
          <p:nvPr/>
        </p:nvSpPr>
        <p:spPr>
          <a:xfrm>
            <a:off x="2087880" y="5486400"/>
            <a:ext cx="7056120" cy="307777"/>
          </a:xfrm>
          <a:prstGeom prst="rect">
            <a:avLst/>
          </a:prstGeom>
          <a:noFill/>
        </p:spPr>
        <p:txBody>
          <a:bodyPr wrap="square" rtlCol="0">
            <a:spAutoFit/>
          </a:bodyPr>
          <a:lstStyle/>
          <a:p>
            <a:pPr algn="ctr" fontAlgn="b"/>
            <a:r>
              <a:rPr lang="en-US" sz="1400" b="1" dirty="0" smtClean="0">
                <a:solidFill>
                  <a:prstClr val="black"/>
                </a:solidFill>
                <a:latin typeface="Cabin" panose="020B0803050202020004" pitchFamily="34" charset="0"/>
                <a:cs typeface="Arial" pitchFamily="34" charset="0"/>
              </a:rPr>
              <a:t>Percent of adults ages 19–64 who went to the marketplace and are marketplace-eligible**</a:t>
            </a:r>
            <a:endParaRPr lang="en-US" sz="1400" b="1" dirty="0">
              <a:solidFill>
                <a:prstClr val="black"/>
              </a:solidFill>
              <a:latin typeface="Cabin" panose="020B0803050202020004" pitchFamily="34" charset="0"/>
              <a:cs typeface="Arial" pitchFamily="34" charset="0"/>
            </a:endParaRPr>
          </a:p>
        </p:txBody>
      </p:sp>
      <p:sp>
        <p:nvSpPr>
          <p:cNvPr id="18" name="TextBox 17"/>
          <p:cNvSpPr txBox="1"/>
          <p:nvPr/>
        </p:nvSpPr>
        <p:spPr>
          <a:xfrm>
            <a:off x="6345936" y="1216223"/>
            <a:ext cx="1473312"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Somewhat easy</a:t>
            </a:r>
            <a:endParaRPr lang="en-US" sz="1400" b="1" dirty="0">
              <a:solidFill>
                <a:prstClr val="black"/>
              </a:solidFill>
              <a:latin typeface="Cabin" panose="020B0803050202020004" pitchFamily="34" charset="0"/>
            </a:endParaRPr>
          </a:p>
        </p:txBody>
      </p:sp>
      <p:sp>
        <p:nvSpPr>
          <p:cNvPr id="19" name="TextBox 18"/>
          <p:cNvSpPr txBox="1"/>
          <p:nvPr/>
        </p:nvSpPr>
        <p:spPr>
          <a:xfrm>
            <a:off x="8001000" y="1216223"/>
            <a:ext cx="1034405"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easy</a:t>
            </a:r>
            <a:endParaRPr lang="en-US" sz="1400" b="1" dirty="0">
              <a:solidFill>
                <a:prstClr val="black"/>
              </a:solidFill>
              <a:latin typeface="Cabin" panose="020B0803050202020004" pitchFamily="34" charset="0"/>
            </a:endParaRPr>
          </a:p>
        </p:txBody>
      </p:sp>
      <p:sp>
        <p:nvSpPr>
          <p:cNvPr id="20" name="TextBox 19"/>
          <p:cNvSpPr txBox="1"/>
          <p:nvPr/>
        </p:nvSpPr>
        <p:spPr>
          <a:xfrm>
            <a:off x="4425696" y="1216223"/>
            <a:ext cx="1839437"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Somewhat difficult</a:t>
            </a:r>
            <a:endParaRPr lang="en-US" sz="1400" b="1" dirty="0">
              <a:solidFill>
                <a:prstClr val="black"/>
              </a:solidFill>
              <a:latin typeface="Cabin" panose="020B0803050202020004" pitchFamily="34" charset="0"/>
            </a:endParaRPr>
          </a:p>
        </p:txBody>
      </p:sp>
      <p:sp>
        <p:nvSpPr>
          <p:cNvPr id="21" name="TextBox 20"/>
          <p:cNvSpPr txBox="1"/>
          <p:nvPr/>
        </p:nvSpPr>
        <p:spPr>
          <a:xfrm>
            <a:off x="1965960" y="1216223"/>
            <a:ext cx="2286000"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difficult or impossible</a:t>
            </a:r>
            <a:endParaRPr lang="en-US" sz="1400" b="1" dirty="0">
              <a:solidFill>
                <a:prstClr val="black"/>
              </a:solidFill>
              <a:latin typeface="Cabin" panose="020B0803050202020004" pitchFamily="34" charset="0"/>
            </a:endParaRPr>
          </a:p>
        </p:txBody>
      </p:sp>
      <p:sp>
        <p:nvSpPr>
          <p:cNvPr id="22" name="Rectangle 21"/>
          <p:cNvSpPr/>
          <p:nvPr/>
        </p:nvSpPr>
        <p:spPr>
          <a:xfrm>
            <a:off x="6262185" y="1296465"/>
            <a:ext cx="137160" cy="137160"/>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3" name="Rectangle 22"/>
          <p:cNvSpPr/>
          <p:nvPr/>
        </p:nvSpPr>
        <p:spPr>
          <a:xfrm>
            <a:off x="7906507" y="1296465"/>
            <a:ext cx="137160" cy="137160"/>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4" name="Rectangle 23"/>
          <p:cNvSpPr/>
          <p:nvPr/>
        </p:nvSpPr>
        <p:spPr>
          <a:xfrm>
            <a:off x="4336900" y="1296465"/>
            <a:ext cx="137160" cy="13716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5" name="Rectangle 24"/>
          <p:cNvSpPr/>
          <p:nvPr/>
        </p:nvSpPr>
        <p:spPr>
          <a:xfrm>
            <a:off x="1874520" y="1296465"/>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7" name="TextBox 1"/>
          <p:cNvSpPr txBox="1"/>
          <p:nvPr/>
        </p:nvSpPr>
        <p:spPr>
          <a:xfrm>
            <a:off x="7342632" y="4087368"/>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35</a:t>
            </a:r>
          </a:p>
        </p:txBody>
      </p:sp>
      <p:sp>
        <p:nvSpPr>
          <p:cNvPr id="28" name="TextBox 1"/>
          <p:cNvSpPr txBox="1"/>
          <p:nvPr/>
        </p:nvSpPr>
        <p:spPr>
          <a:xfrm>
            <a:off x="8229600" y="3758184"/>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59</a:t>
            </a:r>
          </a:p>
        </p:txBody>
      </p:sp>
      <p:sp>
        <p:nvSpPr>
          <p:cNvPr id="30" name="TextBox 1"/>
          <p:cNvSpPr txBox="1"/>
          <p:nvPr/>
        </p:nvSpPr>
        <p:spPr>
          <a:xfrm>
            <a:off x="7086600" y="5059397"/>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27</a:t>
            </a:r>
          </a:p>
        </p:txBody>
      </p:sp>
      <p:sp>
        <p:nvSpPr>
          <p:cNvPr id="26" name="TextBox 1"/>
          <p:cNvSpPr txBox="1"/>
          <p:nvPr/>
        </p:nvSpPr>
        <p:spPr>
          <a:xfrm>
            <a:off x="7620000" y="310896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42</a:t>
            </a:r>
          </a:p>
        </p:txBody>
      </p:sp>
      <p:sp>
        <p:nvSpPr>
          <p:cNvPr id="29" name="TextBox 1"/>
          <p:cNvSpPr txBox="1"/>
          <p:nvPr/>
        </p:nvSpPr>
        <p:spPr>
          <a:xfrm>
            <a:off x="8506968" y="2758583"/>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65</a:t>
            </a:r>
          </a:p>
        </p:txBody>
      </p:sp>
      <p:sp>
        <p:nvSpPr>
          <p:cNvPr id="31" name="TextBox 1"/>
          <p:cNvSpPr txBox="1"/>
          <p:nvPr/>
        </p:nvSpPr>
        <p:spPr>
          <a:xfrm>
            <a:off x="7708392" y="2130552"/>
            <a:ext cx="536680"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44</a:t>
            </a:r>
          </a:p>
        </p:txBody>
      </p:sp>
      <p:sp>
        <p:nvSpPr>
          <p:cNvPr id="32" name="TextBox 1"/>
          <p:cNvSpPr txBox="1"/>
          <p:nvPr/>
        </p:nvSpPr>
        <p:spPr>
          <a:xfrm>
            <a:off x="8558784" y="178308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67</a:t>
            </a:r>
          </a:p>
        </p:txBody>
      </p:sp>
      <p:sp>
        <p:nvSpPr>
          <p:cNvPr id="33" name="TextBox 1"/>
          <p:cNvSpPr txBox="1"/>
          <p:nvPr/>
        </p:nvSpPr>
        <p:spPr>
          <a:xfrm>
            <a:off x="3276600" y="5056263"/>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56</a:t>
            </a:r>
          </a:p>
        </p:txBody>
      </p:sp>
      <p:sp>
        <p:nvSpPr>
          <p:cNvPr id="34" name="TextBox 1"/>
          <p:cNvSpPr txBox="1"/>
          <p:nvPr/>
        </p:nvSpPr>
        <p:spPr>
          <a:xfrm>
            <a:off x="3733800" y="4724400"/>
            <a:ext cx="457200"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46</a:t>
            </a:r>
          </a:p>
        </p:txBody>
      </p:sp>
      <p:sp>
        <p:nvSpPr>
          <p:cNvPr id="35" name="TextBox 1"/>
          <p:cNvSpPr txBox="1"/>
          <p:nvPr/>
        </p:nvSpPr>
        <p:spPr>
          <a:xfrm>
            <a:off x="3200400" y="4087368"/>
            <a:ext cx="4879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60</a:t>
            </a:r>
          </a:p>
        </p:txBody>
      </p:sp>
      <p:sp>
        <p:nvSpPr>
          <p:cNvPr id="36" name="TextBox 1"/>
          <p:cNvSpPr txBox="1"/>
          <p:nvPr/>
        </p:nvSpPr>
        <p:spPr>
          <a:xfrm>
            <a:off x="4084088" y="3758184"/>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37</a:t>
            </a:r>
          </a:p>
        </p:txBody>
      </p:sp>
      <p:sp>
        <p:nvSpPr>
          <p:cNvPr id="37" name="TextBox 1"/>
          <p:cNvSpPr txBox="1"/>
          <p:nvPr/>
        </p:nvSpPr>
        <p:spPr>
          <a:xfrm>
            <a:off x="3505200" y="310896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53</a:t>
            </a:r>
          </a:p>
        </p:txBody>
      </p:sp>
      <p:sp>
        <p:nvSpPr>
          <p:cNvPr id="38" name="TextBox 1"/>
          <p:cNvSpPr txBox="1"/>
          <p:nvPr/>
        </p:nvSpPr>
        <p:spPr>
          <a:xfrm>
            <a:off x="4267200" y="2758583"/>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31</a:t>
            </a:r>
          </a:p>
        </p:txBody>
      </p:sp>
      <p:sp>
        <p:nvSpPr>
          <p:cNvPr id="39" name="TextBox 1"/>
          <p:cNvSpPr txBox="1"/>
          <p:nvPr/>
        </p:nvSpPr>
        <p:spPr>
          <a:xfrm>
            <a:off x="3581400" y="2130552"/>
            <a:ext cx="4879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50</a:t>
            </a:r>
          </a:p>
        </p:txBody>
      </p:sp>
      <p:sp>
        <p:nvSpPr>
          <p:cNvPr id="40" name="TextBox 1"/>
          <p:cNvSpPr txBox="1"/>
          <p:nvPr/>
        </p:nvSpPr>
        <p:spPr>
          <a:xfrm>
            <a:off x="4343400" y="178308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29</a:t>
            </a:r>
          </a:p>
        </p:txBody>
      </p:sp>
      <p:sp>
        <p:nvSpPr>
          <p:cNvPr id="41" name="TextBox 1"/>
          <p:cNvSpPr txBox="1"/>
          <p:nvPr/>
        </p:nvSpPr>
        <p:spPr>
          <a:xfrm>
            <a:off x="7894088" y="4724400"/>
            <a:ext cx="541368"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prstClr val="black"/>
                </a:solidFill>
                <a:latin typeface="Cabin" panose="020B0803050202020004" pitchFamily="34" charset="0"/>
                <a:cs typeface="Arial" panose="020B0604020202020204" pitchFamily="34" charset="0"/>
              </a:rPr>
              <a:t>49</a:t>
            </a:r>
          </a:p>
        </p:txBody>
      </p:sp>
    </p:spTree>
    <p:extLst>
      <p:ext uri="{BB962C8B-B14F-4D97-AF65-F5344CB8AC3E}">
        <p14:creationId xmlns:p14="http://schemas.microsoft.com/office/powerpoint/2010/main" val="1169614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dirty="0" smtClean="0"/>
              <a:t>Exhibit 13. Nearly Eight of 10 Adults Who Received </a:t>
            </a:r>
            <a:br>
              <a:rPr lang="en-US" sz="2000" b="1" dirty="0" smtClean="0"/>
            </a:br>
            <a:r>
              <a:rPr lang="en-US" sz="2000" b="1" dirty="0" smtClean="0"/>
              <a:t>Personal Assistance Obtained Coverage</a:t>
            </a:r>
            <a:endParaRPr lang="en-US" sz="2000" b="1" dirty="0"/>
          </a:p>
        </p:txBody>
      </p:sp>
      <p:graphicFrame>
        <p:nvGraphicFramePr>
          <p:cNvPr id="7" name="Content Placeholder 3"/>
          <p:cNvGraphicFramePr>
            <a:graphicFrameLocks/>
          </p:cNvGraphicFramePr>
          <p:nvPr>
            <p:extLst>
              <p:ext uri="{D42A27DB-BD31-4B8C-83A1-F6EECF244321}">
                <p14:modId xmlns:p14="http://schemas.microsoft.com/office/powerpoint/2010/main" val="2230057273"/>
              </p:ext>
            </p:extLst>
          </p:nvPr>
        </p:nvGraphicFramePr>
        <p:xfrm>
          <a:off x="76200" y="2545377"/>
          <a:ext cx="8945880" cy="332202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6200" y="1981200"/>
            <a:ext cx="6975700" cy="338554"/>
          </a:xfrm>
          <a:prstGeom prst="rect">
            <a:avLst/>
          </a:prstGeom>
          <a:noFill/>
        </p:spPr>
        <p:txBody>
          <a:bodyPr wrap="square" rtlCol="0">
            <a:spAutoFit/>
          </a:bodyPr>
          <a:lstStyle/>
          <a:p>
            <a:r>
              <a:rPr lang="en-US" sz="1600" b="1" dirty="0" smtClean="0">
                <a:solidFill>
                  <a:prstClr val="black"/>
                </a:solidFill>
                <a:latin typeface="Cabin" panose="020B0803050202020004" pitchFamily="34" charset="0"/>
              </a:rPr>
              <a:t>Percent of adults ages 19–64 who visited the marketplace</a:t>
            </a:r>
            <a:endParaRPr lang="en-US" sz="1600" b="1" dirty="0">
              <a:solidFill>
                <a:srgbClr val="FF0000"/>
              </a:solidFill>
              <a:latin typeface="Cabin" panose="020B0803050202020004" pitchFamily="34" charset="0"/>
            </a:endParaRPr>
          </a:p>
        </p:txBody>
      </p:sp>
      <p:sp>
        <p:nvSpPr>
          <p:cNvPr id="4" name="TextBox 3"/>
          <p:cNvSpPr txBox="1"/>
          <p:nvPr/>
        </p:nvSpPr>
        <p:spPr>
          <a:xfrm>
            <a:off x="0" y="960120"/>
            <a:ext cx="9144000" cy="830997"/>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cs typeface="Arial" panose="020B0604020202020204" pitchFamily="34" charset="0"/>
              </a:rPr>
              <a:t>When </a:t>
            </a:r>
            <a:r>
              <a:rPr lang="en-US" sz="1600" b="1" dirty="0">
                <a:solidFill>
                  <a:prstClr val="black"/>
                </a:solidFill>
                <a:latin typeface="Cabin" panose="020B0803050202020004" pitchFamily="34" charset="0"/>
                <a:cs typeface="Arial" panose="020B0604020202020204" pitchFamily="34" charset="0"/>
              </a:rPr>
              <a:t>you shopped for health insurance, did you ever receive any personal assistance </a:t>
            </a:r>
            <a:r>
              <a:rPr lang="en-US" sz="1600" b="1" dirty="0" smtClean="0">
                <a:solidFill>
                  <a:prstClr val="black"/>
                </a:solidFill>
                <a:latin typeface="Cabin" panose="020B0803050202020004" pitchFamily="34" charset="0"/>
                <a:cs typeface="Arial" panose="020B0604020202020204" pitchFamily="34" charset="0"/>
              </a:rPr>
              <a:t>to </a:t>
            </a:r>
            <a:br>
              <a:rPr lang="en-US" sz="1600" b="1" dirty="0" smtClean="0">
                <a:solidFill>
                  <a:prstClr val="black"/>
                </a:solidFill>
                <a:latin typeface="Cabin" panose="020B0803050202020004" pitchFamily="34" charset="0"/>
                <a:cs typeface="Arial" panose="020B0604020202020204" pitchFamily="34" charset="0"/>
              </a:rPr>
            </a:br>
            <a:r>
              <a:rPr lang="en-US" sz="1600" b="1" dirty="0" smtClean="0">
                <a:solidFill>
                  <a:prstClr val="black"/>
                </a:solidFill>
                <a:latin typeface="Cabin" panose="020B0803050202020004" pitchFamily="34" charset="0"/>
                <a:cs typeface="Arial" panose="020B0604020202020204" pitchFamily="34" charset="0"/>
              </a:rPr>
              <a:t>help </a:t>
            </a:r>
            <a:r>
              <a:rPr lang="en-US" sz="1600" b="1" dirty="0">
                <a:solidFill>
                  <a:prstClr val="black"/>
                </a:solidFill>
                <a:latin typeface="Cabin" panose="020B0803050202020004" pitchFamily="34" charset="0"/>
                <a:cs typeface="Arial" panose="020B0604020202020204" pitchFamily="34" charset="0"/>
              </a:rPr>
              <a:t>you select an insurance plan? This could have included calling a telephone hotline </a:t>
            </a:r>
            <a:r>
              <a:rPr lang="en-US" sz="1600" b="1" dirty="0" smtClean="0">
                <a:solidFill>
                  <a:prstClr val="black"/>
                </a:solidFill>
                <a:latin typeface="Cabin" panose="020B0803050202020004" pitchFamily="34" charset="0"/>
                <a:cs typeface="Arial" panose="020B0604020202020204" pitchFamily="34" charset="0"/>
              </a:rPr>
              <a:t>or </a:t>
            </a:r>
            <a:br>
              <a:rPr lang="en-US" sz="1600" b="1" dirty="0" smtClean="0">
                <a:solidFill>
                  <a:prstClr val="black"/>
                </a:solidFill>
                <a:latin typeface="Cabin" panose="020B0803050202020004" pitchFamily="34" charset="0"/>
                <a:cs typeface="Arial" panose="020B0604020202020204" pitchFamily="34" charset="0"/>
              </a:rPr>
            </a:br>
            <a:r>
              <a:rPr lang="en-US" sz="1600" b="1" dirty="0" smtClean="0">
                <a:solidFill>
                  <a:prstClr val="black"/>
                </a:solidFill>
                <a:latin typeface="Cabin" panose="020B0803050202020004" pitchFamily="34" charset="0"/>
                <a:cs typeface="Arial" panose="020B0604020202020204" pitchFamily="34" charset="0"/>
              </a:rPr>
              <a:t>getting </a:t>
            </a:r>
            <a:r>
              <a:rPr lang="en-US" sz="1600" b="1" dirty="0">
                <a:solidFill>
                  <a:prstClr val="black"/>
                </a:solidFill>
                <a:latin typeface="Cabin" panose="020B0803050202020004" pitchFamily="34" charset="0"/>
                <a:cs typeface="Arial" panose="020B0604020202020204" pitchFamily="34" charset="0"/>
              </a:rPr>
              <a:t>help from an insurance broker, navigator, or in some other way. </a:t>
            </a:r>
          </a:p>
        </p:txBody>
      </p:sp>
      <p:sp>
        <p:nvSpPr>
          <p:cNvPr id="9" name="Text Box 49"/>
          <p:cNvSpPr txBox="1">
            <a:spLocks noChangeArrowheads="1"/>
          </p:cNvSpPr>
          <p:nvPr/>
        </p:nvSpPr>
        <p:spPr bwMode="auto">
          <a:xfrm>
            <a:off x="0" y="5989320"/>
            <a:ext cx="6736080" cy="830997"/>
          </a:xfrm>
          <a:prstGeom prst="rect">
            <a:avLst/>
          </a:prstGeom>
          <a:noFill/>
          <a:ln w="9525">
            <a:noFill/>
            <a:miter lim="800000"/>
            <a:headEnd/>
            <a:tailEnd/>
          </a:ln>
        </p:spPr>
        <p:txBody>
          <a:bodyPr wrap="square">
            <a:spAutoFit/>
          </a:bodyPr>
          <a:lstStyle/>
          <a:p>
            <a:r>
              <a:rPr lang="en-US" sz="1200" dirty="0" smtClean="0">
                <a:solidFill>
                  <a:prstClr val="black"/>
                </a:solidFill>
                <a:latin typeface="Cabin" panose="020B0803050202020004" pitchFamily="34" charset="0"/>
              </a:rPr>
              <a:t>Notes: Percentages were adjusted for race, education, poverty, age and health status. “Obtained coverage” includes those who visited the marketplace and have had marketplace or Medicaid coverage for two years or </a:t>
            </a:r>
            <a:r>
              <a:rPr lang="en-US" sz="1200" dirty="0">
                <a:solidFill>
                  <a:prstClr val="black"/>
                </a:solidFill>
                <a:latin typeface="Cabin" panose="020B0803050202020004" pitchFamily="34" charset="0"/>
              </a:rPr>
              <a:t>less. “Did not obtain coverage” does not include those who obtained coverage through another source</a:t>
            </a:r>
            <a:r>
              <a:rPr lang="en-US" sz="1200" dirty="0" smtClean="0">
                <a:solidFill>
                  <a:prstClr val="black"/>
                </a:solidFill>
                <a:latin typeface="Cabin" panose="020B0803050202020004" pitchFamily="34" charset="0"/>
              </a:rPr>
              <a:t>.</a:t>
            </a:r>
          </a:p>
          <a:p>
            <a:r>
              <a:rPr lang="en-US" sz="1200" dirty="0" smtClean="0">
                <a:solidFill>
                  <a:prstClr val="black"/>
                </a:solidFill>
                <a:latin typeface="Cabin" panose="020B0803050202020004" pitchFamily="34" charset="0"/>
              </a:rPr>
              <a:t>Source</a:t>
            </a:r>
            <a:r>
              <a:rPr lang="en-US" sz="1200" dirty="0">
                <a:solidFill>
                  <a:prstClr val="black"/>
                </a:solidFill>
                <a:latin typeface="Cabin" panose="020B0803050202020004" pitchFamily="34" charset="0"/>
              </a:rPr>
              <a:t>: </a:t>
            </a:r>
            <a:r>
              <a:rPr lang="en-US" sz="1200" dirty="0">
                <a:solidFill>
                  <a:prstClr val="black"/>
                </a:solidFill>
                <a:latin typeface="Cabin" panose="020B0803050202020004" pitchFamily="34" charset="0"/>
                <a:cs typeface="Arial" pitchFamily="34" charset="0"/>
              </a:rPr>
              <a:t>The Commonwealth Fund Affordable Care Act Tracking </a:t>
            </a:r>
            <a:r>
              <a:rPr lang="en-US" sz="1200" dirty="0" smtClean="0">
                <a:solidFill>
                  <a:prstClr val="black"/>
                </a:solidFill>
                <a:latin typeface="Cabin" panose="020B0803050202020004" pitchFamily="34" charset="0"/>
                <a:cs typeface="Arial" pitchFamily="34" charset="0"/>
              </a:rPr>
              <a:t>Survey, March–May 2015.</a:t>
            </a:r>
            <a:endParaRPr lang="en-US" sz="1200" dirty="0">
              <a:solidFill>
                <a:prstClr val="black"/>
              </a:solidFill>
              <a:latin typeface="Cabin" panose="020B0803050202020004" pitchFamily="34" charset="0"/>
              <a:ea typeface="ＭＳ Ｐゴシック" charset="-128"/>
            </a:endParaRPr>
          </a:p>
        </p:txBody>
      </p:sp>
    </p:spTree>
    <p:extLst>
      <p:ext uri="{BB962C8B-B14F-4D97-AF65-F5344CB8AC3E}">
        <p14:creationId xmlns:p14="http://schemas.microsoft.com/office/powerpoint/2010/main" val="460613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400110"/>
          </a:xfrm>
        </p:spPr>
        <p:txBody>
          <a:bodyPr/>
          <a:lstStyle/>
          <a:p>
            <a:pPr algn="ctr"/>
            <a:r>
              <a:rPr lang="en-US" sz="2000" b="1" dirty="0" smtClean="0"/>
              <a:t>Exhibit 14. Conclusions</a:t>
            </a:r>
            <a:endParaRPr lang="en-US" sz="2000" b="1" dirty="0"/>
          </a:p>
        </p:txBody>
      </p:sp>
      <p:sp>
        <p:nvSpPr>
          <p:cNvPr id="3" name="Content Placeholder 2"/>
          <p:cNvSpPr>
            <a:spLocks noGrp="1"/>
          </p:cNvSpPr>
          <p:nvPr>
            <p:ph idx="1"/>
          </p:nvPr>
        </p:nvSpPr>
        <p:spPr>
          <a:xfrm>
            <a:off x="152400" y="533400"/>
            <a:ext cx="8839200" cy="6096000"/>
          </a:xfrm>
        </p:spPr>
        <p:txBody>
          <a:bodyPr/>
          <a:lstStyle/>
          <a:p>
            <a:pPr lvl="0">
              <a:spcBef>
                <a:spcPts val="0"/>
              </a:spcBef>
            </a:pPr>
            <a:r>
              <a:rPr lang="en-US" sz="2000" dirty="0">
                <a:solidFill>
                  <a:prstClr val="black"/>
                </a:solidFill>
                <a:latin typeface="Arial"/>
              </a:rPr>
              <a:t>The </a:t>
            </a:r>
            <a:r>
              <a:rPr lang="en-US" sz="2000" dirty="0" smtClean="0">
                <a:solidFill>
                  <a:prstClr val="black"/>
                </a:solidFill>
                <a:latin typeface="Arial"/>
              </a:rPr>
              <a:t>ACA’s subsidies </a:t>
            </a:r>
            <a:r>
              <a:rPr lang="en-US" sz="2000" dirty="0">
                <a:solidFill>
                  <a:prstClr val="black"/>
                </a:solidFill>
                <a:latin typeface="Arial"/>
              </a:rPr>
              <a:t>have been effective in making </a:t>
            </a:r>
            <a:r>
              <a:rPr lang="en-US" sz="2000" dirty="0" smtClean="0">
                <a:solidFill>
                  <a:prstClr val="black"/>
                </a:solidFill>
                <a:latin typeface="Arial"/>
              </a:rPr>
              <a:t>premiums for marketplace plans similar </a:t>
            </a:r>
            <a:r>
              <a:rPr lang="en-US" sz="2000" dirty="0">
                <a:solidFill>
                  <a:prstClr val="black"/>
                </a:solidFill>
                <a:latin typeface="Arial"/>
              </a:rPr>
              <a:t>to those in employer </a:t>
            </a:r>
            <a:r>
              <a:rPr lang="en-US" sz="2000" dirty="0" smtClean="0">
                <a:solidFill>
                  <a:prstClr val="black"/>
                </a:solidFill>
                <a:latin typeface="Arial"/>
              </a:rPr>
              <a:t>plans.</a:t>
            </a:r>
          </a:p>
          <a:p>
            <a:pPr lvl="0">
              <a:spcBef>
                <a:spcPts val="0"/>
              </a:spcBef>
            </a:pPr>
            <a:endParaRPr lang="en-US" sz="2000" dirty="0" smtClean="0">
              <a:solidFill>
                <a:prstClr val="black"/>
              </a:solidFill>
              <a:latin typeface="Arial"/>
            </a:endParaRPr>
          </a:p>
          <a:p>
            <a:pPr lvl="0">
              <a:spcBef>
                <a:spcPts val="0"/>
              </a:spcBef>
            </a:pPr>
            <a:r>
              <a:rPr lang="en-US" sz="2000" dirty="0" smtClean="0">
                <a:solidFill>
                  <a:prstClr val="black"/>
                </a:solidFill>
                <a:latin typeface="Arial"/>
              </a:rPr>
              <a:t>But many people in marketplace plans have high deductibles.</a:t>
            </a:r>
          </a:p>
          <a:p>
            <a:pPr lvl="0">
              <a:spcBef>
                <a:spcPts val="0"/>
              </a:spcBef>
            </a:pPr>
            <a:endParaRPr lang="en-US" sz="2000" dirty="0" smtClean="0">
              <a:solidFill>
                <a:prstClr val="black"/>
              </a:solidFill>
              <a:latin typeface="Arial"/>
            </a:endParaRPr>
          </a:p>
          <a:p>
            <a:pPr lvl="0">
              <a:spcBef>
                <a:spcPts val="0"/>
              </a:spcBef>
            </a:pPr>
            <a:r>
              <a:rPr lang="en-US" sz="2000" dirty="0" smtClean="0">
                <a:solidFill>
                  <a:prstClr val="black"/>
                </a:solidFill>
                <a:latin typeface="Arial"/>
              </a:rPr>
              <a:t>Cost was the most important factor when people were considering health plans and it is a primary reason why many adults didn’t enroll.</a:t>
            </a:r>
          </a:p>
          <a:p>
            <a:pPr lvl="0">
              <a:spcBef>
                <a:spcPts val="0"/>
              </a:spcBef>
            </a:pPr>
            <a:endParaRPr lang="en-US" sz="2000" dirty="0" smtClean="0">
              <a:solidFill>
                <a:prstClr val="black"/>
              </a:solidFill>
              <a:latin typeface="Arial"/>
            </a:endParaRPr>
          </a:p>
          <a:p>
            <a:pPr lvl="0">
              <a:spcBef>
                <a:spcPts val="0"/>
              </a:spcBef>
            </a:pPr>
            <a:r>
              <a:rPr lang="en-US" sz="2000" dirty="0" smtClean="0">
                <a:solidFill>
                  <a:prstClr val="black"/>
                </a:solidFill>
                <a:latin typeface="Arial"/>
              </a:rPr>
              <a:t>The findings suggest that many people who shopped for insurance may not have had the information they needed to help them buy coverage.</a:t>
            </a:r>
          </a:p>
          <a:p>
            <a:pPr marL="0" lvl="0" indent="0">
              <a:spcBef>
                <a:spcPts val="0"/>
              </a:spcBef>
              <a:buNone/>
            </a:pPr>
            <a:r>
              <a:rPr lang="en-US" sz="2000" dirty="0" smtClean="0">
                <a:solidFill>
                  <a:prstClr val="black"/>
                </a:solidFill>
                <a:latin typeface="Arial"/>
              </a:rPr>
              <a:t> </a:t>
            </a:r>
          </a:p>
          <a:p>
            <a:pPr lvl="0">
              <a:spcBef>
                <a:spcPts val="0"/>
              </a:spcBef>
            </a:pPr>
            <a:r>
              <a:rPr lang="en-US" sz="2000" dirty="0" smtClean="0">
                <a:solidFill>
                  <a:prstClr val="black"/>
                </a:solidFill>
                <a:latin typeface="Arial"/>
              </a:rPr>
              <a:t>About half of people </a:t>
            </a:r>
            <a:r>
              <a:rPr lang="en-US" sz="2000" dirty="0">
                <a:solidFill>
                  <a:prstClr val="black"/>
                </a:solidFill>
                <a:latin typeface="Arial"/>
              </a:rPr>
              <a:t>who shopped but </a:t>
            </a:r>
            <a:r>
              <a:rPr lang="en-US" sz="2000" dirty="0" smtClean="0">
                <a:solidFill>
                  <a:prstClr val="black"/>
                </a:solidFill>
                <a:latin typeface="Arial"/>
              </a:rPr>
              <a:t>didn’t </a:t>
            </a:r>
            <a:r>
              <a:rPr lang="en-US" sz="2000" dirty="0">
                <a:solidFill>
                  <a:prstClr val="black"/>
                </a:solidFill>
                <a:latin typeface="Arial"/>
              </a:rPr>
              <a:t>enroll </a:t>
            </a:r>
            <a:r>
              <a:rPr lang="en-US" sz="2000" dirty="0" smtClean="0">
                <a:solidFill>
                  <a:prstClr val="black"/>
                </a:solidFill>
                <a:latin typeface="Arial"/>
              </a:rPr>
              <a:t>reported difficulty comparing premiums and other plan features.</a:t>
            </a:r>
          </a:p>
          <a:p>
            <a:pPr marL="0" lvl="0" indent="0">
              <a:spcBef>
                <a:spcPts val="0"/>
              </a:spcBef>
              <a:buNone/>
            </a:pPr>
            <a:r>
              <a:rPr lang="en-US" sz="2000" dirty="0" smtClean="0">
                <a:solidFill>
                  <a:prstClr val="black"/>
                </a:solidFill>
                <a:latin typeface="Arial"/>
              </a:rPr>
              <a:t> </a:t>
            </a:r>
            <a:endParaRPr lang="en-US" sz="2000" dirty="0">
              <a:solidFill>
                <a:prstClr val="black"/>
              </a:solidFill>
              <a:latin typeface="Arial"/>
            </a:endParaRPr>
          </a:p>
          <a:p>
            <a:pPr lvl="0">
              <a:spcBef>
                <a:spcPts val="0"/>
              </a:spcBef>
            </a:pPr>
            <a:r>
              <a:rPr lang="en-US" sz="2000" dirty="0" smtClean="0">
                <a:solidFill>
                  <a:prstClr val="black"/>
                </a:solidFill>
                <a:latin typeface="Arial"/>
              </a:rPr>
              <a:t>Personal assistance appears to help:  adults who received assistance were much more likely to enroll than those who did not get assistance.</a:t>
            </a:r>
          </a:p>
          <a:p>
            <a:pPr lvl="0">
              <a:spcBef>
                <a:spcPts val="0"/>
              </a:spcBef>
            </a:pPr>
            <a:endParaRPr lang="en-US" sz="2000" dirty="0" smtClean="0">
              <a:solidFill>
                <a:prstClr val="black"/>
              </a:solidFill>
              <a:latin typeface="Arial"/>
            </a:endParaRPr>
          </a:p>
          <a:p>
            <a:pPr lvl="0">
              <a:spcBef>
                <a:spcPts val="0"/>
              </a:spcBef>
            </a:pPr>
            <a:r>
              <a:rPr lang="en-US" sz="2000" dirty="0" smtClean="0">
                <a:solidFill>
                  <a:prstClr val="black"/>
                </a:solidFill>
                <a:latin typeface="Arial"/>
              </a:rPr>
              <a:t>Some states’ unwillingness to expand Medicaid is keeping their poorest residents from gaining health insurance.</a:t>
            </a:r>
          </a:p>
          <a:p>
            <a:pPr marL="0" lvl="0" indent="0">
              <a:buNone/>
            </a:pPr>
            <a:endParaRPr lang="en-US" sz="2000" dirty="0" smtClean="0">
              <a:solidFill>
                <a:prstClr val="black"/>
              </a:solidFill>
              <a:latin typeface="Arial"/>
            </a:endParaRPr>
          </a:p>
          <a:p>
            <a:pPr marL="0" indent="0">
              <a:buNone/>
            </a:pP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6767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400110"/>
          </a:xfrm>
        </p:spPr>
        <p:txBody>
          <a:bodyPr/>
          <a:lstStyle/>
          <a:p>
            <a:pPr algn="ctr"/>
            <a:r>
              <a:rPr lang="en-US" sz="2000" b="1" dirty="0" smtClean="0"/>
              <a:t>Exhibit 15. Survey Methodology</a:t>
            </a:r>
            <a:endParaRPr lang="en-US" sz="2000" b="1" dirty="0"/>
          </a:p>
        </p:txBody>
      </p:sp>
      <p:sp>
        <p:nvSpPr>
          <p:cNvPr id="3" name="Content Placeholder 2"/>
          <p:cNvSpPr>
            <a:spLocks noGrp="1"/>
          </p:cNvSpPr>
          <p:nvPr>
            <p:ph idx="1"/>
          </p:nvPr>
        </p:nvSpPr>
        <p:spPr>
          <a:xfrm>
            <a:off x="228600" y="685800"/>
            <a:ext cx="8610600" cy="5410200"/>
          </a:xfrm>
        </p:spPr>
        <p:txBody>
          <a:bodyPr/>
          <a:lstStyle/>
          <a:p>
            <a:r>
              <a:rPr lang="en-US" sz="1800" dirty="0" smtClean="0">
                <a:latin typeface="+mn-lt"/>
                <a:cs typeface="Arial" panose="020B0604020202020204" pitchFamily="34" charset="0"/>
              </a:rPr>
              <a:t>Conducted by SSRS from March 9, 2015, to May 3, 2015.</a:t>
            </a:r>
          </a:p>
          <a:p>
            <a:r>
              <a:rPr lang="en-US" sz="1800" dirty="0" smtClean="0">
                <a:latin typeface="+mn-lt"/>
                <a:cs typeface="Arial" panose="020B0604020202020204" pitchFamily="34" charset="0"/>
              </a:rPr>
              <a:t>16-minute telephone interviews in English and Spanish, among a random, nationally representative sample of 4,881 adults ages 19 to 64, living in the United States; 2,203 interviews were on landlines and 2,678 on cellular phones. </a:t>
            </a:r>
          </a:p>
          <a:p>
            <a:r>
              <a:rPr lang="en-US" sz="1800" dirty="0" smtClean="0">
                <a:latin typeface="+mn-lt"/>
                <a:cs typeface="Arial" panose="020B0604020202020204" pitchFamily="34" charset="0"/>
              </a:rPr>
              <a:t>Sample was designed to increase likelihood of surveying respondents eligible for new coverage options under the ACA</a:t>
            </a:r>
            <a:r>
              <a:rPr lang="en-US" sz="1800" dirty="0">
                <a:latin typeface="+mn-lt"/>
                <a:cs typeface="Arial" panose="020B0604020202020204" pitchFamily="34" charset="0"/>
              </a:rPr>
              <a:t> </a:t>
            </a:r>
            <a:r>
              <a:rPr lang="en-US" sz="1800" dirty="0" smtClean="0">
                <a:latin typeface="+mn-lt"/>
                <a:cs typeface="Arial" panose="020B0604020202020204" pitchFamily="34" charset="0"/>
              </a:rPr>
              <a:t>in the following way: </a:t>
            </a:r>
          </a:p>
          <a:p>
            <a:pPr lvl="1"/>
            <a:r>
              <a:rPr lang="en-US" sz="1800" dirty="0" smtClean="0">
                <a:latin typeface="+mn-lt"/>
                <a:cs typeface="Arial" panose="020B0604020202020204" pitchFamily="34" charset="0"/>
              </a:rPr>
              <a:t>SSRS re-contacted households </a:t>
            </a:r>
            <a:r>
              <a:rPr lang="en-US" sz="1800" dirty="0">
                <a:latin typeface="+mn-lt"/>
              </a:rPr>
              <a:t>reached through their omnibus survey of adults between November 5, 2014 and February 1, 2015 who were uninsured, had individual coverage, had a marketplace plan, or had public insurance</a:t>
            </a:r>
            <a:r>
              <a:rPr lang="en-US" sz="1800" dirty="0" smtClean="0">
                <a:latin typeface="+mn-lt"/>
                <a:cs typeface="Arial" panose="020B0604020202020204" pitchFamily="34" charset="0"/>
              </a:rPr>
              <a:t>. </a:t>
            </a:r>
          </a:p>
          <a:p>
            <a:r>
              <a:rPr lang="en-US" sz="1800" dirty="0">
                <a:latin typeface="+mn-lt"/>
                <a:cs typeface="Arial" panose="020B0604020202020204" pitchFamily="34" charset="0"/>
              </a:rPr>
              <a:t>Data are weighted to the U.S. 19-to-64 adult population by age, gender, race/ethnicity, household size, geographic area, and population density and to correct for stratified sample design, the use of re-contacted respondents, overlapping landline and cellular phone sample frames, and disproportionate nonresponse that might bias results</a:t>
            </a:r>
            <a:r>
              <a:rPr lang="en-US" sz="1800" dirty="0" smtClean="0">
                <a:latin typeface="+mn-lt"/>
                <a:cs typeface="Arial" panose="020B0604020202020204" pitchFamily="34" charset="0"/>
              </a:rPr>
              <a:t>.</a:t>
            </a:r>
          </a:p>
          <a:p>
            <a:r>
              <a:rPr lang="en-US" sz="1800" dirty="0" smtClean="0">
                <a:latin typeface="+mn-lt"/>
                <a:cs typeface="Arial" panose="020B0604020202020204" pitchFamily="34" charset="0"/>
              </a:rPr>
              <a:t>Overall margin of sampling error of +/-2.1 percentage points at the 95 percent confidence level. </a:t>
            </a:r>
          </a:p>
          <a:p>
            <a:r>
              <a:rPr lang="en-US" sz="1800" dirty="0" smtClean="0">
                <a:latin typeface="+mn-lt"/>
                <a:cs typeface="Arial" panose="020B0604020202020204" pitchFamily="34" charset="0"/>
              </a:rPr>
              <a:t>Overall response rate was 12.8 percent. </a:t>
            </a:r>
          </a:p>
        </p:txBody>
      </p:sp>
    </p:spTree>
    <p:extLst>
      <p:ext uri="{BB962C8B-B14F-4D97-AF65-F5344CB8AC3E}">
        <p14:creationId xmlns:p14="http://schemas.microsoft.com/office/powerpoint/2010/main" val="63556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570"/>
            <a:ext cx="8610600" cy="1015663"/>
          </a:xfrm>
        </p:spPr>
        <p:txBody>
          <a:bodyPr/>
          <a:lstStyle/>
          <a:p>
            <a:pPr algn="ctr"/>
            <a:r>
              <a:rPr lang="en-US" sz="2000" b="1" dirty="0" smtClean="0"/>
              <a:t>Exhibit 1. Summary of Major Findings - Are Marketplace Plans Affordable?</a:t>
            </a:r>
            <a:br>
              <a:rPr lang="en-US" sz="2000" b="1" dirty="0" smtClean="0"/>
            </a:br>
            <a:endParaRPr lang="en-US" sz="2000" b="1" dirty="0"/>
          </a:p>
        </p:txBody>
      </p:sp>
      <p:sp>
        <p:nvSpPr>
          <p:cNvPr id="4" name="Content Placeholder 3"/>
          <p:cNvSpPr>
            <a:spLocks noGrp="1"/>
          </p:cNvSpPr>
          <p:nvPr>
            <p:ph idx="1"/>
          </p:nvPr>
        </p:nvSpPr>
        <p:spPr>
          <a:xfrm>
            <a:off x="457200" y="838200"/>
            <a:ext cx="8229600" cy="5562600"/>
          </a:xfrm>
        </p:spPr>
        <p:txBody>
          <a:bodyPr/>
          <a:lstStyle/>
          <a:p>
            <a:r>
              <a:rPr lang="en-US" dirty="0">
                <a:latin typeface="+mn-lt"/>
              </a:rPr>
              <a:t>Premium costs for people with marketplace plans were comparable to those with employer plans among low and moderate income adults.</a:t>
            </a:r>
          </a:p>
          <a:p>
            <a:pPr marL="0" indent="0">
              <a:buNone/>
            </a:pPr>
            <a:endParaRPr lang="en-US" dirty="0" smtClean="0">
              <a:latin typeface="+mn-lt"/>
            </a:endParaRPr>
          </a:p>
          <a:p>
            <a:r>
              <a:rPr lang="en-US" dirty="0" smtClean="0">
                <a:latin typeface="+mn-lt"/>
              </a:rPr>
              <a:t>But fewer people in  marketplace plans said it was easy to afford their premiums, compared to those in employer plans.  </a:t>
            </a:r>
          </a:p>
          <a:p>
            <a:endParaRPr lang="en-US" dirty="0" smtClean="0">
              <a:latin typeface="+mn-lt"/>
            </a:endParaRPr>
          </a:p>
          <a:p>
            <a:r>
              <a:rPr lang="en-US" dirty="0" smtClean="0">
                <a:latin typeface="+mn-lt"/>
              </a:rPr>
              <a:t>People in marketplace plans were more likely to have high deductibles compared to those in employer plans – but differences were narrow for low and moderate income adults.</a:t>
            </a:r>
          </a:p>
          <a:p>
            <a:endParaRPr lang="en-US" dirty="0">
              <a:latin typeface="+mn-lt"/>
            </a:endParaRPr>
          </a:p>
          <a:p>
            <a:r>
              <a:rPr lang="en-US" dirty="0" smtClean="0">
                <a:latin typeface="+mn-lt"/>
              </a:rPr>
              <a:t>A majority of people with marketplace plans were confident that they could afford health care when they needed it and </a:t>
            </a:r>
            <a:r>
              <a:rPr lang="en-US" dirty="0">
                <a:latin typeface="+mn-lt"/>
              </a:rPr>
              <a:t>gave their plans high </a:t>
            </a:r>
            <a:r>
              <a:rPr lang="en-US" dirty="0" smtClean="0">
                <a:latin typeface="+mn-lt"/>
              </a:rPr>
              <a:t>ratings. </a:t>
            </a:r>
          </a:p>
          <a:p>
            <a:pPr marL="0" indent="0">
              <a:buNone/>
            </a:pPr>
            <a:endParaRPr lang="en-US" dirty="0" smtClean="0">
              <a:latin typeface="+mn-lt"/>
            </a:endParaRPr>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66742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88"/>
            <a:ext cx="8610600" cy="1015663"/>
          </a:xfrm>
        </p:spPr>
        <p:txBody>
          <a:bodyPr/>
          <a:lstStyle/>
          <a:p>
            <a:pPr algn="ctr"/>
            <a:r>
              <a:rPr lang="en-US" sz="2000" b="1" dirty="0" smtClean="0"/>
              <a:t>Exhibit 2. Summary of Major Findings – To Enroll or Not to Enroll?</a:t>
            </a:r>
            <a:br>
              <a:rPr lang="en-US" sz="2000" b="1" dirty="0" smtClean="0"/>
            </a:br>
            <a:endParaRPr lang="en-US" sz="2000" b="1" dirty="0"/>
          </a:p>
        </p:txBody>
      </p:sp>
      <p:sp>
        <p:nvSpPr>
          <p:cNvPr id="4" name="Content Placeholder 3"/>
          <p:cNvSpPr>
            <a:spLocks noGrp="1"/>
          </p:cNvSpPr>
          <p:nvPr>
            <p:ph idx="1"/>
          </p:nvPr>
        </p:nvSpPr>
        <p:spPr>
          <a:xfrm>
            <a:off x="457200" y="762000"/>
            <a:ext cx="8229600" cy="5562600"/>
          </a:xfrm>
        </p:spPr>
        <p:txBody>
          <a:bodyPr/>
          <a:lstStyle/>
          <a:p>
            <a:endParaRPr lang="en-US" dirty="0" smtClean="0"/>
          </a:p>
          <a:p>
            <a:r>
              <a:rPr lang="en-US" dirty="0" smtClean="0">
                <a:latin typeface="+mn-lt"/>
              </a:rPr>
              <a:t>Among marketplace enrollees, </a:t>
            </a:r>
            <a:r>
              <a:rPr lang="en-US" dirty="0">
                <a:latin typeface="+mn-lt"/>
              </a:rPr>
              <a:t>p</a:t>
            </a:r>
            <a:r>
              <a:rPr lang="en-US" dirty="0" smtClean="0">
                <a:latin typeface="+mn-lt"/>
              </a:rPr>
              <a:t>remium costs were the most important factor in their choice of plan; more important than the deductible or having their preferred provider in the plan’s network. </a:t>
            </a:r>
          </a:p>
          <a:p>
            <a:endParaRPr lang="en-US" dirty="0" smtClean="0">
              <a:latin typeface="+mn-lt"/>
            </a:endParaRPr>
          </a:p>
          <a:p>
            <a:r>
              <a:rPr lang="en-US" dirty="0">
                <a:latin typeface="+mn-lt"/>
              </a:rPr>
              <a:t>Consistent with </a:t>
            </a:r>
            <a:r>
              <a:rPr lang="en-US" dirty="0" smtClean="0">
                <a:latin typeface="+mn-lt"/>
              </a:rPr>
              <a:t>this finding, many adults </a:t>
            </a:r>
            <a:r>
              <a:rPr lang="en-US" dirty="0">
                <a:latin typeface="+mn-lt"/>
              </a:rPr>
              <a:t>chose  plans with a limited network of providers in exchange for lower premiums</a:t>
            </a:r>
            <a:r>
              <a:rPr lang="en-US" dirty="0" smtClean="0">
                <a:latin typeface="+mn-lt"/>
              </a:rPr>
              <a:t>.</a:t>
            </a:r>
          </a:p>
          <a:p>
            <a:endParaRPr lang="en-US" dirty="0" smtClean="0">
              <a:latin typeface="+mn-lt"/>
            </a:endParaRPr>
          </a:p>
          <a:p>
            <a:r>
              <a:rPr lang="en-US" dirty="0" smtClean="0">
                <a:latin typeface="+mn-lt"/>
              </a:rPr>
              <a:t>Affordability was the top reason given by adults who shopped in the marketplaces but didn’t end up enrolling in a plan.</a:t>
            </a:r>
          </a:p>
          <a:p>
            <a:pPr marL="0" indent="0">
              <a:buNone/>
            </a:pPr>
            <a:endParaRPr lang="en-US" dirty="0">
              <a:latin typeface="+mn-lt"/>
            </a:endParaRPr>
          </a:p>
          <a:p>
            <a:r>
              <a:rPr lang="en-US" dirty="0" smtClean="0">
                <a:latin typeface="+mn-lt"/>
              </a:rPr>
              <a:t>People </a:t>
            </a:r>
            <a:r>
              <a:rPr lang="en-US" dirty="0">
                <a:latin typeface="+mn-lt"/>
              </a:rPr>
              <a:t>who received personal assistance when they shopped </a:t>
            </a:r>
            <a:r>
              <a:rPr lang="en-US" dirty="0" smtClean="0">
                <a:latin typeface="+mn-lt"/>
              </a:rPr>
              <a:t>in the marketplaces were </a:t>
            </a:r>
            <a:r>
              <a:rPr lang="en-US" dirty="0">
                <a:latin typeface="+mn-lt"/>
              </a:rPr>
              <a:t>much more likely to </a:t>
            </a:r>
            <a:r>
              <a:rPr lang="en-US" dirty="0" smtClean="0">
                <a:latin typeface="+mn-lt"/>
              </a:rPr>
              <a:t>obtain coverage </a:t>
            </a:r>
            <a:r>
              <a:rPr lang="en-US" dirty="0">
                <a:latin typeface="+mn-lt"/>
              </a:rPr>
              <a:t>than those who </a:t>
            </a:r>
            <a:r>
              <a:rPr lang="en-US" dirty="0" smtClean="0">
                <a:latin typeface="+mn-lt"/>
              </a:rPr>
              <a:t>didn’t receive assistance. </a:t>
            </a:r>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99645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3972067253"/>
              </p:ext>
            </p:extLst>
          </p:nvPr>
        </p:nvGraphicFramePr>
        <p:xfrm>
          <a:off x="1254034" y="1688848"/>
          <a:ext cx="7578638" cy="4137742"/>
        </p:xfrm>
        <a:graphic>
          <a:graphicData uri="http://schemas.openxmlformats.org/drawingml/2006/chart">
            <c:chart xmlns:c="http://schemas.openxmlformats.org/drawingml/2006/chart" xmlns:r="http://schemas.openxmlformats.org/officeDocument/2006/relationships" r:id="rId3"/>
          </a:graphicData>
        </a:graphic>
      </p:graphicFrame>
      <p:sp>
        <p:nvSpPr>
          <p:cNvPr id="78851" name="Rectangle 3"/>
          <p:cNvSpPr>
            <a:spLocks noGrp="1" noChangeArrowheads="1"/>
          </p:cNvSpPr>
          <p:nvPr>
            <p:ph type="title"/>
          </p:nvPr>
        </p:nvSpPr>
        <p:spPr>
          <a:xfrm>
            <a:off x="0" y="90488"/>
            <a:ext cx="9140825" cy="1005840"/>
          </a:xfrm>
          <a:noFill/>
        </p:spPr>
        <p:txBody>
          <a:bodyPr anchor="t" anchorCtr="1"/>
          <a:lstStyle/>
          <a:p>
            <a:pPr algn="ctr"/>
            <a:r>
              <a:rPr lang="en-US" sz="2000" b="1" dirty="0" smtClean="0">
                <a:cs typeface="Arial" charset="0"/>
              </a:rPr>
              <a:t>Exhibit </a:t>
            </a:r>
            <a:r>
              <a:rPr lang="en-US" sz="2000" b="1" dirty="0">
                <a:cs typeface="Arial" charset="0"/>
              </a:rPr>
              <a:t>3</a:t>
            </a:r>
            <a:r>
              <a:rPr lang="en-US" sz="2000" b="1" dirty="0" smtClean="0">
                <a:cs typeface="Arial" charset="0"/>
              </a:rPr>
              <a:t>. Adults with Marketplace Coverage with Incomes </a:t>
            </a:r>
            <a:br>
              <a:rPr lang="en-US" sz="2000" b="1" dirty="0" smtClean="0">
                <a:cs typeface="Arial" charset="0"/>
              </a:rPr>
            </a:br>
            <a:r>
              <a:rPr lang="en-US" sz="2000" b="1" dirty="0" smtClean="0">
                <a:cs typeface="Arial" charset="0"/>
              </a:rPr>
              <a:t>Under 250 Percent of Poverty Paid Monthly Premiums </a:t>
            </a:r>
            <a:br>
              <a:rPr lang="en-US" sz="2000" b="1" dirty="0" smtClean="0">
                <a:cs typeface="Arial" charset="0"/>
              </a:rPr>
            </a:br>
            <a:r>
              <a:rPr lang="en-US" sz="2000" b="1" dirty="0" smtClean="0">
                <a:cs typeface="Arial" charset="0"/>
              </a:rPr>
              <a:t>Comparable to Those with Employer Coverage</a:t>
            </a:r>
          </a:p>
        </p:txBody>
      </p:sp>
      <p:sp>
        <p:nvSpPr>
          <p:cNvPr id="78853" name="Text Box 5"/>
          <p:cNvSpPr txBox="1">
            <a:spLocks noChangeArrowheads="1"/>
          </p:cNvSpPr>
          <p:nvPr/>
        </p:nvSpPr>
        <p:spPr bwMode="auto">
          <a:xfrm>
            <a:off x="45720" y="5943600"/>
            <a:ext cx="6765856" cy="938719"/>
          </a:xfrm>
          <a:prstGeom prst="rect">
            <a:avLst/>
          </a:prstGeom>
          <a:noFill/>
          <a:ln w="9525">
            <a:noFill/>
            <a:miter lim="800000"/>
            <a:headEnd/>
            <a:tailEnd/>
          </a:ln>
        </p:spPr>
        <p:txBody>
          <a:bodyPr wrap="square">
            <a:spAutoFit/>
          </a:bodyPr>
          <a:lstStyle/>
          <a:p>
            <a:r>
              <a:rPr lang="en-US" sz="1100" dirty="0" smtClean="0">
                <a:solidFill>
                  <a:prstClr val="black"/>
                </a:solidFill>
                <a:latin typeface="Cabin" panose="020B0803050202020004" pitchFamily="34" charset="0"/>
              </a:rPr>
              <a:t>Note: FPL refers to federal poverty level. </a:t>
            </a:r>
            <a:r>
              <a:rPr lang="en-US" sz="1100" dirty="0">
                <a:solidFill>
                  <a:prstClr val="black"/>
                </a:solidFill>
                <a:latin typeface="Cabin" panose="020B0803050202020004" pitchFamily="34" charset="0"/>
              </a:rPr>
              <a:t>250% of the poverty level is $29,175 for an individual or $59,625 for a family of four. </a:t>
            </a:r>
            <a:r>
              <a:rPr lang="en-US" sz="1100" dirty="0" smtClean="0">
                <a:solidFill>
                  <a:prstClr val="black"/>
                </a:solidFill>
                <a:latin typeface="Cabin" panose="020B0803050202020004" pitchFamily="34" charset="0"/>
              </a:rPr>
              <a:t>Bars </a:t>
            </a:r>
            <a:r>
              <a:rPr lang="en-US" sz="1100" dirty="0">
                <a:solidFill>
                  <a:prstClr val="black"/>
                </a:solidFill>
                <a:latin typeface="Cabin" panose="020B0803050202020004" pitchFamily="34" charset="0"/>
              </a:rPr>
              <a:t>may not sum to </a:t>
            </a:r>
            <a:r>
              <a:rPr lang="en-US" sz="1100" dirty="0" smtClean="0">
                <a:solidFill>
                  <a:prstClr val="black"/>
                </a:solidFill>
                <a:latin typeface="Cabin" panose="020B0803050202020004" pitchFamily="34" charset="0"/>
              </a:rPr>
              <a:t>subtotals or to 100 </a:t>
            </a:r>
            <a:r>
              <a:rPr lang="en-US" sz="1100" dirty="0">
                <a:solidFill>
                  <a:prstClr val="black"/>
                </a:solidFill>
                <a:latin typeface="Cabin" panose="020B0803050202020004" pitchFamily="34" charset="0"/>
              </a:rPr>
              <a:t>percent because of </a:t>
            </a:r>
            <a:r>
              <a:rPr lang="en-US" sz="1100" dirty="0" smtClean="0">
                <a:solidFill>
                  <a:prstClr val="black"/>
                </a:solidFill>
                <a:latin typeface="Cabin" panose="020B0803050202020004" pitchFamily="34" charset="0"/>
              </a:rPr>
              <a:t>rounding. </a:t>
            </a:r>
          </a:p>
          <a:p>
            <a:r>
              <a:rPr lang="en-US" sz="1100" dirty="0">
                <a:solidFill>
                  <a:prstClr val="black"/>
                </a:solidFill>
                <a:latin typeface="Cabin" panose="020B0803050202020004" pitchFamily="34" charset="0"/>
              </a:rPr>
              <a:t>“All adults” </a:t>
            </a:r>
            <a:r>
              <a:rPr lang="en-US" sz="1100" dirty="0" smtClean="0">
                <a:solidFill>
                  <a:prstClr val="black"/>
                </a:solidFill>
                <a:latin typeface="Cabin" panose="020B0803050202020004" pitchFamily="34" charset="0"/>
              </a:rPr>
              <a:t>includes </a:t>
            </a:r>
            <a:r>
              <a:rPr lang="en-US" sz="1100" dirty="0">
                <a:solidFill>
                  <a:prstClr val="black"/>
                </a:solidFill>
                <a:latin typeface="Cabin" panose="020B0803050202020004" pitchFamily="34" charset="0"/>
              </a:rPr>
              <a:t>adults who do not </a:t>
            </a:r>
            <a:r>
              <a:rPr lang="en-US" sz="1100" dirty="0" smtClean="0">
                <a:solidFill>
                  <a:prstClr val="black"/>
                </a:solidFill>
                <a:latin typeface="Cabin" panose="020B0803050202020004" pitchFamily="34" charset="0"/>
              </a:rPr>
              <a:t>report </a:t>
            </a:r>
            <a:r>
              <a:rPr lang="en-US" sz="1100" dirty="0">
                <a:solidFill>
                  <a:prstClr val="black"/>
                </a:solidFill>
                <a:latin typeface="Cabin" panose="020B0803050202020004" pitchFamily="34" charset="0"/>
              </a:rPr>
              <a:t>their income and may therefore not be the average of adults below and above 250% FPL</a:t>
            </a:r>
            <a:r>
              <a:rPr lang="en-US" sz="1100" dirty="0" smtClean="0">
                <a:solidFill>
                  <a:prstClr val="black"/>
                </a:solidFill>
                <a:latin typeface="Cabin" panose="020B0803050202020004" pitchFamily="34" charset="0"/>
              </a:rPr>
              <a:t>.</a:t>
            </a:r>
          </a:p>
          <a:p>
            <a:r>
              <a:rPr lang="en-US" sz="1100" dirty="0">
                <a:solidFill>
                  <a:prstClr val="black"/>
                </a:solidFill>
                <a:latin typeface="Cabin" panose="020B0803050202020004" pitchFamily="34" charset="0"/>
              </a:rPr>
              <a:t>Source: </a:t>
            </a:r>
            <a:r>
              <a:rPr lang="en-US" sz="1100" dirty="0">
                <a:solidFill>
                  <a:prstClr val="black"/>
                </a:solidFill>
                <a:latin typeface="Cabin" panose="020B0803050202020004" pitchFamily="34" charset="0"/>
                <a:cs typeface="Arial" pitchFamily="34" charset="0"/>
              </a:rPr>
              <a:t>The Commonwealth Fund Affordable Care Act Tracking Survey, </a:t>
            </a:r>
            <a:r>
              <a:rPr lang="en-US" sz="1100" dirty="0" smtClean="0">
                <a:solidFill>
                  <a:prstClr val="black"/>
                </a:solidFill>
                <a:latin typeface="Cabin" panose="020B0803050202020004" pitchFamily="34" charset="0"/>
                <a:cs typeface="Arial" pitchFamily="34" charset="0"/>
              </a:rPr>
              <a:t>March–May 2015.</a:t>
            </a:r>
            <a:endParaRPr lang="en-US" sz="1100" dirty="0">
              <a:solidFill>
                <a:prstClr val="black"/>
              </a:solidFill>
              <a:latin typeface="Cabin" panose="020B0803050202020004" pitchFamily="34" charset="0"/>
              <a:ea typeface="ＭＳ Ｐゴシック" charset="-128"/>
            </a:endParaRPr>
          </a:p>
        </p:txBody>
      </p:sp>
      <p:sp>
        <p:nvSpPr>
          <p:cNvPr id="3" name="TextBox 2"/>
          <p:cNvSpPr txBox="1"/>
          <p:nvPr/>
        </p:nvSpPr>
        <p:spPr>
          <a:xfrm>
            <a:off x="60609" y="2001577"/>
            <a:ext cx="1754043"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All adults</a:t>
            </a:r>
            <a:endParaRPr lang="en-US" sz="1400" b="1" u="sng" dirty="0">
              <a:solidFill>
                <a:prstClr val="black"/>
              </a:solidFill>
              <a:latin typeface="Cabin" panose="020B0803050202020004" pitchFamily="34" charset="0"/>
            </a:endParaRPr>
          </a:p>
        </p:txBody>
      </p:sp>
      <p:sp>
        <p:nvSpPr>
          <p:cNvPr id="8" name="TextBox 7"/>
          <p:cNvSpPr txBox="1"/>
          <p:nvPr/>
        </p:nvSpPr>
        <p:spPr>
          <a:xfrm>
            <a:off x="71517" y="3073028"/>
            <a:ext cx="3046155"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&lt;250% FPL</a:t>
            </a:r>
            <a:endParaRPr lang="en-US" sz="1400" b="1" u="sng" dirty="0">
              <a:solidFill>
                <a:prstClr val="black"/>
              </a:solidFill>
              <a:latin typeface="Cabin" panose="020B0803050202020004" pitchFamily="34" charset="0"/>
            </a:endParaRPr>
          </a:p>
        </p:txBody>
      </p:sp>
      <p:sp>
        <p:nvSpPr>
          <p:cNvPr id="9" name="TextBox 8"/>
          <p:cNvSpPr txBox="1"/>
          <p:nvPr/>
        </p:nvSpPr>
        <p:spPr>
          <a:xfrm>
            <a:off x="5788007" y="1381679"/>
            <a:ext cx="3349465"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Don’t know premium amount or refused</a:t>
            </a:r>
            <a:endParaRPr lang="en-US" sz="1400" b="1" dirty="0">
              <a:solidFill>
                <a:prstClr val="black"/>
              </a:solidFill>
              <a:latin typeface="Cabin" panose="020B0803050202020004" pitchFamily="34" charset="0"/>
            </a:endParaRPr>
          </a:p>
        </p:txBody>
      </p:sp>
      <p:sp>
        <p:nvSpPr>
          <p:cNvPr id="12" name="TextBox 11"/>
          <p:cNvSpPr txBox="1"/>
          <p:nvPr/>
        </p:nvSpPr>
        <p:spPr>
          <a:xfrm>
            <a:off x="4240631" y="1381679"/>
            <a:ext cx="1239241"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$125 or more</a:t>
            </a:r>
            <a:endParaRPr lang="en-US" sz="1400" b="1" dirty="0">
              <a:solidFill>
                <a:prstClr val="black"/>
              </a:solidFill>
              <a:latin typeface="Cabin" panose="020B0803050202020004" pitchFamily="34" charset="0"/>
            </a:endParaRPr>
          </a:p>
        </p:txBody>
      </p:sp>
      <p:sp>
        <p:nvSpPr>
          <p:cNvPr id="13" name="TextBox 12"/>
          <p:cNvSpPr txBox="1"/>
          <p:nvPr/>
        </p:nvSpPr>
        <p:spPr>
          <a:xfrm>
            <a:off x="2163471" y="1381679"/>
            <a:ext cx="1792401"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$1 to less than $125</a:t>
            </a:r>
            <a:endParaRPr lang="en-US" sz="1400" b="1" dirty="0">
              <a:solidFill>
                <a:prstClr val="black"/>
              </a:solidFill>
              <a:latin typeface="Cabin" panose="020B0803050202020004" pitchFamily="34" charset="0"/>
            </a:endParaRPr>
          </a:p>
        </p:txBody>
      </p:sp>
      <p:sp>
        <p:nvSpPr>
          <p:cNvPr id="14" name="Rectangle 13"/>
          <p:cNvSpPr/>
          <p:nvPr/>
        </p:nvSpPr>
        <p:spPr>
          <a:xfrm>
            <a:off x="5652032" y="1463975"/>
            <a:ext cx="137160" cy="137160"/>
          </a:xfrm>
          <a:prstGeom prst="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16" name="Rectangle 15"/>
          <p:cNvSpPr/>
          <p:nvPr/>
        </p:nvSpPr>
        <p:spPr>
          <a:xfrm>
            <a:off x="4108272" y="1463975"/>
            <a:ext cx="137160" cy="137160"/>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17" name="Rectangle 16"/>
          <p:cNvSpPr/>
          <p:nvPr/>
        </p:nvSpPr>
        <p:spPr>
          <a:xfrm>
            <a:off x="2031112" y="1463975"/>
            <a:ext cx="137160" cy="137160"/>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18" name="TextBox 17"/>
          <p:cNvSpPr txBox="1"/>
          <p:nvPr/>
        </p:nvSpPr>
        <p:spPr>
          <a:xfrm>
            <a:off x="452534" y="1381679"/>
            <a:ext cx="1362118"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Paid nothing</a:t>
            </a:r>
            <a:endParaRPr lang="en-US" sz="1400" b="1" dirty="0">
              <a:solidFill>
                <a:prstClr val="black"/>
              </a:solidFill>
              <a:latin typeface="Cabin" panose="020B0803050202020004" pitchFamily="34" charset="0"/>
            </a:endParaRPr>
          </a:p>
        </p:txBody>
      </p:sp>
      <p:sp>
        <p:nvSpPr>
          <p:cNvPr id="19" name="Rectangle 18"/>
          <p:cNvSpPr/>
          <p:nvPr/>
        </p:nvSpPr>
        <p:spPr>
          <a:xfrm>
            <a:off x="315374" y="1463975"/>
            <a:ext cx="137160" cy="137160"/>
          </a:xfrm>
          <a:prstGeom prst="rect">
            <a:avLst/>
          </a:prstGeom>
          <a:pattFill prst="dkUpDiag">
            <a:fgClr>
              <a:schemeClr val="accent2">
                <a:lumMod val="75000"/>
              </a:schemeClr>
            </a:fgClr>
            <a:bgClr>
              <a:schemeClr val="accent2"/>
            </a:bgClr>
          </a:patt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0" name="Text Box 4"/>
          <p:cNvSpPr txBox="1">
            <a:spLocks noChangeArrowheads="1"/>
          </p:cNvSpPr>
          <p:nvPr/>
        </p:nvSpPr>
        <p:spPr bwMode="auto">
          <a:xfrm>
            <a:off x="3307073" y="5638800"/>
            <a:ext cx="5029201" cy="307777"/>
          </a:xfrm>
          <a:prstGeom prst="rect">
            <a:avLst/>
          </a:prstGeom>
          <a:noFill/>
          <a:ln w="9525">
            <a:noFill/>
            <a:miter lim="800000"/>
            <a:headEnd/>
            <a:tailEnd/>
          </a:ln>
        </p:spPr>
        <p:txBody>
          <a:bodyPr wrap="square">
            <a:spAutoFit/>
          </a:bodyPr>
          <a:lstStyle/>
          <a:p>
            <a:pPr algn="ctr" eaLnBrk="0" hangingPunct="0">
              <a:spcBef>
                <a:spcPct val="50000"/>
              </a:spcBef>
            </a:pPr>
            <a:r>
              <a:rPr lang="en-US" sz="1400" b="1" dirty="0">
                <a:solidFill>
                  <a:prstClr val="black"/>
                </a:solidFill>
                <a:latin typeface="Cabin" panose="020B0803050202020004" pitchFamily="34" charset="0"/>
                <a:cs typeface="Arial" charset="0"/>
              </a:rPr>
              <a:t>Percent </a:t>
            </a:r>
            <a:r>
              <a:rPr lang="en-US" sz="1400" b="1" dirty="0" smtClean="0">
                <a:solidFill>
                  <a:prstClr val="black"/>
                </a:solidFill>
                <a:latin typeface="Cabin" panose="020B0803050202020004" pitchFamily="34" charset="0"/>
                <a:cs typeface="Arial" charset="0"/>
              </a:rPr>
              <a:t>adults </a:t>
            </a:r>
            <a:r>
              <a:rPr lang="en-US" sz="1400" b="1" dirty="0">
                <a:solidFill>
                  <a:prstClr val="black"/>
                </a:solidFill>
                <a:latin typeface="Cabin" panose="020B0803050202020004" pitchFamily="34" charset="0"/>
                <a:cs typeface="Arial" charset="0"/>
              </a:rPr>
              <a:t>ages </a:t>
            </a:r>
            <a:r>
              <a:rPr lang="en-US" sz="1400" b="1" dirty="0" smtClean="0">
                <a:solidFill>
                  <a:prstClr val="black"/>
                </a:solidFill>
                <a:latin typeface="Cabin" panose="020B0803050202020004" pitchFamily="34" charset="0"/>
                <a:cs typeface="Arial" charset="0"/>
              </a:rPr>
              <a:t>19–64 with single policies</a:t>
            </a:r>
            <a:endParaRPr lang="en-US" sz="1400" b="1" dirty="0">
              <a:solidFill>
                <a:prstClr val="black"/>
              </a:solidFill>
              <a:latin typeface="Cabin" panose="020B0803050202020004" pitchFamily="34" charset="0"/>
              <a:cs typeface="Arial" charset="0"/>
            </a:endParaRPr>
          </a:p>
        </p:txBody>
      </p:sp>
      <p:sp>
        <p:nvSpPr>
          <p:cNvPr id="21" name="TextBox 20"/>
          <p:cNvSpPr txBox="1"/>
          <p:nvPr/>
        </p:nvSpPr>
        <p:spPr>
          <a:xfrm>
            <a:off x="69672" y="4146356"/>
            <a:ext cx="3046155"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250%+ FPL</a:t>
            </a:r>
            <a:endParaRPr lang="en-US" sz="1400" b="1" u="sng" dirty="0">
              <a:solidFill>
                <a:prstClr val="black"/>
              </a:solidFill>
              <a:latin typeface="Cabin" panose="020B0803050202020004" pitchFamily="34" charset="0"/>
            </a:endParaRPr>
          </a:p>
        </p:txBody>
      </p:sp>
      <p:sp>
        <p:nvSpPr>
          <p:cNvPr id="25" name="Rectangle 24"/>
          <p:cNvSpPr/>
          <p:nvPr/>
        </p:nvSpPr>
        <p:spPr>
          <a:xfrm>
            <a:off x="156754" y="1323935"/>
            <a:ext cx="3730752" cy="410521"/>
          </a:xfrm>
          <a:prstGeom prst="rect">
            <a:avLst/>
          </a:prstGeom>
          <a:noFill/>
          <a:ln w="1905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n>
                <a:solidFill>
                  <a:srgbClr val="000000"/>
                </a:solidFill>
              </a:ln>
              <a:solidFill>
                <a:prstClr val="white"/>
              </a:solidFill>
              <a:latin typeface="Cabin" panose="020B0803050202020004" pitchFamily="34" charset="0"/>
            </a:endParaRPr>
          </a:p>
        </p:txBody>
      </p:sp>
      <p:sp>
        <p:nvSpPr>
          <p:cNvPr id="4" name="Rectangle 3"/>
          <p:cNvSpPr/>
          <p:nvPr/>
        </p:nvSpPr>
        <p:spPr>
          <a:xfrm>
            <a:off x="268407" y="1196989"/>
            <a:ext cx="1499616" cy="215444"/>
          </a:xfrm>
          <a:prstGeom prst="rect">
            <a:avLst/>
          </a:prstGeom>
          <a:solidFill>
            <a:schemeClr val="bg1"/>
          </a:solidFill>
        </p:spPr>
        <p:txBody>
          <a:bodyPr wrap="square" lIns="0" tIns="0" rIns="0" bIns="0">
            <a:spAutoFit/>
          </a:bodyPr>
          <a:lstStyle/>
          <a:p>
            <a:pPr algn="ctr"/>
            <a:r>
              <a:rPr lang="en-US" sz="1400" b="1" dirty="0" smtClean="0">
                <a:solidFill>
                  <a:srgbClr val="1F497D"/>
                </a:solidFill>
                <a:latin typeface="Cabin" panose="020B0803050202020004" pitchFamily="34" charset="0"/>
              </a:rPr>
              <a:t>Paid </a:t>
            </a:r>
            <a:r>
              <a:rPr lang="en-US" sz="1400" b="1" dirty="0">
                <a:solidFill>
                  <a:srgbClr val="1F497D"/>
                </a:solidFill>
                <a:latin typeface="Cabin" panose="020B0803050202020004" pitchFamily="34" charset="0"/>
              </a:rPr>
              <a:t>less than $125</a:t>
            </a:r>
          </a:p>
        </p:txBody>
      </p:sp>
      <p:sp>
        <p:nvSpPr>
          <p:cNvPr id="26" name="Rectangle 25"/>
          <p:cNvSpPr/>
          <p:nvPr/>
        </p:nvSpPr>
        <p:spPr>
          <a:xfrm>
            <a:off x="3138618" y="2607040"/>
            <a:ext cx="3000245" cy="356616"/>
          </a:xfrm>
          <a:prstGeom prst="rect">
            <a:avLst/>
          </a:prstGeom>
          <a:noFill/>
          <a:ln w="1905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48" name="Rectangle 47"/>
          <p:cNvSpPr/>
          <p:nvPr/>
        </p:nvSpPr>
        <p:spPr>
          <a:xfrm>
            <a:off x="5710381" y="2877391"/>
            <a:ext cx="349047" cy="184666"/>
          </a:xfrm>
          <a:prstGeom prst="rect">
            <a:avLst/>
          </a:prstGeom>
          <a:solidFill>
            <a:srgbClr val="FFFFFF"/>
          </a:solidFill>
        </p:spPr>
        <p:txBody>
          <a:bodyPr wrap="square" lIns="0" tIns="0" rIns="0" bIns="0">
            <a:spAutoFit/>
          </a:bodyPr>
          <a:lstStyle/>
          <a:p>
            <a:pPr algn="ctr"/>
            <a:r>
              <a:rPr lang="en-US" sz="1200" b="1" dirty="0" smtClean="0">
                <a:solidFill>
                  <a:srgbClr val="1F497D"/>
                </a:solidFill>
                <a:latin typeface="Cabin" panose="020B0803050202020004" pitchFamily="34" charset="0"/>
              </a:rPr>
              <a:t>55%</a:t>
            </a:r>
            <a:endParaRPr lang="en-US" sz="1200" b="1" dirty="0">
              <a:solidFill>
                <a:srgbClr val="1F497D"/>
              </a:solidFill>
              <a:latin typeface="Cabin" panose="020B0803050202020004" pitchFamily="34" charset="0"/>
            </a:endParaRPr>
          </a:p>
        </p:txBody>
      </p:sp>
      <p:sp>
        <p:nvSpPr>
          <p:cNvPr id="37" name="Rectangle 36"/>
          <p:cNvSpPr/>
          <p:nvPr/>
        </p:nvSpPr>
        <p:spPr>
          <a:xfrm>
            <a:off x="3138618" y="2252679"/>
            <a:ext cx="3200270" cy="356616"/>
          </a:xfrm>
          <a:prstGeom prst="rect">
            <a:avLst/>
          </a:prstGeom>
          <a:noFill/>
          <a:ln w="1905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47" name="Rectangle 46"/>
          <p:cNvSpPr/>
          <p:nvPr/>
        </p:nvSpPr>
        <p:spPr>
          <a:xfrm>
            <a:off x="5897340" y="2131074"/>
            <a:ext cx="365270" cy="184666"/>
          </a:xfrm>
          <a:prstGeom prst="rect">
            <a:avLst/>
          </a:prstGeom>
          <a:solidFill>
            <a:srgbClr val="FFFFFF"/>
          </a:solidFill>
        </p:spPr>
        <p:txBody>
          <a:bodyPr wrap="square" lIns="0" tIns="0" rIns="0" bIns="0">
            <a:spAutoFit/>
          </a:bodyPr>
          <a:lstStyle/>
          <a:p>
            <a:pPr algn="ctr"/>
            <a:r>
              <a:rPr lang="en-US" sz="1200" b="1" dirty="0" smtClean="0">
                <a:solidFill>
                  <a:srgbClr val="1F497D"/>
                </a:solidFill>
                <a:latin typeface="Cabin" panose="020B0803050202020004" pitchFamily="34" charset="0"/>
              </a:rPr>
              <a:t>60%</a:t>
            </a:r>
            <a:endParaRPr lang="en-US" sz="1200" b="1" dirty="0">
              <a:solidFill>
                <a:srgbClr val="1F497D"/>
              </a:solidFill>
              <a:latin typeface="Cabin" panose="020B0803050202020004" pitchFamily="34" charset="0"/>
            </a:endParaRPr>
          </a:p>
        </p:txBody>
      </p:sp>
      <p:sp>
        <p:nvSpPr>
          <p:cNvPr id="38" name="Rectangle 37"/>
          <p:cNvSpPr/>
          <p:nvPr/>
        </p:nvSpPr>
        <p:spPr>
          <a:xfrm>
            <a:off x="3138618" y="3671171"/>
            <a:ext cx="2941357" cy="356616"/>
          </a:xfrm>
          <a:prstGeom prst="rect">
            <a:avLst/>
          </a:prstGeom>
          <a:noFill/>
          <a:ln w="1905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39" name="Rectangle 38"/>
          <p:cNvSpPr/>
          <p:nvPr/>
        </p:nvSpPr>
        <p:spPr>
          <a:xfrm>
            <a:off x="5628444" y="3958940"/>
            <a:ext cx="349047" cy="184666"/>
          </a:xfrm>
          <a:prstGeom prst="rect">
            <a:avLst/>
          </a:prstGeom>
          <a:solidFill>
            <a:srgbClr val="FFFFFF"/>
          </a:solidFill>
        </p:spPr>
        <p:txBody>
          <a:bodyPr wrap="square" lIns="0" tIns="0" rIns="0" bIns="0">
            <a:spAutoFit/>
          </a:bodyPr>
          <a:lstStyle/>
          <a:p>
            <a:pPr algn="ctr"/>
            <a:r>
              <a:rPr lang="en-US" sz="1200" b="1" dirty="0" smtClean="0">
                <a:solidFill>
                  <a:srgbClr val="1F497D"/>
                </a:solidFill>
                <a:latin typeface="Cabin" panose="020B0803050202020004" pitchFamily="34" charset="0"/>
              </a:rPr>
              <a:t>55%</a:t>
            </a:r>
            <a:endParaRPr lang="en-US" sz="1200" b="1" dirty="0">
              <a:solidFill>
                <a:srgbClr val="1F497D"/>
              </a:solidFill>
              <a:latin typeface="Cabin" panose="020B0803050202020004" pitchFamily="34" charset="0"/>
            </a:endParaRPr>
          </a:p>
        </p:txBody>
      </p:sp>
      <p:sp>
        <p:nvSpPr>
          <p:cNvPr id="40" name="Rectangle 39"/>
          <p:cNvSpPr/>
          <p:nvPr/>
        </p:nvSpPr>
        <p:spPr>
          <a:xfrm>
            <a:off x="3138617" y="3310460"/>
            <a:ext cx="3786058" cy="356616"/>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41" name="Rectangle 40"/>
          <p:cNvSpPr/>
          <p:nvPr/>
        </p:nvSpPr>
        <p:spPr>
          <a:xfrm>
            <a:off x="6446306" y="3206273"/>
            <a:ext cx="365270" cy="184666"/>
          </a:xfrm>
          <a:prstGeom prst="rect">
            <a:avLst/>
          </a:prstGeom>
          <a:solidFill>
            <a:schemeClr val="bg1"/>
          </a:solidFill>
        </p:spPr>
        <p:txBody>
          <a:bodyPr wrap="square" lIns="0" tIns="0" rIns="0" bIns="0">
            <a:spAutoFit/>
          </a:bodyPr>
          <a:lstStyle/>
          <a:p>
            <a:pPr algn="ctr"/>
            <a:r>
              <a:rPr lang="en-US" sz="1200" b="1" dirty="0" smtClean="0">
                <a:solidFill>
                  <a:srgbClr val="1F497D"/>
                </a:solidFill>
                <a:latin typeface="Cabin" panose="020B0803050202020004" pitchFamily="34" charset="0"/>
              </a:rPr>
              <a:t>72%</a:t>
            </a:r>
            <a:endParaRPr lang="en-US" sz="1200" b="1" dirty="0">
              <a:solidFill>
                <a:srgbClr val="1F497D"/>
              </a:solidFill>
              <a:latin typeface="Cabin" panose="020B0803050202020004" pitchFamily="34" charset="0"/>
            </a:endParaRPr>
          </a:p>
        </p:txBody>
      </p:sp>
      <p:sp>
        <p:nvSpPr>
          <p:cNvPr id="49" name="Rectangle 48"/>
          <p:cNvSpPr/>
          <p:nvPr/>
        </p:nvSpPr>
        <p:spPr>
          <a:xfrm>
            <a:off x="3138619" y="4744027"/>
            <a:ext cx="3000244" cy="356616"/>
          </a:xfrm>
          <a:prstGeom prst="rect">
            <a:avLst/>
          </a:prstGeom>
          <a:noFill/>
          <a:ln w="1905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0" name="Rectangle 49"/>
          <p:cNvSpPr/>
          <p:nvPr/>
        </p:nvSpPr>
        <p:spPr>
          <a:xfrm>
            <a:off x="5710381" y="5032295"/>
            <a:ext cx="349047" cy="184666"/>
          </a:xfrm>
          <a:prstGeom prst="rect">
            <a:avLst/>
          </a:prstGeom>
          <a:solidFill>
            <a:srgbClr val="FFFFFF"/>
          </a:solidFill>
        </p:spPr>
        <p:txBody>
          <a:bodyPr wrap="square" lIns="0" tIns="0" rIns="0" bIns="0">
            <a:spAutoFit/>
          </a:bodyPr>
          <a:lstStyle/>
          <a:p>
            <a:pPr algn="ctr"/>
            <a:r>
              <a:rPr lang="en-US" sz="1200" b="1" dirty="0" smtClean="0">
                <a:solidFill>
                  <a:srgbClr val="1F497D"/>
                </a:solidFill>
                <a:latin typeface="Cabin" panose="020B0803050202020004" pitchFamily="34" charset="0"/>
              </a:rPr>
              <a:t>56%</a:t>
            </a:r>
            <a:endParaRPr lang="en-US" sz="1200" b="1" dirty="0">
              <a:solidFill>
                <a:srgbClr val="1F497D"/>
              </a:solidFill>
              <a:latin typeface="Cabin" panose="020B0803050202020004" pitchFamily="34" charset="0"/>
            </a:endParaRPr>
          </a:p>
        </p:txBody>
      </p:sp>
      <p:sp>
        <p:nvSpPr>
          <p:cNvPr id="51" name="Rectangle 50"/>
          <p:cNvSpPr/>
          <p:nvPr/>
        </p:nvSpPr>
        <p:spPr>
          <a:xfrm>
            <a:off x="3138618" y="4390165"/>
            <a:ext cx="1721633" cy="356616"/>
          </a:xfrm>
          <a:prstGeom prst="rect">
            <a:avLst/>
          </a:prstGeom>
          <a:noFill/>
          <a:ln w="1905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2" name="Rectangle 51"/>
          <p:cNvSpPr/>
          <p:nvPr/>
        </p:nvSpPr>
        <p:spPr>
          <a:xfrm>
            <a:off x="4406110" y="4279628"/>
            <a:ext cx="365270" cy="184666"/>
          </a:xfrm>
          <a:prstGeom prst="rect">
            <a:avLst/>
          </a:prstGeom>
          <a:solidFill>
            <a:srgbClr val="FFFFFF"/>
          </a:solidFill>
        </p:spPr>
        <p:txBody>
          <a:bodyPr wrap="square" lIns="0" tIns="0" rIns="0" bIns="0">
            <a:spAutoFit/>
          </a:bodyPr>
          <a:lstStyle/>
          <a:p>
            <a:pPr algn="ctr"/>
            <a:r>
              <a:rPr lang="en-US" sz="1200" b="1" dirty="0" smtClean="0">
                <a:solidFill>
                  <a:srgbClr val="1F497D"/>
                </a:solidFill>
                <a:latin typeface="Cabin" panose="020B0803050202020004" pitchFamily="34" charset="0"/>
              </a:rPr>
              <a:t>32%</a:t>
            </a:r>
            <a:endParaRPr lang="en-US" sz="1200" b="1" dirty="0">
              <a:solidFill>
                <a:srgbClr val="1F497D"/>
              </a:solidFill>
              <a:latin typeface="Cabin" panose="020B0803050202020004" pitchFamily="34" charset="0"/>
            </a:endParaRPr>
          </a:p>
        </p:txBody>
      </p:sp>
      <p:cxnSp>
        <p:nvCxnSpPr>
          <p:cNvPr id="5" name="Straight Connector 4"/>
          <p:cNvCxnSpPr/>
          <p:nvPr/>
        </p:nvCxnSpPr>
        <p:spPr>
          <a:xfrm>
            <a:off x="3133853" y="5371901"/>
            <a:ext cx="5458968"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48195" y="5375967"/>
            <a:ext cx="0" cy="548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059168" y="5489632"/>
            <a:ext cx="187552" cy="215444"/>
          </a:xfrm>
          <a:prstGeom prst="rect">
            <a:avLst/>
          </a:prstGeom>
          <a:noFill/>
        </p:spPr>
        <p:txBody>
          <a:bodyPr wrap="none" lIns="0" tIns="0" rIns="0" bIns="0" rtlCol="0">
            <a:spAutoFit/>
          </a:bodyPr>
          <a:lstStyle/>
          <a:p>
            <a:pPr algn="ctr"/>
            <a:r>
              <a:rPr lang="en-US" sz="1400" b="1" dirty="0" smtClean="0">
                <a:solidFill>
                  <a:prstClr val="black"/>
                </a:solidFill>
                <a:latin typeface="Cabin" panose="020B0803050202020004" pitchFamily="34" charset="0"/>
                <a:cs typeface="Arial" panose="020B0604020202020204" pitchFamily="34" charset="0"/>
              </a:rPr>
              <a:t>75</a:t>
            </a:r>
          </a:p>
        </p:txBody>
      </p:sp>
      <p:sp>
        <p:nvSpPr>
          <p:cNvPr id="42" name="TextBox 41"/>
          <p:cNvSpPr txBox="1"/>
          <p:nvPr/>
        </p:nvSpPr>
        <p:spPr>
          <a:xfrm>
            <a:off x="5704205" y="5489632"/>
            <a:ext cx="222818" cy="215444"/>
          </a:xfrm>
          <a:prstGeom prst="rect">
            <a:avLst/>
          </a:prstGeom>
          <a:noFill/>
        </p:spPr>
        <p:txBody>
          <a:bodyPr wrap="none" lIns="0" tIns="0" rIns="0" bIns="0" rtlCol="0">
            <a:spAutoFit/>
          </a:bodyPr>
          <a:lstStyle/>
          <a:p>
            <a:pPr algn="ctr"/>
            <a:r>
              <a:rPr lang="en-US" sz="1400" b="1" dirty="0" smtClean="0">
                <a:solidFill>
                  <a:prstClr val="black"/>
                </a:solidFill>
                <a:latin typeface="Cabin" panose="020B0803050202020004" pitchFamily="34" charset="0"/>
                <a:cs typeface="Arial" panose="020B0604020202020204" pitchFamily="34" charset="0"/>
              </a:rPr>
              <a:t>50</a:t>
            </a:r>
          </a:p>
        </p:txBody>
      </p:sp>
      <p:sp>
        <p:nvSpPr>
          <p:cNvPr id="43" name="TextBox 42"/>
          <p:cNvSpPr txBox="1"/>
          <p:nvPr/>
        </p:nvSpPr>
        <p:spPr>
          <a:xfrm>
            <a:off x="4385818" y="5489632"/>
            <a:ext cx="190758" cy="215444"/>
          </a:xfrm>
          <a:prstGeom prst="rect">
            <a:avLst/>
          </a:prstGeom>
          <a:noFill/>
        </p:spPr>
        <p:txBody>
          <a:bodyPr wrap="none" lIns="0" tIns="0" rIns="0" bIns="0" rtlCol="0">
            <a:spAutoFit/>
          </a:bodyPr>
          <a:lstStyle/>
          <a:p>
            <a:pPr algn="ctr"/>
            <a:r>
              <a:rPr lang="en-US" sz="1400" b="1" dirty="0" smtClean="0">
                <a:solidFill>
                  <a:prstClr val="black"/>
                </a:solidFill>
                <a:latin typeface="Cabin" panose="020B0803050202020004" pitchFamily="34" charset="0"/>
                <a:cs typeface="Arial" panose="020B0604020202020204" pitchFamily="34" charset="0"/>
              </a:rPr>
              <a:t>25</a:t>
            </a:r>
          </a:p>
        </p:txBody>
      </p:sp>
      <p:sp>
        <p:nvSpPr>
          <p:cNvPr id="44" name="TextBox 43"/>
          <p:cNvSpPr txBox="1"/>
          <p:nvPr/>
        </p:nvSpPr>
        <p:spPr>
          <a:xfrm>
            <a:off x="8327708" y="5489632"/>
            <a:ext cx="318998" cy="215444"/>
          </a:xfrm>
          <a:prstGeom prst="rect">
            <a:avLst/>
          </a:prstGeom>
          <a:noFill/>
        </p:spPr>
        <p:txBody>
          <a:bodyPr wrap="none" lIns="0" tIns="0" rIns="0" bIns="0" rtlCol="0">
            <a:spAutoFit/>
          </a:bodyPr>
          <a:lstStyle/>
          <a:p>
            <a:pPr algn="ctr"/>
            <a:r>
              <a:rPr lang="en-US" sz="1400" b="1" dirty="0" smtClean="0">
                <a:solidFill>
                  <a:prstClr val="black"/>
                </a:solidFill>
                <a:latin typeface="Cabin" panose="020B0803050202020004" pitchFamily="34" charset="0"/>
                <a:cs typeface="Arial" panose="020B0604020202020204" pitchFamily="34" charset="0"/>
              </a:rPr>
              <a:t>100</a:t>
            </a:r>
          </a:p>
        </p:txBody>
      </p:sp>
      <p:sp>
        <p:nvSpPr>
          <p:cNvPr id="45" name="TextBox 44"/>
          <p:cNvSpPr txBox="1"/>
          <p:nvPr/>
        </p:nvSpPr>
        <p:spPr>
          <a:xfrm>
            <a:off x="3074035" y="5489632"/>
            <a:ext cx="126638" cy="215444"/>
          </a:xfrm>
          <a:prstGeom prst="rect">
            <a:avLst/>
          </a:prstGeom>
          <a:noFill/>
        </p:spPr>
        <p:txBody>
          <a:bodyPr wrap="none" lIns="0" tIns="0" rIns="0" bIns="0" rtlCol="0">
            <a:spAutoFit/>
          </a:bodyPr>
          <a:lstStyle/>
          <a:p>
            <a:pPr algn="ctr"/>
            <a:r>
              <a:rPr lang="en-US" sz="1400" b="1" dirty="0" smtClean="0">
                <a:solidFill>
                  <a:prstClr val="black"/>
                </a:solidFill>
                <a:latin typeface="Cabin" panose="020B0803050202020004" pitchFamily="34" charset="0"/>
                <a:cs typeface="Arial" panose="020B0604020202020204" pitchFamily="34" charset="0"/>
              </a:rPr>
              <a:t>0</a:t>
            </a:r>
          </a:p>
        </p:txBody>
      </p:sp>
      <p:cxnSp>
        <p:nvCxnSpPr>
          <p:cNvPr id="46" name="Straight Connector 45"/>
          <p:cNvCxnSpPr/>
          <p:nvPr/>
        </p:nvCxnSpPr>
        <p:spPr>
          <a:xfrm>
            <a:off x="8484870" y="5376602"/>
            <a:ext cx="0" cy="548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477385" y="5372792"/>
            <a:ext cx="0" cy="548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814060" y="5372792"/>
            <a:ext cx="0" cy="548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136392" y="5099742"/>
            <a:ext cx="0" cy="32918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081528" y="3104157"/>
            <a:ext cx="0" cy="73152"/>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081528" y="4180579"/>
            <a:ext cx="0" cy="73152"/>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014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kern="0" dirty="0" smtClean="0">
                <a:ea typeface="ＭＳ Ｐゴシック"/>
              </a:rPr>
              <a:t>Exhibit 4. Adults with Employer Coverage More Likely Than </a:t>
            </a:r>
            <a:br>
              <a:rPr lang="en-US" sz="2000" b="1" kern="0" dirty="0" smtClean="0">
                <a:ea typeface="ＭＳ Ｐゴシック"/>
              </a:rPr>
            </a:br>
            <a:r>
              <a:rPr lang="en-US" sz="2000" b="1" kern="0" dirty="0" smtClean="0">
                <a:ea typeface="ＭＳ Ｐゴシック"/>
              </a:rPr>
              <a:t>People with Marketplace Plans to Say It Is Easy to Afford Premiums</a:t>
            </a:r>
          </a:p>
        </p:txBody>
      </p:sp>
      <p:sp>
        <p:nvSpPr>
          <p:cNvPr id="8" name="TextBox 7"/>
          <p:cNvSpPr txBox="1"/>
          <p:nvPr/>
        </p:nvSpPr>
        <p:spPr>
          <a:xfrm>
            <a:off x="1002665" y="5562600"/>
            <a:ext cx="7979724" cy="307777"/>
          </a:xfrm>
          <a:prstGeom prst="rect">
            <a:avLst/>
          </a:prstGeom>
          <a:noFill/>
        </p:spPr>
        <p:txBody>
          <a:bodyPr wrap="square" rtlCol="0">
            <a:spAutoFit/>
          </a:bodyPr>
          <a:lstStyle/>
          <a:p>
            <a:pPr algn="ctr" fontAlgn="b"/>
            <a:r>
              <a:rPr lang="en-US" sz="1400" b="1" dirty="0" smtClean="0">
                <a:solidFill>
                  <a:prstClr val="black"/>
                </a:solidFill>
                <a:latin typeface="Cabin" panose="020B0803050202020004" pitchFamily="34" charset="0"/>
                <a:cs typeface="Arial" pitchFamily="34" charset="0"/>
              </a:rPr>
              <a:t>Percent adults </a:t>
            </a:r>
            <a:r>
              <a:rPr lang="en-US" sz="1400" b="1" dirty="0">
                <a:solidFill>
                  <a:prstClr val="black"/>
                </a:solidFill>
                <a:latin typeface="Cabin" panose="020B0803050202020004" pitchFamily="34" charset="0"/>
                <a:cs typeface="Arial" pitchFamily="34" charset="0"/>
              </a:rPr>
              <a:t>ages </a:t>
            </a:r>
            <a:r>
              <a:rPr lang="en-US" sz="1400" b="1" dirty="0" smtClean="0">
                <a:solidFill>
                  <a:prstClr val="black"/>
                </a:solidFill>
                <a:latin typeface="Cabin" panose="020B0803050202020004" pitchFamily="34" charset="0"/>
                <a:cs typeface="Arial" pitchFamily="34" charset="0"/>
              </a:rPr>
              <a:t>19–64 who pay all or some of premium and are aware of their premium amount</a:t>
            </a:r>
            <a:endParaRPr lang="en-US" sz="1400" b="1" dirty="0">
              <a:solidFill>
                <a:prstClr val="black"/>
              </a:solidFill>
              <a:latin typeface="Cabin" panose="020B0803050202020004" pitchFamily="34" charset="0"/>
              <a:cs typeface="Arial" pitchFamily="34" charset="0"/>
            </a:endParaRPr>
          </a:p>
        </p:txBody>
      </p:sp>
      <p:graphicFrame>
        <p:nvGraphicFramePr>
          <p:cNvPr id="10" name="Chart 9"/>
          <p:cNvGraphicFramePr/>
          <p:nvPr>
            <p:extLst>
              <p:ext uri="{D42A27DB-BD31-4B8C-83A1-F6EECF244321}">
                <p14:modId xmlns:p14="http://schemas.microsoft.com/office/powerpoint/2010/main" val="4141113942"/>
              </p:ext>
            </p:extLst>
          </p:nvPr>
        </p:nvGraphicFramePr>
        <p:xfrm>
          <a:off x="173008" y="1624948"/>
          <a:ext cx="8742392" cy="3777761"/>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 Box 49"/>
          <p:cNvSpPr txBox="1">
            <a:spLocks noChangeArrowheads="1"/>
          </p:cNvSpPr>
          <p:nvPr/>
        </p:nvSpPr>
        <p:spPr bwMode="auto">
          <a:xfrm>
            <a:off x="45720" y="5943600"/>
            <a:ext cx="6583680" cy="938719"/>
          </a:xfrm>
          <a:prstGeom prst="rect">
            <a:avLst/>
          </a:prstGeom>
          <a:noFill/>
          <a:ln w="9525">
            <a:noFill/>
            <a:miter lim="800000"/>
            <a:headEnd/>
            <a:tailEnd/>
          </a:ln>
        </p:spPr>
        <p:txBody>
          <a:bodyPr wrap="square">
            <a:spAutoFit/>
          </a:bodyPr>
          <a:lstStyle/>
          <a:p>
            <a:r>
              <a:rPr lang="en-US" sz="1100" dirty="0" smtClean="0">
                <a:solidFill>
                  <a:prstClr val="black"/>
                </a:solidFill>
                <a:latin typeface="Cabin" panose="020B0803050202020004" pitchFamily="34" charset="0"/>
              </a:rPr>
              <a:t>Note: FPL refers to federal poverty level. </a:t>
            </a:r>
            <a:r>
              <a:rPr lang="en-US" sz="1100" dirty="0">
                <a:solidFill>
                  <a:prstClr val="black"/>
                </a:solidFill>
                <a:latin typeface="Cabin" panose="020B0803050202020004" pitchFamily="34" charset="0"/>
              </a:rPr>
              <a:t>250% of the poverty level is $29,175 for an individual or $59,625 for a family of four. </a:t>
            </a:r>
            <a:r>
              <a:rPr lang="en-US" sz="1100" dirty="0" smtClean="0">
                <a:solidFill>
                  <a:prstClr val="black"/>
                </a:solidFill>
                <a:latin typeface="Cabin" panose="020B0803050202020004" pitchFamily="34" charset="0"/>
              </a:rPr>
              <a:t>Bars </a:t>
            </a:r>
            <a:r>
              <a:rPr lang="en-US" sz="1100" dirty="0">
                <a:solidFill>
                  <a:prstClr val="black"/>
                </a:solidFill>
                <a:latin typeface="Cabin" panose="020B0803050202020004" pitchFamily="34" charset="0"/>
              </a:rPr>
              <a:t>may not sum to 100 percent because of “don’t know” responses or refusal to respond; segments may not sum to subtotals because of </a:t>
            </a:r>
            <a:r>
              <a:rPr lang="en-US" sz="1100" dirty="0" err="1">
                <a:solidFill>
                  <a:prstClr val="black"/>
                </a:solidFill>
                <a:latin typeface="Cabin" panose="020B0803050202020004" pitchFamily="34" charset="0"/>
              </a:rPr>
              <a:t>rounding</a:t>
            </a:r>
            <a:r>
              <a:rPr lang="en-US" sz="1100" dirty="0" err="1" smtClean="0">
                <a:solidFill>
                  <a:prstClr val="black"/>
                </a:solidFill>
                <a:latin typeface="Cabin" panose="020B0803050202020004" pitchFamily="34" charset="0"/>
              </a:rPr>
              <a:t>.“</a:t>
            </a:r>
            <a:r>
              <a:rPr lang="en-US" sz="1100" dirty="0" err="1">
                <a:solidFill>
                  <a:prstClr val="black"/>
                </a:solidFill>
                <a:latin typeface="Cabin" panose="020B0803050202020004" pitchFamily="34" charset="0"/>
              </a:rPr>
              <a:t>All</a:t>
            </a:r>
            <a:r>
              <a:rPr lang="en-US" sz="1100" dirty="0">
                <a:solidFill>
                  <a:prstClr val="black"/>
                </a:solidFill>
                <a:latin typeface="Cabin" panose="020B0803050202020004" pitchFamily="34" charset="0"/>
              </a:rPr>
              <a:t> adults” </a:t>
            </a:r>
            <a:r>
              <a:rPr lang="en-US" sz="1100" dirty="0" smtClean="0">
                <a:solidFill>
                  <a:prstClr val="black"/>
                </a:solidFill>
                <a:latin typeface="Cabin" panose="020B0803050202020004" pitchFamily="34" charset="0"/>
              </a:rPr>
              <a:t>includes </a:t>
            </a:r>
            <a:r>
              <a:rPr lang="en-US" sz="1100" dirty="0">
                <a:solidFill>
                  <a:prstClr val="black"/>
                </a:solidFill>
                <a:latin typeface="Cabin" panose="020B0803050202020004" pitchFamily="34" charset="0"/>
              </a:rPr>
              <a:t>adults who do not </a:t>
            </a:r>
            <a:r>
              <a:rPr lang="en-US" sz="1100" dirty="0" smtClean="0">
                <a:solidFill>
                  <a:prstClr val="black"/>
                </a:solidFill>
                <a:latin typeface="Cabin" panose="020B0803050202020004" pitchFamily="34" charset="0"/>
              </a:rPr>
              <a:t>report </a:t>
            </a:r>
            <a:r>
              <a:rPr lang="en-US" sz="1100" dirty="0">
                <a:solidFill>
                  <a:prstClr val="black"/>
                </a:solidFill>
                <a:latin typeface="Cabin" panose="020B0803050202020004" pitchFamily="34" charset="0"/>
              </a:rPr>
              <a:t>their income and may therefore not be the average of adults below and above 250% FPL</a:t>
            </a:r>
            <a:r>
              <a:rPr lang="en-US" sz="1100" dirty="0" smtClean="0">
                <a:solidFill>
                  <a:prstClr val="black"/>
                </a:solidFill>
                <a:latin typeface="Cabin" panose="020B0803050202020004" pitchFamily="34" charset="0"/>
              </a:rPr>
              <a:t>.</a:t>
            </a:r>
            <a:endParaRPr lang="en-US" sz="1100" dirty="0">
              <a:solidFill>
                <a:prstClr val="black"/>
              </a:solidFill>
              <a:latin typeface="Cabin" panose="020B0803050202020004" pitchFamily="34" charset="0"/>
            </a:endParaRPr>
          </a:p>
          <a:p>
            <a:r>
              <a:rPr lang="en-US" sz="1100" dirty="0" smtClean="0">
                <a:solidFill>
                  <a:prstClr val="black"/>
                </a:solidFill>
                <a:latin typeface="Cabin" panose="020B0803050202020004" pitchFamily="34" charset="0"/>
              </a:rPr>
              <a:t>Source</a:t>
            </a:r>
            <a:r>
              <a:rPr lang="en-US" sz="1100" dirty="0">
                <a:solidFill>
                  <a:prstClr val="black"/>
                </a:solidFill>
                <a:latin typeface="Cabin" panose="020B0803050202020004" pitchFamily="34" charset="0"/>
              </a:rPr>
              <a:t>: </a:t>
            </a:r>
            <a:r>
              <a:rPr lang="en-US" sz="1100" dirty="0">
                <a:solidFill>
                  <a:prstClr val="black"/>
                </a:solidFill>
                <a:latin typeface="Cabin" panose="020B0803050202020004" pitchFamily="34" charset="0"/>
                <a:cs typeface="Arial" pitchFamily="34" charset="0"/>
              </a:rPr>
              <a:t>The Commonwealth Fund Affordable Care Act Tracking Survey, </a:t>
            </a:r>
            <a:r>
              <a:rPr lang="en-US" sz="1100" dirty="0" smtClean="0">
                <a:solidFill>
                  <a:prstClr val="black"/>
                </a:solidFill>
                <a:latin typeface="Cabin" panose="020B0803050202020004" pitchFamily="34" charset="0"/>
                <a:cs typeface="Arial" pitchFamily="34" charset="0"/>
              </a:rPr>
              <a:t>March–May 2015.</a:t>
            </a:r>
            <a:endParaRPr lang="en-US" sz="1100" dirty="0">
              <a:solidFill>
                <a:prstClr val="black"/>
              </a:solidFill>
              <a:latin typeface="Cabin" panose="020B0803050202020004" pitchFamily="34" charset="0"/>
              <a:ea typeface="ＭＳ Ｐゴシック" charset="-128"/>
            </a:endParaRPr>
          </a:p>
        </p:txBody>
      </p:sp>
      <p:sp>
        <p:nvSpPr>
          <p:cNvPr id="15" name="TextBox 14"/>
          <p:cNvSpPr txBox="1"/>
          <p:nvPr/>
        </p:nvSpPr>
        <p:spPr>
          <a:xfrm>
            <a:off x="153082" y="979174"/>
            <a:ext cx="8839200" cy="338554"/>
          </a:xfrm>
          <a:prstGeom prst="rect">
            <a:avLst/>
          </a:prstGeom>
          <a:noFill/>
        </p:spPr>
        <p:txBody>
          <a:bodyPr wrap="square" rtlCol="0">
            <a:spAutoFit/>
          </a:bodyPr>
          <a:lstStyle/>
          <a:p>
            <a:pPr algn="ctr" fontAlgn="b"/>
            <a:r>
              <a:rPr lang="en-US" sz="1600" b="1" dirty="0" smtClean="0">
                <a:solidFill>
                  <a:srgbClr val="000000"/>
                </a:solidFill>
                <a:latin typeface="Cabin" panose="020B0803050202020004" pitchFamily="34" charset="0"/>
                <a:cs typeface="Arial" pitchFamily="34" charset="0"/>
              </a:rPr>
              <a:t>How easy or difficult is it for you to afford the premium costs for your health insurance?</a:t>
            </a:r>
            <a:endParaRPr lang="en-US" sz="1600" b="1" dirty="0">
              <a:solidFill>
                <a:srgbClr val="000000"/>
              </a:solidFill>
              <a:latin typeface="Cabin" panose="020B0803050202020004" pitchFamily="34" charset="0"/>
              <a:cs typeface="Arial" pitchFamily="34" charset="0"/>
            </a:endParaRPr>
          </a:p>
        </p:txBody>
      </p:sp>
      <p:sp>
        <p:nvSpPr>
          <p:cNvPr id="3" name="TextBox 2"/>
          <p:cNvSpPr txBox="1"/>
          <p:nvPr/>
        </p:nvSpPr>
        <p:spPr>
          <a:xfrm>
            <a:off x="152400" y="1972211"/>
            <a:ext cx="1905000"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All adults</a:t>
            </a:r>
            <a:endParaRPr lang="en-US" sz="1400" b="1" u="sng" dirty="0">
              <a:solidFill>
                <a:prstClr val="black"/>
              </a:solidFill>
              <a:latin typeface="Cabin" panose="020B0803050202020004" pitchFamily="34" charset="0"/>
            </a:endParaRPr>
          </a:p>
        </p:txBody>
      </p:sp>
      <p:sp>
        <p:nvSpPr>
          <p:cNvPr id="9" name="TextBox 8"/>
          <p:cNvSpPr txBox="1"/>
          <p:nvPr/>
        </p:nvSpPr>
        <p:spPr>
          <a:xfrm>
            <a:off x="152400" y="3115211"/>
            <a:ext cx="3026296"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&lt;250% FPL</a:t>
            </a:r>
            <a:endParaRPr lang="en-US" sz="1400" b="1" u="sng" dirty="0">
              <a:solidFill>
                <a:prstClr val="black"/>
              </a:solidFill>
              <a:latin typeface="Cabin" panose="020B0803050202020004" pitchFamily="34" charset="0"/>
            </a:endParaRPr>
          </a:p>
        </p:txBody>
      </p:sp>
      <p:sp>
        <p:nvSpPr>
          <p:cNvPr id="11" name="TextBox 10"/>
          <p:cNvSpPr txBox="1"/>
          <p:nvPr/>
        </p:nvSpPr>
        <p:spPr>
          <a:xfrm>
            <a:off x="152400" y="4266920"/>
            <a:ext cx="2827082"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250%+ FPL</a:t>
            </a:r>
          </a:p>
        </p:txBody>
      </p:sp>
      <p:sp>
        <p:nvSpPr>
          <p:cNvPr id="12" name="TextBox 11"/>
          <p:cNvSpPr txBox="1"/>
          <p:nvPr/>
        </p:nvSpPr>
        <p:spPr>
          <a:xfrm>
            <a:off x="5766519" y="1572522"/>
            <a:ext cx="1415405"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Somewhat easy</a:t>
            </a:r>
            <a:endParaRPr lang="en-US" sz="1400" b="1" dirty="0">
              <a:solidFill>
                <a:prstClr val="black"/>
              </a:solidFill>
              <a:latin typeface="Cabin" panose="020B0803050202020004" pitchFamily="34" charset="0"/>
            </a:endParaRPr>
          </a:p>
        </p:txBody>
      </p:sp>
      <p:sp>
        <p:nvSpPr>
          <p:cNvPr id="13" name="TextBox 12"/>
          <p:cNvSpPr txBox="1"/>
          <p:nvPr/>
        </p:nvSpPr>
        <p:spPr>
          <a:xfrm>
            <a:off x="7476838" y="1578653"/>
            <a:ext cx="1034405"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easy</a:t>
            </a:r>
            <a:endParaRPr lang="en-US" sz="1400" b="1" dirty="0">
              <a:solidFill>
                <a:prstClr val="black"/>
              </a:solidFill>
              <a:latin typeface="Cabin" panose="020B0803050202020004" pitchFamily="34" charset="0"/>
            </a:endParaRPr>
          </a:p>
        </p:txBody>
      </p:sp>
      <p:sp>
        <p:nvSpPr>
          <p:cNvPr id="14" name="TextBox 13"/>
          <p:cNvSpPr txBox="1"/>
          <p:nvPr/>
        </p:nvSpPr>
        <p:spPr>
          <a:xfrm>
            <a:off x="3738888" y="1568500"/>
            <a:ext cx="1692825"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Somewhat difficult</a:t>
            </a:r>
            <a:endParaRPr lang="en-US" sz="1400" b="1" dirty="0">
              <a:solidFill>
                <a:prstClr val="black"/>
              </a:solidFill>
              <a:latin typeface="Cabin" panose="020B0803050202020004" pitchFamily="34" charset="0"/>
            </a:endParaRPr>
          </a:p>
        </p:txBody>
      </p:sp>
      <p:sp>
        <p:nvSpPr>
          <p:cNvPr id="16" name="TextBox 15"/>
          <p:cNvSpPr txBox="1"/>
          <p:nvPr/>
        </p:nvSpPr>
        <p:spPr>
          <a:xfrm>
            <a:off x="2222429" y="1572522"/>
            <a:ext cx="1253466"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difficult</a:t>
            </a:r>
            <a:endParaRPr lang="en-US" sz="1400" b="1" dirty="0">
              <a:solidFill>
                <a:prstClr val="black"/>
              </a:solidFill>
              <a:latin typeface="Cabin" panose="020B0803050202020004" pitchFamily="34" charset="0"/>
            </a:endParaRPr>
          </a:p>
        </p:txBody>
      </p:sp>
      <p:sp>
        <p:nvSpPr>
          <p:cNvPr id="19" name="Rectangle 18"/>
          <p:cNvSpPr/>
          <p:nvPr/>
        </p:nvSpPr>
        <p:spPr>
          <a:xfrm>
            <a:off x="5630544" y="1663962"/>
            <a:ext cx="137160" cy="137160"/>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0" name="Rectangle 19"/>
          <p:cNvSpPr/>
          <p:nvPr/>
        </p:nvSpPr>
        <p:spPr>
          <a:xfrm>
            <a:off x="7340863" y="1670093"/>
            <a:ext cx="137160" cy="137160"/>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1" name="Rectangle 20"/>
          <p:cNvSpPr/>
          <p:nvPr/>
        </p:nvSpPr>
        <p:spPr>
          <a:xfrm>
            <a:off x="3606529" y="1657830"/>
            <a:ext cx="137160" cy="13716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2" name="Rectangle 21"/>
          <p:cNvSpPr/>
          <p:nvPr/>
        </p:nvSpPr>
        <p:spPr>
          <a:xfrm>
            <a:off x="2090070" y="1663962"/>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 name="TextBox 4"/>
          <p:cNvSpPr txBox="1"/>
          <p:nvPr/>
        </p:nvSpPr>
        <p:spPr>
          <a:xfrm>
            <a:off x="4141385" y="2619212"/>
            <a:ext cx="457200" cy="338554"/>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cs typeface="Arial" panose="020B0604020202020204" pitchFamily="34" charset="0"/>
              </a:rPr>
              <a:t>23</a:t>
            </a:r>
          </a:p>
        </p:txBody>
      </p:sp>
      <p:sp>
        <p:nvSpPr>
          <p:cNvPr id="6" name="Rectangle 5"/>
          <p:cNvSpPr/>
          <p:nvPr/>
        </p:nvSpPr>
        <p:spPr>
          <a:xfrm>
            <a:off x="3373328" y="2225301"/>
            <a:ext cx="407484"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47</a:t>
            </a:r>
            <a:endParaRPr lang="en-US" sz="1600" b="1" dirty="0">
              <a:solidFill>
                <a:prstClr val="black"/>
              </a:solidFill>
              <a:latin typeface="Cabin" panose="020B0803050202020004" pitchFamily="34" charset="0"/>
              <a:cs typeface="Arial" panose="020B0604020202020204" pitchFamily="34" charset="0"/>
            </a:endParaRPr>
          </a:p>
        </p:txBody>
      </p:sp>
      <p:sp>
        <p:nvSpPr>
          <p:cNvPr id="23" name="Rectangle 22"/>
          <p:cNvSpPr/>
          <p:nvPr/>
        </p:nvSpPr>
        <p:spPr>
          <a:xfrm>
            <a:off x="3804406" y="3774073"/>
            <a:ext cx="413896"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34</a:t>
            </a:r>
            <a:endParaRPr lang="en-US" sz="1600" b="1" dirty="0">
              <a:solidFill>
                <a:prstClr val="black"/>
              </a:solidFill>
              <a:latin typeface="Cabin" panose="020B0803050202020004" pitchFamily="34" charset="0"/>
              <a:cs typeface="Arial" panose="020B0604020202020204" pitchFamily="34" charset="0"/>
            </a:endParaRPr>
          </a:p>
        </p:txBody>
      </p:sp>
      <p:sp>
        <p:nvSpPr>
          <p:cNvPr id="24" name="Rectangle 23"/>
          <p:cNvSpPr/>
          <p:nvPr/>
        </p:nvSpPr>
        <p:spPr>
          <a:xfrm>
            <a:off x="3399455" y="3392042"/>
            <a:ext cx="418704"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46</a:t>
            </a:r>
            <a:endParaRPr lang="en-US" sz="1600" b="1" dirty="0">
              <a:solidFill>
                <a:prstClr val="black"/>
              </a:solidFill>
              <a:latin typeface="Cabin" panose="020B0803050202020004" pitchFamily="34" charset="0"/>
              <a:cs typeface="Arial" panose="020B0604020202020204" pitchFamily="34" charset="0"/>
            </a:endParaRPr>
          </a:p>
        </p:txBody>
      </p:sp>
      <p:sp>
        <p:nvSpPr>
          <p:cNvPr id="26" name="Rectangle 25"/>
          <p:cNvSpPr/>
          <p:nvPr/>
        </p:nvSpPr>
        <p:spPr>
          <a:xfrm>
            <a:off x="4384717" y="4928587"/>
            <a:ext cx="375424"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19</a:t>
            </a:r>
            <a:endParaRPr lang="en-US" sz="1600" b="1" dirty="0">
              <a:solidFill>
                <a:prstClr val="black"/>
              </a:solidFill>
              <a:latin typeface="Cabin" panose="020B0803050202020004" pitchFamily="34" charset="0"/>
              <a:cs typeface="Arial" panose="020B0604020202020204" pitchFamily="34" charset="0"/>
            </a:endParaRPr>
          </a:p>
        </p:txBody>
      </p:sp>
      <p:sp>
        <p:nvSpPr>
          <p:cNvPr id="27" name="Rectangle 26"/>
          <p:cNvSpPr/>
          <p:nvPr/>
        </p:nvSpPr>
        <p:spPr>
          <a:xfrm>
            <a:off x="3285072" y="4539426"/>
            <a:ext cx="418704"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49</a:t>
            </a:r>
            <a:endParaRPr lang="en-US" sz="1600" b="1" dirty="0">
              <a:solidFill>
                <a:prstClr val="black"/>
              </a:solidFill>
              <a:latin typeface="Cabin" panose="020B0803050202020004" pitchFamily="34" charset="0"/>
              <a:cs typeface="Arial" panose="020B0604020202020204" pitchFamily="34" charset="0"/>
            </a:endParaRPr>
          </a:p>
        </p:txBody>
      </p:sp>
      <p:sp>
        <p:nvSpPr>
          <p:cNvPr id="29" name="Rectangle 28"/>
          <p:cNvSpPr/>
          <p:nvPr/>
        </p:nvSpPr>
        <p:spPr>
          <a:xfrm>
            <a:off x="8138412" y="2619212"/>
            <a:ext cx="399789"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76</a:t>
            </a:r>
            <a:endParaRPr lang="en-US" sz="1600" b="1" dirty="0">
              <a:solidFill>
                <a:prstClr val="black"/>
              </a:solidFill>
              <a:latin typeface="Cabin" panose="020B0803050202020004" pitchFamily="34" charset="0"/>
              <a:cs typeface="Arial" panose="020B0604020202020204" pitchFamily="34" charset="0"/>
            </a:endParaRPr>
          </a:p>
        </p:txBody>
      </p:sp>
      <p:sp>
        <p:nvSpPr>
          <p:cNvPr id="30" name="Rectangle 29"/>
          <p:cNvSpPr/>
          <p:nvPr/>
        </p:nvSpPr>
        <p:spPr>
          <a:xfrm>
            <a:off x="7318353" y="2225301"/>
            <a:ext cx="405880"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53</a:t>
            </a:r>
            <a:endParaRPr lang="en-US" sz="1600" b="1" dirty="0">
              <a:solidFill>
                <a:prstClr val="black"/>
              </a:solidFill>
              <a:latin typeface="Cabin" panose="020B0803050202020004" pitchFamily="34" charset="0"/>
              <a:cs typeface="Arial" panose="020B0604020202020204" pitchFamily="34" charset="0"/>
            </a:endParaRPr>
          </a:p>
        </p:txBody>
      </p:sp>
      <p:sp>
        <p:nvSpPr>
          <p:cNvPr id="32" name="Rectangle 31"/>
          <p:cNvSpPr/>
          <p:nvPr/>
        </p:nvSpPr>
        <p:spPr>
          <a:xfrm>
            <a:off x="7741315" y="3774073"/>
            <a:ext cx="410690"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65</a:t>
            </a:r>
            <a:endParaRPr lang="en-US" sz="1600" b="1" dirty="0">
              <a:solidFill>
                <a:prstClr val="black"/>
              </a:solidFill>
              <a:latin typeface="Cabin" panose="020B0803050202020004" pitchFamily="34" charset="0"/>
              <a:cs typeface="Arial" panose="020B0604020202020204" pitchFamily="34" charset="0"/>
            </a:endParaRPr>
          </a:p>
        </p:txBody>
      </p:sp>
      <p:sp>
        <p:nvSpPr>
          <p:cNvPr id="33" name="Rectangle 32"/>
          <p:cNvSpPr/>
          <p:nvPr/>
        </p:nvSpPr>
        <p:spPr>
          <a:xfrm>
            <a:off x="7379316" y="3392042"/>
            <a:ext cx="413896"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54</a:t>
            </a:r>
            <a:endParaRPr lang="en-US" sz="1600" b="1" dirty="0">
              <a:solidFill>
                <a:prstClr val="black"/>
              </a:solidFill>
              <a:latin typeface="Cabin" panose="020B0803050202020004" pitchFamily="34" charset="0"/>
              <a:cs typeface="Arial" panose="020B0604020202020204" pitchFamily="34" charset="0"/>
            </a:endParaRPr>
          </a:p>
        </p:txBody>
      </p:sp>
      <p:sp>
        <p:nvSpPr>
          <p:cNvPr id="35" name="Rectangle 34"/>
          <p:cNvSpPr/>
          <p:nvPr/>
        </p:nvSpPr>
        <p:spPr>
          <a:xfrm>
            <a:off x="8293364" y="4928587"/>
            <a:ext cx="393056"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81</a:t>
            </a:r>
            <a:endParaRPr lang="en-US" sz="1600" b="1" dirty="0">
              <a:solidFill>
                <a:prstClr val="black"/>
              </a:solidFill>
              <a:latin typeface="Cabin" panose="020B0803050202020004" pitchFamily="34" charset="0"/>
              <a:cs typeface="Arial" panose="020B0604020202020204" pitchFamily="34" charset="0"/>
            </a:endParaRPr>
          </a:p>
        </p:txBody>
      </p:sp>
      <p:sp>
        <p:nvSpPr>
          <p:cNvPr id="36" name="Rectangle 35"/>
          <p:cNvSpPr/>
          <p:nvPr/>
        </p:nvSpPr>
        <p:spPr>
          <a:xfrm>
            <a:off x="7203249" y="4539426"/>
            <a:ext cx="418704"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49</a:t>
            </a:r>
            <a:endParaRPr lang="en-US" sz="1600" b="1" dirty="0">
              <a:solidFill>
                <a:prstClr val="black"/>
              </a:solidFill>
              <a:latin typeface="Cabin" panose="020B0803050202020004" pitchFamily="34" charset="0"/>
              <a:cs typeface="Arial" panose="020B0604020202020204" pitchFamily="34" charset="0"/>
            </a:endParaRPr>
          </a:p>
        </p:txBody>
      </p:sp>
    </p:spTree>
    <p:extLst>
      <p:ext uri="{BB962C8B-B14F-4D97-AF65-F5344CB8AC3E}">
        <p14:creationId xmlns:p14="http://schemas.microsoft.com/office/powerpoint/2010/main" val="528445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title"/>
          </p:nvPr>
        </p:nvSpPr>
        <p:spPr>
          <a:xfrm>
            <a:off x="0" y="90488"/>
            <a:ext cx="9140825" cy="1015663"/>
          </a:xfrm>
          <a:noFill/>
        </p:spPr>
        <p:txBody>
          <a:bodyPr anchor="t" anchorCtr="1"/>
          <a:lstStyle/>
          <a:p>
            <a:pPr algn="ctr"/>
            <a:r>
              <a:rPr lang="en-US" sz="2000" b="1" dirty="0">
                <a:cs typeface="Arial" charset="0"/>
              </a:rPr>
              <a:t>Exhibit </a:t>
            </a:r>
            <a:r>
              <a:rPr lang="en-US" sz="2000" b="1" dirty="0" smtClean="0">
                <a:cs typeface="Arial" charset="0"/>
              </a:rPr>
              <a:t>5. Larger Shares of Adults with Marketplace Coverage </a:t>
            </a:r>
            <a:br>
              <a:rPr lang="en-US" sz="2000" b="1" dirty="0" smtClean="0">
                <a:cs typeface="Arial" charset="0"/>
              </a:rPr>
            </a:br>
            <a:r>
              <a:rPr lang="en-US" sz="2000" b="1" dirty="0" smtClean="0">
                <a:cs typeface="Arial" charset="0"/>
              </a:rPr>
              <a:t>Have Plans with High Deductibles Compared to People with Employer Plans </a:t>
            </a:r>
          </a:p>
        </p:txBody>
      </p:sp>
      <p:sp>
        <p:nvSpPr>
          <p:cNvPr id="78853" name="Text Box 5"/>
          <p:cNvSpPr txBox="1">
            <a:spLocks noChangeArrowheads="1"/>
          </p:cNvSpPr>
          <p:nvPr/>
        </p:nvSpPr>
        <p:spPr bwMode="auto">
          <a:xfrm>
            <a:off x="42050" y="6088559"/>
            <a:ext cx="6739750" cy="769441"/>
          </a:xfrm>
          <a:prstGeom prst="rect">
            <a:avLst/>
          </a:prstGeom>
          <a:noFill/>
          <a:ln w="9525">
            <a:noFill/>
            <a:miter lim="800000"/>
            <a:headEnd/>
            <a:tailEnd/>
          </a:ln>
        </p:spPr>
        <p:txBody>
          <a:bodyPr wrap="square">
            <a:spAutoFit/>
          </a:bodyPr>
          <a:lstStyle/>
          <a:p>
            <a:r>
              <a:rPr lang="en-US" sz="1100" dirty="0" smtClean="0">
                <a:solidFill>
                  <a:prstClr val="black"/>
                </a:solidFill>
                <a:latin typeface="Cabin" panose="020B0803050202020004" pitchFamily="34" charset="0"/>
              </a:rPr>
              <a:t>Note: FPL refers to federal poverty level. </a:t>
            </a:r>
            <a:r>
              <a:rPr lang="en-US" sz="1100" dirty="0">
                <a:solidFill>
                  <a:prstClr val="black"/>
                </a:solidFill>
                <a:latin typeface="Cabin" panose="020B0803050202020004" pitchFamily="34" charset="0"/>
              </a:rPr>
              <a:t>250% of the poverty level is $</a:t>
            </a:r>
            <a:r>
              <a:rPr lang="en-US" sz="1100" dirty="0" smtClean="0">
                <a:solidFill>
                  <a:prstClr val="black"/>
                </a:solidFill>
                <a:latin typeface="Cabin" panose="020B0803050202020004" pitchFamily="34" charset="0"/>
              </a:rPr>
              <a:t>29,175 </a:t>
            </a:r>
            <a:r>
              <a:rPr lang="en-US" sz="1100" dirty="0">
                <a:solidFill>
                  <a:prstClr val="black"/>
                </a:solidFill>
                <a:latin typeface="Cabin" panose="020B0803050202020004" pitchFamily="34" charset="0"/>
              </a:rPr>
              <a:t>for an individual or $</a:t>
            </a:r>
            <a:r>
              <a:rPr lang="en-US" sz="1100" dirty="0" smtClean="0">
                <a:solidFill>
                  <a:prstClr val="black"/>
                </a:solidFill>
                <a:latin typeface="Cabin" panose="020B0803050202020004" pitchFamily="34" charset="0"/>
              </a:rPr>
              <a:t>59,625 </a:t>
            </a:r>
            <a:r>
              <a:rPr lang="en-US" sz="1100" dirty="0">
                <a:solidFill>
                  <a:prstClr val="black"/>
                </a:solidFill>
                <a:latin typeface="Cabin" panose="020B0803050202020004" pitchFamily="34" charset="0"/>
              </a:rPr>
              <a:t>for a family of four. </a:t>
            </a:r>
            <a:r>
              <a:rPr lang="en-US" sz="1100" dirty="0" smtClean="0">
                <a:solidFill>
                  <a:prstClr val="black"/>
                </a:solidFill>
                <a:latin typeface="Cabin" panose="020B0803050202020004" pitchFamily="34" charset="0"/>
              </a:rPr>
              <a:t>Bars </a:t>
            </a:r>
            <a:r>
              <a:rPr lang="en-US" sz="1100" dirty="0">
                <a:solidFill>
                  <a:prstClr val="black"/>
                </a:solidFill>
                <a:latin typeface="Cabin" panose="020B0803050202020004" pitchFamily="34" charset="0"/>
              </a:rPr>
              <a:t>may not sum to 100 percent because of </a:t>
            </a:r>
            <a:r>
              <a:rPr lang="en-US" sz="1100" dirty="0" smtClean="0">
                <a:solidFill>
                  <a:prstClr val="black"/>
                </a:solidFill>
                <a:latin typeface="Cabin" panose="020B0803050202020004" pitchFamily="34" charset="0"/>
              </a:rPr>
              <a:t>rounding; all deductibles are per-person deductibles. “</a:t>
            </a:r>
            <a:r>
              <a:rPr lang="en-US" sz="1100" dirty="0">
                <a:solidFill>
                  <a:prstClr val="black"/>
                </a:solidFill>
                <a:latin typeface="Cabin" panose="020B0803050202020004" pitchFamily="34" charset="0"/>
              </a:rPr>
              <a:t>All adults” </a:t>
            </a:r>
            <a:r>
              <a:rPr lang="en-US" sz="1100" dirty="0" smtClean="0">
                <a:solidFill>
                  <a:prstClr val="black"/>
                </a:solidFill>
                <a:latin typeface="Cabin" panose="020B0803050202020004" pitchFamily="34" charset="0"/>
              </a:rPr>
              <a:t>includes </a:t>
            </a:r>
            <a:r>
              <a:rPr lang="en-US" sz="1100" dirty="0">
                <a:solidFill>
                  <a:prstClr val="black"/>
                </a:solidFill>
                <a:latin typeface="Cabin" panose="020B0803050202020004" pitchFamily="34" charset="0"/>
              </a:rPr>
              <a:t>adults who do not </a:t>
            </a:r>
            <a:r>
              <a:rPr lang="en-US" sz="1100" dirty="0" smtClean="0">
                <a:solidFill>
                  <a:prstClr val="black"/>
                </a:solidFill>
                <a:latin typeface="Cabin" panose="020B0803050202020004" pitchFamily="34" charset="0"/>
              </a:rPr>
              <a:t>report </a:t>
            </a:r>
            <a:r>
              <a:rPr lang="en-US" sz="1100" dirty="0">
                <a:solidFill>
                  <a:prstClr val="black"/>
                </a:solidFill>
                <a:latin typeface="Cabin" panose="020B0803050202020004" pitchFamily="34" charset="0"/>
              </a:rPr>
              <a:t>their income and may therefore not be the average of adults below and above 250% FPL</a:t>
            </a:r>
            <a:r>
              <a:rPr lang="en-US" sz="1100" dirty="0" smtClean="0">
                <a:solidFill>
                  <a:prstClr val="black"/>
                </a:solidFill>
                <a:latin typeface="Cabin" panose="020B0803050202020004" pitchFamily="34" charset="0"/>
              </a:rPr>
              <a:t>.</a:t>
            </a:r>
          </a:p>
          <a:p>
            <a:r>
              <a:rPr lang="en-US" sz="1100" dirty="0">
                <a:solidFill>
                  <a:prstClr val="black"/>
                </a:solidFill>
                <a:latin typeface="Cabin" panose="020B0803050202020004" pitchFamily="34" charset="0"/>
              </a:rPr>
              <a:t>Source: </a:t>
            </a:r>
            <a:r>
              <a:rPr lang="en-US" sz="1100" dirty="0">
                <a:solidFill>
                  <a:prstClr val="black"/>
                </a:solidFill>
                <a:latin typeface="Cabin" panose="020B0803050202020004" pitchFamily="34" charset="0"/>
                <a:cs typeface="Arial" pitchFamily="34" charset="0"/>
              </a:rPr>
              <a:t>The Commonwealth Fund Affordable Care Act Tracking Survey, </a:t>
            </a:r>
            <a:r>
              <a:rPr lang="en-US" sz="1100" dirty="0" smtClean="0">
                <a:solidFill>
                  <a:prstClr val="black"/>
                </a:solidFill>
                <a:latin typeface="Cabin" panose="020B0803050202020004" pitchFamily="34" charset="0"/>
                <a:cs typeface="Arial" pitchFamily="34" charset="0"/>
              </a:rPr>
              <a:t>March–May 2015.</a:t>
            </a:r>
            <a:endParaRPr lang="en-US" sz="1100" dirty="0">
              <a:solidFill>
                <a:prstClr val="black"/>
              </a:solidFill>
              <a:latin typeface="Cabin" panose="020B0803050202020004" pitchFamily="34" charset="0"/>
              <a:ea typeface="ＭＳ Ｐゴシック" charset="-128"/>
            </a:endParaRPr>
          </a:p>
        </p:txBody>
      </p:sp>
      <p:graphicFrame>
        <p:nvGraphicFramePr>
          <p:cNvPr id="6" name="Chart 5"/>
          <p:cNvGraphicFramePr/>
          <p:nvPr>
            <p:extLst>
              <p:ext uri="{D42A27DB-BD31-4B8C-83A1-F6EECF244321}">
                <p14:modId xmlns:p14="http://schemas.microsoft.com/office/powerpoint/2010/main" val="1585293145"/>
              </p:ext>
            </p:extLst>
          </p:nvPr>
        </p:nvGraphicFramePr>
        <p:xfrm>
          <a:off x="1732559" y="1733006"/>
          <a:ext cx="7467600" cy="4024440"/>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 Box 4"/>
          <p:cNvSpPr txBox="1">
            <a:spLocks noChangeArrowheads="1"/>
          </p:cNvSpPr>
          <p:nvPr/>
        </p:nvSpPr>
        <p:spPr bwMode="auto">
          <a:xfrm>
            <a:off x="3605349" y="5626811"/>
            <a:ext cx="5242560" cy="307777"/>
          </a:xfrm>
          <a:prstGeom prst="rect">
            <a:avLst/>
          </a:prstGeom>
          <a:noFill/>
          <a:ln w="9525">
            <a:noFill/>
            <a:miter lim="800000"/>
            <a:headEnd/>
            <a:tailEnd/>
          </a:ln>
        </p:spPr>
        <p:txBody>
          <a:bodyPr wrap="square">
            <a:spAutoFit/>
          </a:bodyPr>
          <a:lstStyle/>
          <a:p>
            <a:pPr algn="ctr" eaLnBrk="0" hangingPunct="0">
              <a:spcBef>
                <a:spcPct val="50000"/>
              </a:spcBef>
            </a:pPr>
            <a:r>
              <a:rPr lang="en-US" sz="1400" b="1" dirty="0">
                <a:solidFill>
                  <a:prstClr val="black"/>
                </a:solidFill>
                <a:latin typeface="Cabin" panose="020B0803050202020004" pitchFamily="34" charset="0"/>
                <a:cs typeface="Arial" charset="0"/>
              </a:rPr>
              <a:t>Percent </a:t>
            </a:r>
            <a:r>
              <a:rPr lang="en-US" sz="1400" b="1" dirty="0" smtClean="0">
                <a:solidFill>
                  <a:prstClr val="black"/>
                </a:solidFill>
                <a:latin typeface="Cabin" panose="020B0803050202020004" pitchFamily="34" charset="0"/>
                <a:cs typeface="Arial" charset="0"/>
              </a:rPr>
              <a:t>adults </a:t>
            </a:r>
            <a:r>
              <a:rPr lang="en-US" sz="1400" b="1" dirty="0">
                <a:solidFill>
                  <a:prstClr val="black"/>
                </a:solidFill>
                <a:latin typeface="Cabin" panose="020B0803050202020004" pitchFamily="34" charset="0"/>
                <a:cs typeface="Arial" charset="0"/>
              </a:rPr>
              <a:t>ages </a:t>
            </a:r>
            <a:r>
              <a:rPr lang="en-US" sz="1400" b="1" dirty="0" smtClean="0">
                <a:solidFill>
                  <a:prstClr val="black"/>
                </a:solidFill>
                <a:latin typeface="Cabin" panose="020B0803050202020004" pitchFamily="34" charset="0"/>
                <a:cs typeface="Arial" charset="0"/>
              </a:rPr>
              <a:t>19–64</a:t>
            </a:r>
            <a:endParaRPr lang="en-US" sz="1400" b="1" dirty="0">
              <a:solidFill>
                <a:prstClr val="black"/>
              </a:solidFill>
              <a:latin typeface="Cabin" panose="020B0803050202020004" pitchFamily="34" charset="0"/>
              <a:cs typeface="Arial" charset="0"/>
            </a:endParaRPr>
          </a:p>
        </p:txBody>
      </p:sp>
      <p:sp>
        <p:nvSpPr>
          <p:cNvPr id="25" name="TextBox 24"/>
          <p:cNvSpPr txBox="1"/>
          <p:nvPr/>
        </p:nvSpPr>
        <p:spPr>
          <a:xfrm>
            <a:off x="5721531" y="1235195"/>
            <a:ext cx="3422469"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Don’t know deductible amount or refused</a:t>
            </a:r>
            <a:endParaRPr lang="en-US" sz="1400" b="1" dirty="0">
              <a:solidFill>
                <a:prstClr val="black"/>
              </a:solidFill>
              <a:latin typeface="Cabin" panose="020B0803050202020004" pitchFamily="34" charset="0"/>
            </a:endParaRPr>
          </a:p>
        </p:txBody>
      </p:sp>
      <p:sp>
        <p:nvSpPr>
          <p:cNvPr id="26" name="TextBox 25"/>
          <p:cNvSpPr txBox="1"/>
          <p:nvPr/>
        </p:nvSpPr>
        <p:spPr>
          <a:xfrm>
            <a:off x="3973276" y="1235195"/>
            <a:ext cx="1440180"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$1,000 or more</a:t>
            </a:r>
            <a:endParaRPr lang="en-US" sz="1400" b="1" dirty="0">
              <a:solidFill>
                <a:prstClr val="black"/>
              </a:solidFill>
              <a:latin typeface="Cabin" panose="020B0803050202020004" pitchFamily="34" charset="0"/>
            </a:endParaRPr>
          </a:p>
        </p:txBody>
      </p:sp>
      <p:sp>
        <p:nvSpPr>
          <p:cNvPr id="27" name="TextBox 26"/>
          <p:cNvSpPr txBox="1"/>
          <p:nvPr/>
        </p:nvSpPr>
        <p:spPr>
          <a:xfrm>
            <a:off x="2123581" y="1235195"/>
            <a:ext cx="1568854"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Less than $1,000</a:t>
            </a:r>
            <a:endParaRPr lang="en-US" sz="1400" b="1" dirty="0">
              <a:solidFill>
                <a:prstClr val="black"/>
              </a:solidFill>
              <a:latin typeface="Cabin" panose="020B0803050202020004" pitchFamily="34" charset="0"/>
            </a:endParaRPr>
          </a:p>
        </p:txBody>
      </p:sp>
      <p:sp>
        <p:nvSpPr>
          <p:cNvPr id="28" name="Rectangle 27"/>
          <p:cNvSpPr/>
          <p:nvPr/>
        </p:nvSpPr>
        <p:spPr>
          <a:xfrm>
            <a:off x="5562600" y="1317928"/>
            <a:ext cx="137160" cy="137160"/>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9" name="Rectangle 28"/>
          <p:cNvSpPr/>
          <p:nvPr/>
        </p:nvSpPr>
        <p:spPr>
          <a:xfrm>
            <a:off x="3831765" y="1317928"/>
            <a:ext cx="137160" cy="137160"/>
          </a:xfrm>
          <a:prstGeom prst="rect">
            <a:avLst/>
          </a:prstGeom>
          <a:solidFill>
            <a:schemeClr val="tx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30" name="Rectangle 29"/>
          <p:cNvSpPr/>
          <p:nvPr/>
        </p:nvSpPr>
        <p:spPr>
          <a:xfrm>
            <a:off x="1986420" y="1317928"/>
            <a:ext cx="137160" cy="13716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31" name="TextBox 30"/>
          <p:cNvSpPr txBox="1"/>
          <p:nvPr/>
        </p:nvSpPr>
        <p:spPr>
          <a:xfrm>
            <a:off x="546435" y="1235195"/>
            <a:ext cx="1346598"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No deductible</a:t>
            </a:r>
            <a:endParaRPr lang="en-US" sz="1400" b="1" dirty="0">
              <a:solidFill>
                <a:prstClr val="black"/>
              </a:solidFill>
              <a:latin typeface="Cabin" panose="020B0803050202020004" pitchFamily="34" charset="0"/>
            </a:endParaRPr>
          </a:p>
        </p:txBody>
      </p:sp>
      <p:sp>
        <p:nvSpPr>
          <p:cNvPr id="32" name="Rectangle 31"/>
          <p:cNvSpPr/>
          <p:nvPr/>
        </p:nvSpPr>
        <p:spPr>
          <a:xfrm>
            <a:off x="409275" y="1317928"/>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18" name="TextBox 17"/>
          <p:cNvSpPr txBox="1"/>
          <p:nvPr/>
        </p:nvSpPr>
        <p:spPr>
          <a:xfrm>
            <a:off x="69318" y="1740307"/>
            <a:ext cx="1754043"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All adults</a:t>
            </a:r>
            <a:endParaRPr lang="en-US" sz="1400" b="1" u="sng" dirty="0">
              <a:solidFill>
                <a:prstClr val="black"/>
              </a:solidFill>
              <a:latin typeface="Cabin" panose="020B0803050202020004" pitchFamily="34" charset="0"/>
            </a:endParaRPr>
          </a:p>
        </p:txBody>
      </p:sp>
      <p:sp>
        <p:nvSpPr>
          <p:cNvPr id="19" name="TextBox 18"/>
          <p:cNvSpPr txBox="1"/>
          <p:nvPr/>
        </p:nvSpPr>
        <p:spPr>
          <a:xfrm>
            <a:off x="80226" y="2950035"/>
            <a:ext cx="3046155"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&lt;250% FPL</a:t>
            </a:r>
            <a:endParaRPr lang="en-US" sz="1400" b="1" u="sng" dirty="0">
              <a:solidFill>
                <a:prstClr val="black"/>
              </a:solidFill>
              <a:latin typeface="Cabin" panose="020B0803050202020004" pitchFamily="34" charset="0"/>
            </a:endParaRPr>
          </a:p>
        </p:txBody>
      </p:sp>
      <p:sp>
        <p:nvSpPr>
          <p:cNvPr id="21" name="TextBox 20"/>
          <p:cNvSpPr txBox="1"/>
          <p:nvPr/>
        </p:nvSpPr>
        <p:spPr>
          <a:xfrm>
            <a:off x="78381" y="4153998"/>
            <a:ext cx="3046155"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250%+ FPL</a:t>
            </a:r>
            <a:endParaRPr lang="en-US" sz="1400" b="1" u="sng" dirty="0">
              <a:solidFill>
                <a:prstClr val="black"/>
              </a:solidFill>
              <a:latin typeface="Cabin" panose="020B0803050202020004" pitchFamily="34" charset="0"/>
            </a:endParaRPr>
          </a:p>
        </p:txBody>
      </p:sp>
      <p:cxnSp>
        <p:nvCxnSpPr>
          <p:cNvPr id="3" name="Straight Connector 2"/>
          <p:cNvCxnSpPr/>
          <p:nvPr/>
        </p:nvCxnSpPr>
        <p:spPr>
          <a:xfrm>
            <a:off x="8732520" y="4316595"/>
            <a:ext cx="54864" cy="109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979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3727514920"/>
              </p:ext>
            </p:extLst>
          </p:nvPr>
        </p:nvGraphicFramePr>
        <p:xfrm>
          <a:off x="944560" y="1528718"/>
          <a:ext cx="8155707" cy="434265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091960" y="5562600"/>
            <a:ext cx="5265792" cy="307777"/>
          </a:xfrm>
          <a:prstGeom prst="rect">
            <a:avLst/>
          </a:prstGeom>
          <a:noFill/>
        </p:spPr>
        <p:txBody>
          <a:bodyPr wrap="square" rtlCol="0">
            <a:spAutoFit/>
          </a:bodyPr>
          <a:lstStyle/>
          <a:p>
            <a:pPr algn="ctr" fontAlgn="b"/>
            <a:r>
              <a:rPr lang="en-US" sz="1400" b="1" dirty="0" smtClean="0">
                <a:solidFill>
                  <a:prstClr val="black"/>
                </a:solidFill>
                <a:latin typeface="Cabin" panose="020B0803050202020004" pitchFamily="34" charset="0"/>
                <a:cs typeface="Arial" pitchFamily="34" charset="0"/>
              </a:rPr>
              <a:t>Percent adults </a:t>
            </a:r>
            <a:r>
              <a:rPr lang="en-US" sz="1400" b="1" dirty="0">
                <a:solidFill>
                  <a:prstClr val="black"/>
                </a:solidFill>
                <a:latin typeface="Cabin" panose="020B0803050202020004" pitchFamily="34" charset="0"/>
                <a:cs typeface="Arial" pitchFamily="34" charset="0"/>
              </a:rPr>
              <a:t>ages </a:t>
            </a:r>
            <a:r>
              <a:rPr lang="en-US" sz="1400" b="1" dirty="0" smtClean="0">
                <a:solidFill>
                  <a:prstClr val="black"/>
                </a:solidFill>
                <a:latin typeface="Cabin" panose="020B0803050202020004" pitchFamily="34" charset="0"/>
                <a:cs typeface="Arial" pitchFamily="34" charset="0"/>
              </a:rPr>
              <a:t>19–64</a:t>
            </a:r>
            <a:endParaRPr lang="en-US" sz="1400" b="1" dirty="0">
              <a:solidFill>
                <a:prstClr val="black"/>
              </a:solidFill>
              <a:latin typeface="Cabin" panose="020B0803050202020004" pitchFamily="34" charset="0"/>
              <a:cs typeface="Arial" pitchFamily="34" charset="0"/>
            </a:endParaRPr>
          </a:p>
        </p:txBody>
      </p:sp>
      <p:sp>
        <p:nvSpPr>
          <p:cNvPr id="17" name="Text Box 49"/>
          <p:cNvSpPr txBox="1">
            <a:spLocks noChangeArrowheads="1"/>
          </p:cNvSpPr>
          <p:nvPr/>
        </p:nvSpPr>
        <p:spPr bwMode="auto">
          <a:xfrm>
            <a:off x="45719" y="5919281"/>
            <a:ext cx="6736081" cy="938719"/>
          </a:xfrm>
          <a:prstGeom prst="rect">
            <a:avLst/>
          </a:prstGeom>
          <a:noFill/>
          <a:ln w="9525">
            <a:noFill/>
            <a:miter lim="800000"/>
            <a:headEnd/>
            <a:tailEnd/>
          </a:ln>
        </p:spPr>
        <p:txBody>
          <a:bodyPr wrap="square">
            <a:spAutoFit/>
          </a:bodyPr>
          <a:lstStyle/>
          <a:p>
            <a:r>
              <a:rPr lang="en-US" sz="1100" dirty="0" smtClean="0">
                <a:solidFill>
                  <a:prstClr val="black"/>
                </a:solidFill>
                <a:latin typeface="Cabin" panose="020B0803050202020004" pitchFamily="34" charset="0"/>
              </a:rPr>
              <a:t>Note: FPL refers to federal poverty level. </a:t>
            </a:r>
            <a:r>
              <a:rPr lang="en-US" sz="1100" dirty="0">
                <a:solidFill>
                  <a:prstClr val="black"/>
                </a:solidFill>
                <a:latin typeface="Cabin" panose="020B0803050202020004" pitchFamily="34" charset="0"/>
              </a:rPr>
              <a:t>250% of the poverty level is $29,175 for an individual or $59,625 for a family of four. </a:t>
            </a:r>
            <a:r>
              <a:rPr lang="en-US" sz="1100" dirty="0" smtClean="0">
                <a:solidFill>
                  <a:prstClr val="black"/>
                </a:solidFill>
                <a:latin typeface="Cabin" panose="020B0803050202020004" pitchFamily="34" charset="0"/>
              </a:rPr>
              <a:t>Bars </a:t>
            </a:r>
            <a:r>
              <a:rPr lang="en-US" sz="1100" dirty="0">
                <a:solidFill>
                  <a:prstClr val="black"/>
                </a:solidFill>
                <a:latin typeface="Cabin" panose="020B0803050202020004" pitchFamily="34" charset="0"/>
              </a:rPr>
              <a:t>may not sum to 100 percent because of “don’t know” responses or refusal to respond; segments may not sum to subtotals because of </a:t>
            </a:r>
            <a:r>
              <a:rPr lang="en-US" sz="1100" dirty="0" err="1">
                <a:solidFill>
                  <a:prstClr val="black"/>
                </a:solidFill>
                <a:latin typeface="Cabin" panose="020B0803050202020004" pitchFamily="34" charset="0"/>
              </a:rPr>
              <a:t>rounding</a:t>
            </a:r>
            <a:r>
              <a:rPr lang="en-US" sz="1100" dirty="0" err="1" smtClean="0">
                <a:solidFill>
                  <a:prstClr val="black"/>
                </a:solidFill>
                <a:latin typeface="Cabin" panose="020B0803050202020004" pitchFamily="34" charset="0"/>
              </a:rPr>
              <a:t>.“All</a:t>
            </a:r>
            <a:r>
              <a:rPr lang="en-US" sz="1100" dirty="0" smtClean="0">
                <a:solidFill>
                  <a:prstClr val="black"/>
                </a:solidFill>
                <a:latin typeface="Cabin" panose="020B0803050202020004" pitchFamily="34" charset="0"/>
              </a:rPr>
              <a:t> adults” includes adults who do not report their income and may therefore not be the average of adults below and above 250% FPL.</a:t>
            </a:r>
            <a:endParaRPr lang="en-US" sz="1100" dirty="0">
              <a:solidFill>
                <a:prstClr val="black"/>
              </a:solidFill>
              <a:latin typeface="Cabin" panose="020B0803050202020004" pitchFamily="34" charset="0"/>
            </a:endParaRPr>
          </a:p>
          <a:p>
            <a:r>
              <a:rPr lang="en-US" sz="1100" dirty="0" smtClean="0">
                <a:solidFill>
                  <a:prstClr val="black"/>
                </a:solidFill>
                <a:latin typeface="Cabin" panose="020B0803050202020004" pitchFamily="34" charset="0"/>
              </a:rPr>
              <a:t>Source</a:t>
            </a:r>
            <a:r>
              <a:rPr lang="en-US" sz="1100" dirty="0">
                <a:solidFill>
                  <a:prstClr val="black"/>
                </a:solidFill>
                <a:latin typeface="Cabin" panose="020B0803050202020004" pitchFamily="34" charset="0"/>
              </a:rPr>
              <a:t>: </a:t>
            </a:r>
            <a:r>
              <a:rPr lang="en-US" sz="1100" dirty="0">
                <a:solidFill>
                  <a:prstClr val="black"/>
                </a:solidFill>
                <a:latin typeface="Cabin" panose="020B0803050202020004" pitchFamily="34" charset="0"/>
                <a:cs typeface="Arial" pitchFamily="34" charset="0"/>
              </a:rPr>
              <a:t>The Commonwealth Fund Affordable Care Act Tracking Survey, </a:t>
            </a:r>
            <a:r>
              <a:rPr lang="en-US" sz="1100" dirty="0" smtClean="0">
                <a:solidFill>
                  <a:prstClr val="black"/>
                </a:solidFill>
                <a:latin typeface="Cabin" panose="020B0803050202020004" pitchFamily="34" charset="0"/>
                <a:cs typeface="Arial" pitchFamily="34" charset="0"/>
              </a:rPr>
              <a:t>March–May 2015.</a:t>
            </a:r>
            <a:endParaRPr lang="en-US" sz="1100" dirty="0">
              <a:solidFill>
                <a:prstClr val="black"/>
              </a:solidFill>
              <a:latin typeface="Cabin" panose="020B0803050202020004" pitchFamily="34" charset="0"/>
              <a:ea typeface="ＭＳ Ｐゴシック" charset="-128"/>
            </a:endParaRPr>
          </a:p>
        </p:txBody>
      </p:sp>
      <p:sp>
        <p:nvSpPr>
          <p:cNvPr id="11" name="TextBox 10"/>
          <p:cNvSpPr txBox="1"/>
          <p:nvPr/>
        </p:nvSpPr>
        <p:spPr>
          <a:xfrm>
            <a:off x="60963" y="3426834"/>
            <a:ext cx="2739821"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&lt;250% FPL</a:t>
            </a:r>
            <a:endParaRPr lang="en-US" sz="1400" b="1" u="sng" dirty="0">
              <a:solidFill>
                <a:prstClr val="black"/>
              </a:solidFill>
              <a:latin typeface="Cabin" panose="020B0803050202020004" pitchFamily="34" charset="0"/>
            </a:endParaRPr>
          </a:p>
        </p:txBody>
      </p:sp>
      <p:sp>
        <p:nvSpPr>
          <p:cNvPr id="12" name="TextBox 11"/>
          <p:cNvSpPr txBox="1"/>
          <p:nvPr/>
        </p:nvSpPr>
        <p:spPr>
          <a:xfrm>
            <a:off x="60963" y="4619907"/>
            <a:ext cx="2899954"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of 250%+ FPL</a:t>
            </a:r>
            <a:endParaRPr lang="en-US" sz="1400" b="1" u="sng" dirty="0">
              <a:solidFill>
                <a:prstClr val="black"/>
              </a:solidFill>
              <a:latin typeface="Cabin" panose="020B0803050202020004" pitchFamily="34" charset="0"/>
            </a:endParaRPr>
          </a:p>
        </p:txBody>
      </p:sp>
      <p:sp>
        <p:nvSpPr>
          <p:cNvPr id="13" name="Rectangle 12"/>
          <p:cNvSpPr/>
          <p:nvPr/>
        </p:nvSpPr>
        <p:spPr>
          <a:xfrm>
            <a:off x="7968039" y="3984042"/>
            <a:ext cx="399468"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73</a:t>
            </a:r>
            <a:endParaRPr lang="en-US" sz="1600" b="1" dirty="0">
              <a:solidFill>
                <a:prstClr val="black"/>
              </a:solidFill>
              <a:latin typeface="Cabin" panose="020B0803050202020004" pitchFamily="34" charset="0"/>
              <a:cs typeface="Arial" panose="020B0604020202020204" pitchFamily="34" charset="0"/>
            </a:endParaRPr>
          </a:p>
        </p:txBody>
      </p:sp>
      <p:sp>
        <p:nvSpPr>
          <p:cNvPr id="14" name="Rectangle 13"/>
          <p:cNvSpPr/>
          <p:nvPr/>
        </p:nvSpPr>
        <p:spPr>
          <a:xfrm>
            <a:off x="7461768" y="3700046"/>
            <a:ext cx="375424"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61</a:t>
            </a:r>
            <a:endParaRPr lang="en-US" sz="1600" b="1" dirty="0">
              <a:solidFill>
                <a:prstClr val="black"/>
              </a:solidFill>
              <a:latin typeface="Cabin" panose="020B0803050202020004" pitchFamily="34" charset="0"/>
              <a:cs typeface="Arial" panose="020B0604020202020204" pitchFamily="34" charset="0"/>
            </a:endParaRPr>
          </a:p>
        </p:txBody>
      </p:sp>
      <p:sp>
        <p:nvSpPr>
          <p:cNvPr id="19" name="Rectangle 18"/>
          <p:cNvSpPr/>
          <p:nvPr/>
        </p:nvSpPr>
        <p:spPr>
          <a:xfrm>
            <a:off x="8427424" y="5200550"/>
            <a:ext cx="426720"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84</a:t>
            </a:r>
            <a:endParaRPr lang="en-US" sz="1600" b="1" dirty="0">
              <a:solidFill>
                <a:prstClr val="black"/>
              </a:solidFill>
              <a:latin typeface="Cabin" panose="020B0803050202020004" pitchFamily="34" charset="0"/>
              <a:cs typeface="Arial" panose="020B0604020202020204" pitchFamily="34" charset="0"/>
            </a:endParaRPr>
          </a:p>
        </p:txBody>
      </p:sp>
      <p:sp>
        <p:nvSpPr>
          <p:cNvPr id="20" name="Rectangle 19"/>
          <p:cNvSpPr/>
          <p:nvPr/>
        </p:nvSpPr>
        <p:spPr>
          <a:xfrm>
            <a:off x="7889660" y="4885405"/>
            <a:ext cx="364202"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71</a:t>
            </a:r>
            <a:endParaRPr lang="en-US" sz="1600" b="1" dirty="0">
              <a:solidFill>
                <a:prstClr val="black"/>
              </a:solidFill>
              <a:latin typeface="Cabin" panose="020B0803050202020004" pitchFamily="34" charset="0"/>
              <a:cs typeface="Arial" panose="020B0604020202020204" pitchFamily="34" charset="0"/>
            </a:endParaRPr>
          </a:p>
        </p:txBody>
      </p:sp>
      <p:sp>
        <p:nvSpPr>
          <p:cNvPr id="26" name="TextBox 25"/>
          <p:cNvSpPr txBox="1"/>
          <p:nvPr/>
        </p:nvSpPr>
        <p:spPr>
          <a:xfrm>
            <a:off x="60963" y="2238108"/>
            <a:ext cx="1053737"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All adults</a:t>
            </a:r>
            <a:endParaRPr lang="en-US" sz="1400" b="1" u="sng" dirty="0">
              <a:solidFill>
                <a:prstClr val="black"/>
              </a:solidFill>
              <a:latin typeface="Cabin" panose="020B0803050202020004" pitchFamily="34" charset="0"/>
            </a:endParaRPr>
          </a:p>
        </p:txBody>
      </p:sp>
      <p:sp>
        <p:nvSpPr>
          <p:cNvPr id="27" name="Rectangle 26"/>
          <p:cNvSpPr/>
          <p:nvPr/>
        </p:nvSpPr>
        <p:spPr>
          <a:xfrm>
            <a:off x="8288382" y="2807265"/>
            <a:ext cx="452368"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80</a:t>
            </a:r>
            <a:endParaRPr lang="en-US" sz="1600" b="1" dirty="0">
              <a:solidFill>
                <a:prstClr val="black"/>
              </a:solidFill>
              <a:latin typeface="Cabin" panose="020B0803050202020004" pitchFamily="34" charset="0"/>
              <a:cs typeface="Arial" panose="020B0604020202020204" pitchFamily="34" charset="0"/>
            </a:endParaRPr>
          </a:p>
        </p:txBody>
      </p:sp>
      <p:sp>
        <p:nvSpPr>
          <p:cNvPr id="28" name="Rectangle 27"/>
          <p:cNvSpPr/>
          <p:nvPr/>
        </p:nvSpPr>
        <p:spPr>
          <a:xfrm>
            <a:off x="7614918" y="2489572"/>
            <a:ext cx="410690"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65</a:t>
            </a:r>
            <a:endParaRPr lang="en-US" sz="1600" b="1" dirty="0">
              <a:solidFill>
                <a:prstClr val="black"/>
              </a:solidFill>
              <a:latin typeface="Cabin" panose="020B0803050202020004" pitchFamily="34" charset="0"/>
              <a:cs typeface="Arial" panose="020B0604020202020204" pitchFamily="34" charset="0"/>
            </a:endParaRPr>
          </a:p>
        </p:txBody>
      </p:sp>
      <p:sp>
        <p:nvSpPr>
          <p:cNvPr id="30" name="Rectangle 29"/>
          <p:cNvSpPr/>
          <p:nvPr/>
        </p:nvSpPr>
        <p:spPr>
          <a:xfrm>
            <a:off x="3352800" y="2807265"/>
            <a:ext cx="375424"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19</a:t>
            </a:r>
            <a:endParaRPr lang="en-US" sz="1600" b="1" dirty="0">
              <a:solidFill>
                <a:prstClr val="black"/>
              </a:solidFill>
              <a:latin typeface="Cabin" panose="020B0803050202020004" pitchFamily="34" charset="0"/>
              <a:cs typeface="Arial" panose="020B0604020202020204" pitchFamily="34" charset="0"/>
            </a:endParaRPr>
          </a:p>
        </p:txBody>
      </p:sp>
      <p:sp>
        <p:nvSpPr>
          <p:cNvPr id="31" name="Rectangle 30"/>
          <p:cNvSpPr/>
          <p:nvPr/>
        </p:nvSpPr>
        <p:spPr>
          <a:xfrm>
            <a:off x="2667000" y="2489572"/>
            <a:ext cx="413896"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34</a:t>
            </a:r>
            <a:endParaRPr lang="en-US" sz="1600" b="1" dirty="0">
              <a:solidFill>
                <a:prstClr val="black"/>
              </a:solidFill>
              <a:latin typeface="Cabin" panose="020B0803050202020004" pitchFamily="34" charset="0"/>
              <a:cs typeface="Arial" panose="020B0604020202020204" pitchFamily="34" charset="0"/>
            </a:endParaRPr>
          </a:p>
        </p:txBody>
      </p:sp>
      <p:sp>
        <p:nvSpPr>
          <p:cNvPr id="33" name="Rectangle 32"/>
          <p:cNvSpPr/>
          <p:nvPr/>
        </p:nvSpPr>
        <p:spPr>
          <a:xfrm>
            <a:off x="3048000" y="3984042"/>
            <a:ext cx="409086"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26</a:t>
            </a:r>
            <a:endParaRPr lang="en-US" sz="1600" b="1" dirty="0">
              <a:solidFill>
                <a:prstClr val="black"/>
              </a:solidFill>
              <a:latin typeface="Cabin" panose="020B0803050202020004" pitchFamily="34" charset="0"/>
              <a:cs typeface="Arial" panose="020B0604020202020204" pitchFamily="34" charset="0"/>
            </a:endParaRPr>
          </a:p>
        </p:txBody>
      </p:sp>
      <p:sp>
        <p:nvSpPr>
          <p:cNvPr id="34" name="Rectangle 33"/>
          <p:cNvSpPr/>
          <p:nvPr/>
        </p:nvSpPr>
        <p:spPr>
          <a:xfrm>
            <a:off x="2514600" y="3700046"/>
            <a:ext cx="418704"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38</a:t>
            </a:r>
            <a:endParaRPr lang="en-US" sz="1600" b="1" dirty="0">
              <a:solidFill>
                <a:prstClr val="black"/>
              </a:solidFill>
              <a:latin typeface="Cabin" panose="020B0803050202020004" pitchFamily="34" charset="0"/>
              <a:cs typeface="Arial" panose="020B0604020202020204" pitchFamily="34" charset="0"/>
            </a:endParaRPr>
          </a:p>
        </p:txBody>
      </p:sp>
      <p:sp>
        <p:nvSpPr>
          <p:cNvPr id="36" name="Rectangle 35"/>
          <p:cNvSpPr/>
          <p:nvPr/>
        </p:nvSpPr>
        <p:spPr>
          <a:xfrm>
            <a:off x="3505200" y="5200550"/>
            <a:ext cx="370614"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15</a:t>
            </a:r>
            <a:endParaRPr lang="en-US" sz="1600" b="1" dirty="0">
              <a:solidFill>
                <a:prstClr val="black"/>
              </a:solidFill>
              <a:latin typeface="Cabin" panose="020B0803050202020004" pitchFamily="34" charset="0"/>
              <a:cs typeface="Arial" panose="020B0604020202020204" pitchFamily="34" charset="0"/>
            </a:endParaRPr>
          </a:p>
        </p:txBody>
      </p:sp>
      <p:sp>
        <p:nvSpPr>
          <p:cNvPr id="37" name="Rectangle 36"/>
          <p:cNvSpPr/>
          <p:nvPr/>
        </p:nvSpPr>
        <p:spPr>
          <a:xfrm>
            <a:off x="2971800" y="4885405"/>
            <a:ext cx="397866" cy="338554"/>
          </a:xfrm>
          <a:prstGeom prst="rect">
            <a:avLst/>
          </a:prstGeom>
        </p:spPr>
        <p:txBody>
          <a:bodyPr wrap="none">
            <a:spAutoFit/>
          </a:bodyPr>
          <a:lstStyle/>
          <a:p>
            <a:r>
              <a:rPr lang="en-US" sz="1600" b="1" dirty="0" smtClean="0">
                <a:solidFill>
                  <a:prstClr val="black"/>
                </a:solidFill>
                <a:latin typeface="Cabin" panose="020B0803050202020004" pitchFamily="34" charset="0"/>
                <a:cs typeface="Arial" panose="020B0604020202020204" pitchFamily="34" charset="0"/>
              </a:rPr>
              <a:t>27</a:t>
            </a:r>
            <a:endParaRPr lang="en-US" sz="1600" b="1" dirty="0">
              <a:solidFill>
                <a:prstClr val="black"/>
              </a:solidFill>
              <a:latin typeface="Cabin" panose="020B0803050202020004" pitchFamily="34" charset="0"/>
              <a:cs typeface="Arial" panose="020B0604020202020204" pitchFamily="34" charset="0"/>
            </a:endParaRPr>
          </a:p>
        </p:txBody>
      </p:sp>
      <p:sp>
        <p:nvSpPr>
          <p:cNvPr id="44" name="TextBox 43"/>
          <p:cNvSpPr txBox="1"/>
          <p:nvPr/>
        </p:nvSpPr>
        <p:spPr>
          <a:xfrm>
            <a:off x="5073606" y="1610521"/>
            <a:ext cx="1840986"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Somewhat confident</a:t>
            </a:r>
            <a:endParaRPr lang="en-US" sz="1400" b="1" dirty="0">
              <a:solidFill>
                <a:prstClr val="black"/>
              </a:solidFill>
              <a:latin typeface="Cabin" panose="020B0803050202020004" pitchFamily="34" charset="0"/>
            </a:endParaRPr>
          </a:p>
        </p:txBody>
      </p:sp>
      <p:sp>
        <p:nvSpPr>
          <p:cNvPr id="45" name="TextBox 44"/>
          <p:cNvSpPr txBox="1"/>
          <p:nvPr/>
        </p:nvSpPr>
        <p:spPr>
          <a:xfrm>
            <a:off x="7151586" y="1610521"/>
            <a:ext cx="1311825"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confident</a:t>
            </a:r>
            <a:endParaRPr lang="en-US" sz="1400" b="1" dirty="0">
              <a:solidFill>
                <a:prstClr val="black"/>
              </a:solidFill>
              <a:latin typeface="Cabin" panose="020B0803050202020004" pitchFamily="34" charset="0"/>
            </a:endParaRPr>
          </a:p>
        </p:txBody>
      </p:sp>
      <p:sp>
        <p:nvSpPr>
          <p:cNvPr id="46" name="TextBox 45"/>
          <p:cNvSpPr txBox="1"/>
          <p:nvPr/>
        </p:nvSpPr>
        <p:spPr>
          <a:xfrm>
            <a:off x="3064870" y="1610521"/>
            <a:ext cx="1692825"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Not very confident</a:t>
            </a:r>
            <a:endParaRPr lang="en-US" sz="1400" b="1" dirty="0">
              <a:solidFill>
                <a:prstClr val="black"/>
              </a:solidFill>
              <a:latin typeface="Cabin" panose="020B0803050202020004" pitchFamily="34" charset="0"/>
            </a:endParaRPr>
          </a:p>
        </p:txBody>
      </p:sp>
      <p:sp>
        <p:nvSpPr>
          <p:cNvPr id="47" name="TextBox 46"/>
          <p:cNvSpPr txBox="1"/>
          <p:nvPr/>
        </p:nvSpPr>
        <p:spPr>
          <a:xfrm>
            <a:off x="1075734" y="1610521"/>
            <a:ext cx="2282277"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Not at all confident</a:t>
            </a:r>
            <a:endParaRPr lang="en-US" sz="1400" b="1" dirty="0">
              <a:solidFill>
                <a:prstClr val="black"/>
              </a:solidFill>
              <a:latin typeface="Cabin" panose="020B0803050202020004" pitchFamily="34" charset="0"/>
            </a:endParaRPr>
          </a:p>
        </p:txBody>
      </p:sp>
      <p:sp>
        <p:nvSpPr>
          <p:cNvPr id="48" name="Rectangle 47"/>
          <p:cNvSpPr/>
          <p:nvPr/>
        </p:nvSpPr>
        <p:spPr>
          <a:xfrm>
            <a:off x="4937631" y="1693252"/>
            <a:ext cx="137160" cy="137160"/>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49" name="Rectangle 48"/>
          <p:cNvSpPr/>
          <p:nvPr/>
        </p:nvSpPr>
        <p:spPr>
          <a:xfrm>
            <a:off x="7015611" y="1693252"/>
            <a:ext cx="137160" cy="137160"/>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0" name="Rectangle 49"/>
          <p:cNvSpPr/>
          <p:nvPr/>
        </p:nvSpPr>
        <p:spPr>
          <a:xfrm>
            <a:off x="2932511" y="1693252"/>
            <a:ext cx="137160" cy="13716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1" name="Rectangle 50"/>
          <p:cNvSpPr/>
          <p:nvPr/>
        </p:nvSpPr>
        <p:spPr>
          <a:xfrm>
            <a:off x="943376" y="1693252"/>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2" name="Title 1"/>
          <p:cNvSpPr>
            <a:spLocks noGrp="1"/>
          </p:cNvSpPr>
          <p:nvPr>
            <p:ph type="title"/>
          </p:nvPr>
        </p:nvSpPr>
        <p:spPr>
          <a:xfrm>
            <a:off x="0" y="91440"/>
            <a:ext cx="9144000" cy="731520"/>
          </a:xfrm>
        </p:spPr>
        <p:txBody>
          <a:bodyPr anchor="t" anchorCtr="1">
            <a:noAutofit/>
          </a:bodyPr>
          <a:lstStyle/>
          <a:p>
            <a:pPr algn="ctr"/>
            <a:r>
              <a:rPr lang="en-US" sz="2000" b="1" kern="0" dirty="0">
                <a:ea typeface="ＭＳ Ｐゴシック"/>
              </a:rPr>
              <a:t>Exhibit 6</a:t>
            </a:r>
            <a:r>
              <a:rPr lang="en-US" sz="2000" b="1" kern="0" dirty="0" smtClean="0">
                <a:ea typeface="ＭＳ Ｐゴシック"/>
              </a:rPr>
              <a:t>. Majority of Adults with Marketplace Coverage </a:t>
            </a:r>
            <a:br>
              <a:rPr lang="en-US" sz="2000" b="1" kern="0" dirty="0" smtClean="0">
                <a:ea typeface="ＭＳ Ｐゴシック"/>
              </a:rPr>
            </a:br>
            <a:r>
              <a:rPr lang="en-US" sz="2000" b="1" kern="0" dirty="0" smtClean="0">
                <a:ea typeface="ＭＳ Ｐゴシック"/>
              </a:rPr>
              <a:t>Were Confident They Could Afford Needed Care</a:t>
            </a:r>
          </a:p>
        </p:txBody>
      </p:sp>
      <p:sp>
        <p:nvSpPr>
          <p:cNvPr id="53" name="TextBox 52"/>
          <p:cNvSpPr txBox="1"/>
          <p:nvPr/>
        </p:nvSpPr>
        <p:spPr>
          <a:xfrm>
            <a:off x="0" y="837631"/>
            <a:ext cx="9144000" cy="584775"/>
          </a:xfrm>
          <a:prstGeom prst="rect">
            <a:avLst/>
          </a:prstGeom>
          <a:noFill/>
        </p:spPr>
        <p:txBody>
          <a:bodyPr wrap="square" rtlCol="0">
            <a:spAutoFit/>
          </a:bodyPr>
          <a:lstStyle/>
          <a:p>
            <a:pPr algn="ctr" fontAlgn="b"/>
            <a:r>
              <a:rPr lang="en-US" sz="1600" b="1" dirty="0">
                <a:solidFill>
                  <a:srgbClr val="000000"/>
                </a:solidFill>
                <a:latin typeface="Cabin" panose="020B0803050202020004" pitchFamily="34" charset="0"/>
                <a:cs typeface="Arial" pitchFamily="34" charset="0"/>
              </a:rPr>
              <a:t>How confident are you that if you become seriously ill </a:t>
            </a:r>
            <a:r>
              <a:rPr lang="en-US" sz="1600" b="1" dirty="0" smtClean="0">
                <a:solidFill>
                  <a:srgbClr val="000000"/>
                </a:solidFill>
                <a:latin typeface="Cabin" panose="020B0803050202020004" pitchFamily="34" charset="0"/>
                <a:cs typeface="Arial" pitchFamily="34" charset="0"/>
              </a:rPr>
              <a:t/>
            </a:r>
            <a:br>
              <a:rPr lang="en-US" sz="1600" b="1" dirty="0" smtClean="0">
                <a:solidFill>
                  <a:srgbClr val="000000"/>
                </a:solidFill>
                <a:latin typeface="Cabin" panose="020B0803050202020004" pitchFamily="34" charset="0"/>
                <a:cs typeface="Arial" pitchFamily="34" charset="0"/>
              </a:rPr>
            </a:br>
            <a:r>
              <a:rPr lang="en-US" sz="1600" b="1" dirty="0" smtClean="0">
                <a:solidFill>
                  <a:srgbClr val="000000"/>
                </a:solidFill>
                <a:latin typeface="Cabin" panose="020B0803050202020004" pitchFamily="34" charset="0"/>
                <a:cs typeface="Arial" pitchFamily="34" charset="0"/>
              </a:rPr>
              <a:t>you </a:t>
            </a:r>
            <a:r>
              <a:rPr lang="en-US" sz="1600" b="1" dirty="0">
                <a:solidFill>
                  <a:srgbClr val="000000"/>
                </a:solidFill>
                <a:latin typeface="Cabin" panose="020B0803050202020004" pitchFamily="34" charset="0"/>
                <a:cs typeface="Arial" pitchFamily="34" charset="0"/>
              </a:rPr>
              <a:t>will be </a:t>
            </a:r>
            <a:r>
              <a:rPr lang="en-US" sz="1600" b="1" dirty="0" smtClean="0">
                <a:solidFill>
                  <a:srgbClr val="000000"/>
                </a:solidFill>
                <a:latin typeface="Cabin" panose="020B0803050202020004" pitchFamily="34" charset="0"/>
                <a:cs typeface="Arial" pitchFamily="34" charset="0"/>
              </a:rPr>
              <a:t>able to afford the health care that you need?</a:t>
            </a:r>
            <a:endParaRPr lang="en-US" sz="1600" b="1" dirty="0">
              <a:solidFill>
                <a:srgbClr val="000000"/>
              </a:solidFill>
              <a:latin typeface="Cabin" panose="020B0803050202020004" pitchFamily="34" charset="0"/>
              <a:cs typeface="Arial" pitchFamily="34" charset="0"/>
            </a:endParaRPr>
          </a:p>
        </p:txBody>
      </p:sp>
    </p:spTree>
    <p:extLst>
      <p:ext uri="{BB962C8B-B14F-4D97-AF65-F5344CB8AC3E}">
        <p14:creationId xmlns:p14="http://schemas.microsoft.com/office/powerpoint/2010/main" val="1791152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kern="0" dirty="0">
                <a:ea typeface="ＭＳ Ｐゴシック"/>
              </a:rPr>
              <a:t>Exhibit 7</a:t>
            </a:r>
            <a:r>
              <a:rPr lang="en-US" sz="2000" b="1" kern="0" dirty="0" smtClean="0">
                <a:ea typeface="ＭＳ Ｐゴシック"/>
              </a:rPr>
              <a:t>. Seven of 10 Adults with Marketplace Plans </a:t>
            </a:r>
            <a:br>
              <a:rPr lang="en-US" sz="2000" b="1" kern="0" dirty="0" smtClean="0">
                <a:ea typeface="ＭＳ Ｐゴシック"/>
              </a:rPr>
            </a:br>
            <a:r>
              <a:rPr lang="en-US" sz="2000" b="1" kern="0" dirty="0" smtClean="0">
                <a:ea typeface="ＭＳ Ｐゴシック"/>
              </a:rPr>
              <a:t>Rate Their Coverage </a:t>
            </a:r>
            <a:r>
              <a:rPr lang="en-US" sz="2000" b="1" kern="0" dirty="0">
                <a:ea typeface="ＭＳ Ｐゴシック"/>
              </a:rPr>
              <a:t>a</a:t>
            </a:r>
            <a:r>
              <a:rPr lang="en-US" sz="2000" b="1" kern="0" dirty="0" smtClean="0">
                <a:ea typeface="ＭＳ Ｐゴシック"/>
              </a:rPr>
              <a:t>s Excellent, Very Good, or Good </a:t>
            </a:r>
            <a:endParaRPr lang="en-US" sz="2000" b="1" dirty="0">
              <a:cs typeface="Arial"/>
            </a:endParaRPr>
          </a:p>
        </p:txBody>
      </p:sp>
      <p:sp>
        <p:nvSpPr>
          <p:cNvPr id="8" name="TextBox 7"/>
          <p:cNvSpPr txBox="1"/>
          <p:nvPr/>
        </p:nvSpPr>
        <p:spPr>
          <a:xfrm>
            <a:off x="3387530" y="5562600"/>
            <a:ext cx="5026541" cy="338554"/>
          </a:xfrm>
          <a:prstGeom prst="rect">
            <a:avLst/>
          </a:prstGeom>
          <a:noFill/>
        </p:spPr>
        <p:txBody>
          <a:bodyPr wrap="square" rtlCol="0">
            <a:spAutoFit/>
          </a:bodyPr>
          <a:lstStyle/>
          <a:p>
            <a:pPr algn="ctr" fontAlgn="b"/>
            <a:r>
              <a:rPr lang="en-US" sz="1600" b="1" dirty="0" smtClean="0">
                <a:solidFill>
                  <a:prstClr val="black"/>
                </a:solidFill>
                <a:latin typeface="Cabin" panose="020B0803050202020004" pitchFamily="34" charset="0"/>
                <a:cs typeface="Arial" pitchFamily="34" charset="0"/>
              </a:rPr>
              <a:t>Percent adults </a:t>
            </a:r>
            <a:r>
              <a:rPr lang="en-US" sz="1600" b="1" dirty="0">
                <a:solidFill>
                  <a:prstClr val="black"/>
                </a:solidFill>
                <a:latin typeface="Cabin" panose="020B0803050202020004" pitchFamily="34" charset="0"/>
                <a:cs typeface="Arial" pitchFamily="34" charset="0"/>
              </a:rPr>
              <a:t>ages </a:t>
            </a:r>
            <a:r>
              <a:rPr lang="en-US" sz="1600" b="1" dirty="0" smtClean="0">
                <a:solidFill>
                  <a:prstClr val="black"/>
                </a:solidFill>
                <a:latin typeface="Cabin" panose="020B0803050202020004" pitchFamily="34" charset="0"/>
                <a:cs typeface="Arial" pitchFamily="34" charset="0"/>
              </a:rPr>
              <a:t>19–64</a:t>
            </a:r>
            <a:endParaRPr lang="en-US" sz="1600" b="1" dirty="0">
              <a:solidFill>
                <a:prstClr val="black"/>
              </a:solidFill>
              <a:latin typeface="Cabin" panose="020B0803050202020004" pitchFamily="34" charset="0"/>
              <a:cs typeface="Arial" pitchFamily="34" charset="0"/>
            </a:endParaRPr>
          </a:p>
        </p:txBody>
      </p:sp>
      <p:graphicFrame>
        <p:nvGraphicFramePr>
          <p:cNvPr id="10" name="Chart 9"/>
          <p:cNvGraphicFramePr/>
          <p:nvPr>
            <p:extLst>
              <p:ext uri="{D42A27DB-BD31-4B8C-83A1-F6EECF244321}">
                <p14:modId xmlns:p14="http://schemas.microsoft.com/office/powerpoint/2010/main" val="203756719"/>
              </p:ext>
            </p:extLst>
          </p:nvPr>
        </p:nvGraphicFramePr>
        <p:xfrm>
          <a:off x="807410" y="1524000"/>
          <a:ext cx="8155707" cy="434265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 Box 49"/>
          <p:cNvSpPr txBox="1">
            <a:spLocks noChangeArrowheads="1"/>
          </p:cNvSpPr>
          <p:nvPr/>
        </p:nvSpPr>
        <p:spPr bwMode="auto">
          <a:xfrm>
            <a:off x="45720" y="5919281"/>
            <a:ext cx="6888480" cy="938719"/>
          </a:xfrm>
          <a:prstGeom prst="rect">
            <a:avLst/>
          </a:prstGeom>
          <a:noFill/>
          <a:ln w="9525">
            <a:noFill/>
            <a:miter lim="800000"/>
            <a:headEnd/>
            <a:tailEnd/>
          </a:ln>
        </p:spPr>
        <p:txBody>
          <a:bodyPr wrap="square">
            <a:spAutoFit/>
          </a:bodyPr>
          <a:lstStyle/>
          <a:p>
            <a:r>
              <a:rPr lang="en-US" sz="1100" dirty="0" smtClean="0">
                <a:solidFill>
                  <a:prstClr val="black"/>
                </a:solidFill>
                <a:latin typeface="Cabin" panose="020B0803050202020004" pitchFamily="34" charset="0"/>
              </a:rPr>
              <a:t>Note: FPL refers to federal poverty level. </a:t>
            </a:r>
            <a:r>
              <a:rPr lang="en-US" sz="1100" dirty="0">
                <a:solidFill>
                  <a:prstClr val="black"/>
                </a:solidFill>
                <a:latin typeface="Cabin" panose="020B0803050202020004" pitchFamily="34" charset="0"/>
              </a:rPr>
              <a:t>250% of the poverty level is $29,175 for an individual or $59,625 for a family of four. </a:t>
            </a:r>
            <a:r>
              <a:rPr lang="en-US" sz="1100" dirty="0" smtClean="0">
                <a:solidFill>
                  <a:prstClr val="black"/>
                </a:solidFill>
                <a:latin typeface="Cabin" panose="020B0803050202020004" pitchFamily="34" charset="0"/>
              </a:rPr>
              <a:t>Bars </a:t>
            </a:r>
            <a:r>
              <a:rPr lang="en-US" sz="1100" dirty="0">
                <a:solidFill>
                  <a:prstClr val="black"/>
                </a:solidFill>
                <a:latin typeface="Cabin" panose="020B0803050202020004" pitchFamily="34" charset="0"/>
              </a:rPr>
              <a:t>may not sum to 100 percent because of “don’t know” responses or refusal to respond; segments may not sum to subtotals because of </a:t>
            </a:r>
            <a:r>
              <a:rPr lang="en-US" sz="1100" dirty="0" err="1">
                <a:solidFill>
                  <a:prstClr val="black"/>
                </a:solidFill>
                <a:latin typeface="Cabin" panose="020B0803050202020004" pitchFamily="34" charset="0"/>
              </a:rPr>
              <a:t>rounding</a:t>
            </a:r>
            <a:r>
              <a:rPr lang="en-US" sz="1100" dirty="0" err="1" smtClean="0">
                <a:solidFill>
                  <a:prstClr val="black"/>
                </a:solidFill>
                <a:latin typeface="Cabin" panose="020B0803050202020004" pitchFamily="34" charset="0"/>
              </a:rPr>
              <a:t>.“</a:t>
            </a:r>
            <a:r>
              <a:rPr lang="en-US" sz="1100" dirty="0" err="1">
                <a:solidFill>
                  <a:prstClr val="black"/>
                </a:solidFill>
                <a:latin typeface="Cabin" panose="020B0803050202020004" pitchFamily="34" charset="0"/>
              </a:rPr>
              <a:t>All</a:t>
            </a:r>
            <a:r>
              <a:rPr lang="en-US" sz="1100" dirty="0">
                <a:solidFill>
                  <a:prstClr val="black"/>
                </a:solidFill>
                <a:latin typeface="Cabin" panose="020B0803050202020004" pitchFamily="34" charset="0"/>
              </a:rPr>
              <a:t> adults” </a:t>
            </a:r>
            <a:r>
              <a:rPr lang="en-US" sz="1100" dirty="0" smtClean="0">
                <a:solidFill>
                  <a:prstClr val="black"/>
                </a:solidFill>
                <a:latin typeface="Cabin" panose="020B0803050202020004" pitchFamily="34" charset="0"/>
              </a:rPr>
              <a:t>includes </a:t>
            </a:r>
            <a:r>
              <a:rPr lang="en-US" sz="1100" dirty="0">
                <a:solidFill>
                  <a:prstClr val="black"/>
                </a:solidFill>
                <a:latin typeface="Cabin" panose="020B0803050202020004" pitchFamily="34" charset="0"/>
              </a:rPr>
              <a:t>adults who do not </a:t>
            </a:r>
            <a:r>
              <a:rPr lang="en-US" sz="1100" dirty="0" smtClean="0">
                <a:solidFill>
                  <a:prstClr val="black"/>
                </a:solidFill>
                <a:latin typeface="Cabin" panose="020B0803050202020004" pitchFamily="34" charset="0"/>
              </a:rPr>
              <a:t>report </a:t>
            </a:r>
            <a:r>
              <a:rPr lang="en-US" sz="1100" dirty="0">
                <a:solidFill>
                  <a:prstClr val="black"/>
                </a:solidFill>
                <a:latin typeface="Cabin" panose="020B0803050202020004" pitchFamily="34" charset="0"/>
              </a:rPr>
              <a:t>their income and may therefore not be the average of adults below and above 250% FPL.</a:t>
            </a:r>
          </a:p>
          <a:p>
            <a:r>
              <a:rPr lang="en-US" sz="1100" dirty="0" smtClean="0">
                <a:solidFill>
                  <a:prstClr val="black"/>
                </a:solidFill>
                <a:latin typeface="Cabin" panose="020B0803050202020004" pitchFamily="34" charset="0"/>
              </a:rPr>
              <a:t>Source</a:t>
            </a:r>
            <a:r>
              <a:rPr lang="en-US" sz="1100" dirty="0">
                <a:solidFill>
                  <a:prstClr val="black"/>
                </a:solidFill>
                <a:latin typeface="Cabin" panose="020B0803050202020004" pitchFamily="34" charset="0"/>
              </a:rPr>
              <a:t>: </a:t>
            </a:r>
            <a:r>
              <a:rPr lang="en-US" sz="1100" dirty="0">
                <a:solidFill>
                  <a:prstClr val="black"/>
                </a:solidFill>
                <a:latin typeface="Cabin" panose="020B0803050202020004" pitchFamily="34" charset="0"/>
                <a:cs typeface="Arial" pitchFamily="34" charset="0"/>
              </a:rPr>
              <a:t>The Commonwealth Fund Affordable Care Act Tracking Survey, </a:t>
            </a:r>
            <a:r>
              <a:rPr lang="en-US" sz="1100" dirty="0" smtClean="0">
                <a:solidFill>
                  <a:prstClr val="black"/>
                </a:solidFill>
                <a:latin typeface="Cabin" panose="020B0803050202020004" pitchFamily="34" charset="0"/>
                <a:cs typeface="Arial" pitchFamily="34" charset="0"/>
              </a:rPr>
              <a:t>March–May 2015.</a:t>
            </a:r>
            <a:endParaRPr lang="en-US" sz="1100" dirty="0">
              <a:solidFill>
                <a:prstClr val="black"/>
              </a:solidFill>
              <a:latin typeface="Cabin" panose="020B0803050202020004" pitchFamily="34" charset="0"/>
              <a:ea typeface="ＭＳ Ｐゴシック" charset="-128"/>
            </a:endParaRPr>
          </a:p>
        </p:txBody>
      </p:sp>
      <p:sp>
        <p:nvSpPr>
          <p:cNvPr id="11" name="TextBox 10"/>
          <p:cNvSpPr txBox="1"/>
          <p:nvPr/>
        </p:nvSpPr>
        <p:spPr>
          <a:xfrm>
            <a:off x="69672" y="3391998"/>
            <a:ext cx="2749813"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&lt;250% FPL</a:t>
            </a:r>
            <a:endParaRPr lang="en-US" sz="1400" b="1" u="sng" dirty="0">
              <a:solidFill>
                <a:prstClr val="black"/>
              </a:solidFill>
              <a:latin typeface="Cabin" panose="020B0803050202020004" pitchFamily="34" charset="0"/>
            </a:endParaRPr>
          </a:p>
        </p:txBody>
      </p:sp>
      <p:sp>
        <p:nvSpPr>
          <p:cNvPr id="12" name="TextBox 11"/>
          <p:cNvSpPr txBox="1"/>
          <p:nvPr/>
        </p:nvSpPr>
        <p:spPr>
          <a:xfrm>
            <a:off x="69672" y="4593780"/>
            <a:ext cx="2749813"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Adults with incomes 250%+ FPL</a:t>
            </a:r>
            <a:endParaRPr lang="en-US" sz="1400" b="1" u="sng" dirty="0">
              <a:solidFill>
                <a:prstClr val="black"/>
              </a:solidFill>
              <a:latin typeface="Cabin" panose="020B0803050202020004" pitchFamily="34" charset="0"/>
            </a:endParaRPr>
          </a:p>
        </p:txBody>
      </p:sp>
      <p:sp>
        <p:nvSpPr>
          <p:cNvPr id="13" name="Rectangle 12"/>
          <p:cNvSpPr/>
          <p:nvPr/>
        </p:nvSpPr>
        <p:spPr>
          <a:xfrm>
            <a:off x="8185056" y="3996660"/>
            <a:ext cx="393056"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81</a:t>
            </a:r>
            <a:endParaRPr lang="en-US" sz="1600" b="1" dirty="0">
              <a:solidFill>
                <a:prstClr val="black"/>
              </a:solidFill>
              <a:latin typeface="Cabin" panose="020B0803050202020004" pitchFamily="34" charset="0"/>
              <a:cs typeface="Arial" panose="020B0604020202020204" pitchFamily="34" charset="0"/>
            </a:endParaRPr>
          </a:p>
        </p:txBody>
      </p:sp>
      <p:sp>
        <p:nvSpPr>
          <p:cNvPr id="14" name="Rectangle 13"/>
          <p:cNvSpPr/>
          <p:nvPr/>
        </p:nvSpPr>
        <p:spPr>
          <a:xfrm>
            <a:off x="7627395" y="3692419"/>
            <a:ext cx="423514"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68</a:t>
            </a:r>
            <a:endParaRPr lang="en-US" sz="1600" b="1" dirty="0">
              <a:solidFill>
                <a:prstClr val="black"/>
              </a:solidFill>
              <a:latin typeface="Cabin" panose="020B0803050202020004" pitchFamily="34" charset="0"/>
              <a:cs typeface="Arial" panose="020B0604020202020204" pitchFamily="34" charset="0"/>
            </a:endParaRPr>
          </a:p>
        </p:txBody>
      </p:sp>
      <p:sp>
        <p:nvSpPr>
          <p:cNvPr id="19" name="Rectangle 18"/>
          <p:cNvSpPr/>
          <p:nvPr/>
        </p:nvSpPr>
        <p:spPr>
          <a:xfrm>
            <a:off x="8476624" y="5187274"/>
            <a:ext cx="431528"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88</a:t>
            </a:r>
            <a:endParaRPr lang="en-US" sz="1600" b="1" dirty="0">
              <a:solidFill>
                <a:prstClr val="black"/>
              </a:solidFill>
              <a:latin typeface="Cabin" panose="020B0803050202020004" pitchFamily="34" charset="0"/>
              <a:cs typeface="Arial" panose="020B0604020202020204" pitchFamily="34" charset="0"/>
            </a:endParaRPr>
          </a:p>
        </p:txBody>
      </p:sp>
      <p:sp>
        <p:nvSpPr>
          <p:cNvPr id="20" name="Rectangle 19"/>
          <p:cNvSpPr/>
          <p:nvPr/>
        </p:nvSpPr>
        <p:spPr>
          <a:xfrm>
            <a:off x="7825367" y="4894218"/>
            <a:ext cx="399468"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73</a:t>
            </a:r>
            <a:endParaRPr lang="en-US" sz="1600" b="1" dirty="0">
              <a:solidFill>
                <a:prstClr val="black"/>
              </a:solidFill>
              <a:latin typeface="Cabin" panose="020B0803050202020004" pitchFamily="34" charset="0"/>
              <a:cs typeface="Arial" panose="020B0604020202020204" pitchFamily="34" charset="0"/>
            </a:endParaRPr>
          </a:p>
        </p:txBody>
      </p:sp>
      <p:sp>
        <p:nvSpPr>
          <p:cNvPr id="25" name="TextBox 24"/>
          <p:cNvSpPr txBox="1"/>
          <p:nvPr/>
        </p:nvSpPr>
        <p:spPr>
          <a:xfrm>
            <a:off x="0" y="950100"/>
            <a:ext cx="9144000" cy="584775"/>
          </a:xfrm>
          <a:prstGeom prst="rect">
            <a:avLst/>
          </a:prstGeom>
          <a:noFill/>
        </p:spPr>
        <p:txBody>
          <a:bodyPr wrap="square" rtlCol="0">
            <a:spAutoFit/>
          </a:bodyPr>
          <a:lstStyle/>
          <a:p>
            <a:pPr algn="ctr" fontAlgn="b"/>
            <a:r>
              <a:rPr lang="en-US" sz="1600" b="1" dirty="0" smtClean="0">
                <a:solidFill>
                  <a:srgbClr val="000000"/>
                </a:solidFill>
                <a:latin typeface="Cabin" panose="020B0803050202020004" pitchFamily="34" charset="0"/>
                <a:cs typeface="Arial" pitchFamily="34" charset="0"/>
              </a:rPr>
              <a:t>Now thinking about (your current health insurance coverage/</a:t>
            </a:r>
            <a:br>
              <a:rPr lang="en-US" sz="1600" b="1" dirty="0" smtClean="0">
                <a:solidFill>
                  <a:srgbClr val="000000"/>
                </a:solidFill>
                <a:latin typeface="Cabin" panose="020B0803050202020004" pitchFamily="34" charset="0"/>
                <a:cs typeface="Arial" pitchFamily="34" charset="0"/>
              </a:rPr>
            </a:br>
            <a:r>
              <a:rPr lang="en-US" sz="1600" b="1" dirty="0" smtClean="0">
                <a:solidFill>
                  <a:srgbClr val="000000"/>
                </a:solidFill>
                <a:latin typeface="Cabin" panose="020B0803050202020004" pitchFamily="34" charset="0"/>
                <a:cs typeface="Arial" pitchFamily="34" charset="0"/>
              </a:rPr>
              <a:t>all the health insurance you have combined), how would you rate it? </a:t>
            </a:r>
            <a:endParaRPr lang="en-US" sz="1600" b="1" dirty="0">
              <a:solidFill>
                <a:srgbClr val="000000"/>
              </a:solidFill>
              <a:latin typeface="Cabin" panose="020B0803050202020004" pitchFamily="34" charset="0"/>
              <a:cs typeface="Arial" pitchFamily="34" charset="0"/>
            </a:endParaRPr>
          </a:p>
        </p:txBody>
      </p:sp>
      <p:sp>
        <p:nvSpPr>
          <p:cNvPr id="26" name="TextBox 25"/>
          <p:cNvSpPr txBox="1"/>
          <p:nvPr/>
        </p:nvSpPr>
        <p:spPr>
          <a:xfrm>
            <a:off x="69672" y="2203272"/>
            <a:ext cx="2752263" cy="307777"/>
          </a:xfrm>
          <a:prstGeom prst="rect">
            <a:avLst/>
          </a:prstGeom>
          <a:noFill/>
        </p:spPr>
        <p:txBody>
          <a:bodyPr wrap="square" rtlCol="0">
            <a:spAutoFit/>
          </a:bodyPr>
          <a:lstStyle/>
          <a:p>
            <a:r>
              <a:rPr lang="en-US" sz="1400" b="1" u="sng" dirty="0" smtClean="0">
                <a:solidFill>
                  <a:prstClr val="black"/>
                </a:solidFill>
                <a:latin typeface="Cabin" panose="020B0803050202020004" pitchFamily="34" charset="0"/>
              </a:rPr>
              <a:t>All adults</a:t>
            </a:r>
            <a:endParaRPr lang="en-US" sz="1400" b="1" u="sng" dirty="0">
              <a:solidFill>
                <a:prstClr val="black"/>
              </a:solidFill>
              <a:latin typeface="Cabin" panose="020B0803050202020004" pitchFamily="34" charset="0"/>
            </a:endParaRPr>
          </a:p>
        </p:txBody>
      </p:sp>
      <p:sp>
        <p:nvSpPr>
          <p:cNvPr id="27" name="Rectangle 26"/>
          <p:cNvSpPr/>
          <p:nvPr/>
        </p:nvSpPr>
        <p:spPr>
          <a:xfrm>
            <a:off x="8414072" y="2795597"/>
            <a:ext cx="423514"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86</a:t>
            </a:r>
            <a:endParaRPr lang="en-US" sz="1600" b="1" dirty="0">
              <a:solidFill>
                <a:prstClr val="black"/>
              </a:solidFill>
              <a:latin typeface="Cabin" panose="020B0803050202020004" pitchFamily="34" charset="0"/>
              <a:cs typeface="Arial" panose="020B0604020202020204" pitchFamily="34" charset="0"/>
            </a:endParaRPr>
          </a:p>
        </p:txBody>
      </p:sp>
      <p:sp>
        <p:nvSpPr>
          <p:cNvPr id="28" name="Rectangle 27"/>
          <p:cNvSpPr/>
          <p:nvPr/>
        </p:nvSpPr>
        <p:spPr>
          <a:xfrm>
            <a:off x="7726958" y="2491030"/>
            <a:ext cx="431272"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70</a:t>
            </a:r>
            <a:endParaRPr lang="en-US" sz="1600" b="1" dirty="0">
              <a:solidFill>
                <a:prstClr val="black"/>
              </a:solidFill>
              <a:latin typeface="Cabin" panose="020B0803050202020004" pitchFamily="34" charset="0"/>
              <a:cs typeface="Arial" panose="020B0604020202020204" pitchFamily="34" charset="0"/>
            </a:endParaRPr>
          </a:p>
        </p:txBody>
      </p:sp>
      <p:sp>
        <p:nvSpPr>
          <p:cNvPr id="30" name="Rectangle 29"/>
          <p:cNvSpPr/>
          <p:nvPr/>
        </p:nvSpPr>
        <p:spPr>
          <a:xfrm>
            <a:off x="3429000" y="2795597"/>
            <a:ext cx="370614"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13</a:t>
            </a:r>
            <a:endParaRPr lang="en-US" sz="1600" b="1" dirty="0">
              <a:solidFill>
                <a:prstClr val="black"/>
              </a:solidFill>
              <a:latin typeface="Cabin" panose="020B0803050202020004" pitchFamily="34" charset="0"/>
              <a:cs typeface="Arial" panose="020B0604020202020204" pitchFamily="34" charset="0"/>
            </a:endParaRPr>
          </a:p>
        </p:txBody>
      </p:sp>
      <p:sp>
        <p:nvSpPr>
          <p:cNvPr id="31" name="Rectangle 30"/>
          <p:cNvSpPr/>
          <p:nvPr/>
        </p:nvSpPr>
        <p:spPr>
          <a:xfrm>
            <a:off x="2895600" y="2491030"/>
            <a:ext cx="404278"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25</a:t>
            </a:r>
            <a:endParaRPr lang="en-US" sz="1600" b="1" dirty="0">
              <a:solidFill>
                <a:prstClr val="black"/>
              </a:solidFill>
              <a:latin typeface="Cabin" panose="020B0803050202020004" pitchFamily="34" charset="0"/>
              <a:cs typeface="Arial" panose="020B0604020202020204" pitchFamily="34" charset="0"/>
            </a:endParaRPr>
          </a:p>
        </p:txBody>
      </p:sp>
      <p:sp>
        <p:nvSpPr>
          <p:cNvPr id="33" name="Rectangle 32"/>
          <p:cNvSpPr/>
          <p:nvPr/>
        </p:nvSpPr>
        <p:spPr>
          <a:xfrm>
            <a:off x="3200400" y="3996660"/>
            <a:ext cx="393056"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18</a:t>
            </a:r>
            <a:endParaRPr lang="en-US" sz="1600" b="1" dirty="0">
              <a:solidFill>
                <a:prstClr val="black"/>
              </a:solidFill>
              <a:latin typeface="Cabin" panose="020B0803050202020004" pitchFamily="34" charset="0"/>
              <a:cs typeface="Arial" panose="020B0604020202020204" pitchFamily="34" charset="0"/>
            </a:endParaRPr>
          </a:p>
        </p:txBody>
      </p:sp>
      <p:sp>
        <p:nvSpPr>
          <p:cNvPr id="34" name="Rectangle 33"/>
          <p:cNvSpPr/>
          <p:nvPr/>
        </p:nvSpPr>
        <p:spPr>
          <a:xfrm>
            <a:off x="2819400" y="3692419"/>
            <a:ext cx="397866"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27</a:t>
            </a:r>
            <a:endParaRPr lang="en-US" sz="1600" b="1" dirty="0">
              <a:solidFill>
                <a:prstClr val="black"/>
              </a:solidFill>
              <a:latin typeface="Cabin" panose="020B0803050202020004" pitchFamily="34" charset="0"/>
              <a:cs typeface="Arial" panose="020B0604020202020204" pitchFamily="34" charset="0"/>
            </a:endParaRPr>
          </a:p>
        </p:txBody>
      </p:sp>
      <p:sp>
        <p:nvSpPr>
          <p:cNvPr id="36" name="Rectangle 35"/>
          <p:cNvSpPr/>
          <p:nvPr/>
        </p:nvSpPr>
        <p:spPr>
          <a:xfrm>
            <a:off x="3505200" y="5187274"/>
            <a:ext cx="369012"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12</a:t>
            </a:r>
            <a:endParaRPr lang="en-US" sz="1600" b="1" dirty="0">
              <a:solidFill>
                <a:prstClr val="black"/>
              </a:solidFill>
              <a:latin typeface="Cabin" panose="020B0803050202020004" pitchFamily="34" charset="0"/>
              <a:cs typeface="Arial" panose="020B0604020202020204" pitchFamily="34" charset="0"/>
            </a:endParaRPr>
          </a:p>
        </p:txBody>
      </p:sp>
      <p:sp>
        <p:nvSpPr>
          <p:cNvPr id="37" name="Rectangle 36"/>
          <p:cNvSpPr/>
          <p:nvPr/>
        </p:nvSpPr>
        <p:spPr>
          <a:xfrm>
            <a:off x="3048000" y="4894218"/>
            <a:ext cx="402674" cy="338554"/>
          </a:xfrm>
          <a:prstGeom prst="rect">
            <a:avLst/>
          </a:prstGeom>
        </p:spPr>
        <p:txBody>
          <a:bodyPr wrap="none">
            <a:spAutoFit/>
          </a:bodyPr>
          <a:lstStyle/>
          <a:p>
            <a:pPr algn="ctr"/>
            <a:r>
              <a:rPr lang="en-US" sz="1600" b="1" dirty="0" smtClean="0">
                <a:solidFill>
                  <a:prstClr val="black"/>
                </a:solidFill>
                <a:latin typeface="Cabin" panose="020B0803050202020004" pitchFamily="34" charset="0"/>
                <a:cs typeface="Arial" panose="020B0604020202020204" pitchFamily="34" charset="0"/>
              </a:rPr>
              <a:t>22</a:t>
            </a:r>
            <a:endParaRPr lang="en-US" sz="1600" b="1" dirty="0">
              <a:solidFill>
                <a:prstClr val="black"/>
              </a:solidFill>
              <a:latin typeface="Cabin" panose="020B0803050202020004" pitchFamily="34" charset="0"/>
              <a:cs typeface="Arial" panose="020B0604020202020204" pitchFamily="34" charset="0"/>
            </a:endParaRPr>
          </a:p>
        </p:txBody>
      </p:sp>
      <p:sp>
        <p:nvSpPr>
          <p:cNvPr id="22" name="TextBox 21"/>
          <p:cNvSpPr txBox="1"/>
          <p:nvPr/>
        </p:nvSpPr>
        <p:spPr>
          <a:xfrm>
            <a:off x="5974813" y="1759128"/>
            <a:ext cx="1058170"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good</a:t>
            </a:r>
            <a:endParaRPr lang="en-US" sz="1400" b="1" dirty="0">
              <a:solidFill>
                <a:prstClr val="black"/>
              </a:solidFill>
              <a:latin typeface="Cabin" panose="020B0803050202020004" pitchFamily="34" charset="0"/>
            </a:endParaRPr>
          </a:p>
        </p:txBody>
      </p:sp>
      <p:sp>
        <p:nvSpPr>
          <p:cNvPr id="23" name="TextBox 22"/>
          <p:cNvSpPr txBox="1"/>
          <p:nvPr/>
        </p:nvSpPr>
        <p:spPr>
          <a:xfrm>
            <a:off x="7311714" y="1759128"/>
            <a:ext cx="957070"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Excellent</a:t>
            </a:r>
            <a:endParaRPr lang="en-US" sz="1400" b="1" dirty="0">
              <a:solidFill>
                <a:prstClr val="black"/>
              </a:solidFill>
              <a:latin typeface="Cabin" panose="020B0803050202020004" pitchFamily="34" charset="0"/>
            </a:endParaRPr>
          </a:p>
        </p:txBody>
      </p:sp>
      <p:sp>
        <p:nvSpPr>
          <p:cNvPr id="24" name="TextBox 23"/>
          <p:cNvSpPr txBox="1"/>
          <p:nvPr/>
        </p:nvSpPr>
        <p:spPr>
          <a:xfrm>
            <a:off x="4068677" y="1759128"/>
            <a:ext cx="525906"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Fair</a:t>
            </a:r>
            <a:endParaRPr lang="en-US" sz="1400" b="1" dirty="0">
              <a:solidFill>
                <a:prstClr val="black"/>
              </a:solidFill>
              <a:latin typeface="Cabin" panose="020B0803050202020004" pitchFamily="34" charset="0"/>
            </a:endParaRPr>
          </a:p>
        </p:txBody>
      </p:sp>
      <p:sp>
        <p:nvSpPr>
          <p:cNvPr id="29" name="TextBox 28"/>
          <p:cNvSpPr txBox="1"/>
          <p:nvPr/>
        </p:nvSpPr>
        <p:spPr>
          <a:xfrm>
            <a:off x="3050541" y="1759128"/>
            <a:ext cx="629642"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Poor</a:t>
            </a:r>
            <a:endParaRPr lang="en-US" sz="1400" b="1" dirty="0">
              <a:solidFill>
                <a:prstClr val="black"/>
              </a:solidFill>
              <a:latin typeface="Cabin" panose="020B0803050202020004" pitchFamily="34" charset="0"/>
            </a:endParaRPr>
          </a:p>
        </p:txBody>
      </p:sp>
      <p:sp>
        <p:nvSpPr>
          <p:cNvPr id="32" name="Rectangle 31"/>
          <p:cNvSpPr/>
          <p:nvPr/>
        </p:nvSpPr>
        <p:spPr>
          <a:xfrm>
            <a:off x="5838837" y="1833150"/>
            <a:ext cx="137160" cy="137160"/>
          </a:xfrm>
          <a:prstGeom prst="rect">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35" name="Rectangle 34"/>
          <p:cNvSpPr/>
          <p:nvPr/>
        </p:nvSpPr>
        <p:spPr>
          <a:xfrm>
            <a:off x="7175738" y="1833150"/>
            <a:ext cx="137160" cy="137160"/>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38" name="Rectangle 37"/>
          <p:cNvSpPr/>
          <p:nvPr/>
        </p:nvSpPr>
        <p:spPr>
          <a:xfrm>
            <a:off x="3936317" y="1833150"/>
            <a:ext cx="137160" cy="13716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39" name="Rectangle 38"/>
          <p:cNvSpPr/>
          <p:nvPr/>
        </p:nvSpPr>
        <p:spPr>
          <a:xfrm>
            <a:off x="2918182" y="1833150"/>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40" name="TextBox 39"/>
          <p:cNvSpPr txBox="1"/>
          <p:nvPr/>
        </p:nvSpPr>
        <p:spPr>
          <a:xfrm>
            <a:off x="4908013" y="1759128"/>
            <a:ext cx="677170"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Good</a:t>
            </a:r>
            <a:endParaRPr lang="en-US" sz="1400" b="1" dirty="0">
              <a:solidFill>
                <a:prstClr val="black"/>
              </a:solidFill>
              <a:latin typeface="Cabin" panose="020B0803050202020004" pitchFamily="34" charset="0"/>
            </a:endParaRPr>
          </a:p>
        </p:txBody>
      </p:sp>
      <p:sp>
        <p:nvSpPr>
          <p:cNvPr id="41" name="Rectangle 40"/>
          <p:cNvSpPr/>
          <p:nvPr/>
        </p:nvSpPr>
        <p:spPr>
          <a:xfrm>
            <a:off x="4772037" y="1833150"/>
            <a:ext cx="137160" cy="137160"/>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Tree>
    <p:extLst>
      <p:ext uri="{BB962C8B-B14F-4D97-AF65-F5344CB8AC3E}">
        <p14:creationId xmlns:p14="http://schemas.microsoft.com/office/powerpoint/2010/main" val="292631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0531"/>
            <a:ext cx="8229600" cy="1200329"/>
          </a:xfrm>
        </p:spPr>
        <p:txBody>
          <a:bodyPr/>
          <a:lstStyle/>
          <a:p>
            <a:pPr algn="ctr"/>
            <a:r>
              <a:rPr lang="en-US" sz="2400" b="1" dirty="0" smtClean="0"/>
              <a:t>Findings From the </a:t>
            </a:r>
            <a:r>
              <a:rPr lang="en-US" sz="2400" b="1" dirty="0"/>
              <a:t>S</a:t>
            </a:r>
            <a:r>
              <a:rPr lang="en-US" sz="2400" b="1" dirty="0" smtClean="0"/>
              <a:t>econd </a:t>
            </a:r>
            <a:r>
              <a:rPr lang="en-US" sz="2400" b="1" dirty="0"/>
              <a:t>B</a:t>
            </a:r>
            <a:r>
              <a:rPr lang="en-US" sz="2400" b="1" dirty="0" smtClean="0"/>
              <a:t>rief: </a:t>
            </a:r>
            <a:br>
              <a:rPr lang="en-US" sz="2400" b="1" dirty="0" smtClean="0"/>
            </a:br>
            <a:r>
              <a:rPr lang="en-US" sz="2400" b="1" dirty="0" smtClean="0"/>
              <a:t/>
            </a:r>
            <a:br>
              <a:rPr lang="en-US" sz="2400" b="1" dirty="0" smtClean="0"/>
            </a:br>
            <a:r>
              <a:rPr lang="en-US" sz="2400" b="1" dirty="0" smtClean="0"/>
              <a:t>To Enroll or Not to Enroll? </a:t>
            </a:r>
          </a:p>
        </p:txBody>
      </p:sp>
    </p:spTree>
    <p:extLst>
      <p:ext uri="{BB962C8B-B14F-4D97-AF65-F5344CB8AC3E}">
        <p14:creationId xmlns:p14="http://schemas.microsoft.com/office/powerpoint/2010/main" val="1580640701"/>
      </p:ext>
    </p:extLst>
  </p:cSld>
  <p:clrMapOvr>
    <a:masterClrMapping/>
  </p:clrMapOvr>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1_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3.xml><?xml version="1.0" encoding="utf-8"?>
<a:theme xmlns:a="http://schemas.openxmlformats.org/drawingml/2006/main" name="4_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MWF_template_5-2014_white_bg">
  <a:themeElements>
    <a:clrScheme name="Tracking briefs">
      <a:dk1>
        <a:sysClr val="windowText" lastClr="000000"/>
      </a:dk1>
      <a:lt1>
        <a:sysClr val="window" lastClr="FFFFFF"/>
      </a:lt1>
      <a:dk2>
        <a:srgbClr val="1F497D"/>
      </a:dk2>
      <a:lt2>
        <a:srgbClr val="EEECE1"/>
      </a:lt2>
      <a:accent1>
        <a:srgbClr val="104068"/>
      </a:accent1>
      <a:accent2>
        <a:srgbClr val="B8D9EC"/>
      </a:accent2>
      <a:accent3>
        <a:srgbClr val="89B19C"/>
      </a:accent3>
      <a:accent4>
        <a:srgbClr val="589478"/>
      </a:accent4>
      <a:accent5>
        <a:srgbClr val="308261"/>
      </a:accent5>
      <a:accent6>
        <a:srgbClr val="00673F"/>
      </a:accent6>
      <a:hlink>
        <a:srgbClr val="0000FF"/>
      </a:hlink>
      <a:folHlink>
        <a:srgbClr val="800080"/>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5.xml><?xml version="1.0" encoding="utf-8"?>
<a:theme xmlns:a="http://schemas.openxmlformats.org/drawingml/2006/main" name="5_CMWF_template_5-2014_white_bg">
  <a:themeElements>
    <a:clrScheme name="Tracking briefs">
      <a:dk1>
        <a:sysClr val="windowText" lastClr="000000"/>
      </a:dk1>
      <a:lt1>
        <a:sysClr val="window" lastClr="FFFFFF"/>
      </a:lt1>
      <a:dk2>
        <a:srgbClr val="1F497D"/>
      </a:dk2>
      <a:lt2>
        <a:srgbClr val="EEECE1"/>
      </a:lt2>
      <a:accent1>
        <a:srgbClr val="104068"/>
      </a:accent1>
      <a:accent2>
        <a:srgbClr val="B8D9EC"/>
      </a:accent2>
      <a:accent3>
        <a:srgbClr val="89B19C"/>
      </a:accent3>
      <a:accent4>
        <a:srgbClr val="589478"/>
      </a:accent4>
      <a:accent5>
        <a:srgbClr val="308261"/>
      </a:accent5>
      <a:accent6>
        <a:srgbClr val="00673F"/>
      </a:accent6>
      <a:hlink>
        <a:srgbClr val="0000FF"/>
      </a:hlink>
      <a:folHlink>
        <a:srgbClr val="800080"/>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Underinsured teleconference</Template>
  <TotalTime>3702</TotalTime>
  <Words>2645</Words>
  <Application>Microsoft Office PowerPoint</Application>
  <PresentationFormat>On-screen Show (4:3)</PresentationFormat>
  <Paragraphs>333</Paragraphs>
  <Slides>17</Slides>
  <Notes>17</Notes>
  <HiddenSlides>0</HiddenSlides>
  <MMClips>0</MMClips>
  <ScaleCrop>false</ScaleCrop>
  <HeadingPairs>
    <vt:vector size="4" baseType="variant">
      <vt:variant>
        <vt:lpstr>Theme</vt:lpstr>
      </vt:variant>
      <vt:variant>
        <vt:i4>5</vt:i4>
      </vt:variant>
      <vt:variant>
        <vt:lpstr>Slide Titles</vt:lpstr>
      </vt:variant>
      <vt:variant>
        <vt:i4>17</vt:i4>
      </vt:variant>
    </vt:vector>
  </HeadingPairs>
  <TitlesOfParts>
    <vt:vector size="22" baseType="lpstr">
      <vt:lpstr>CMWF_template_5-2014_white_bg</vt:lpstr>
      <vt:lpstr>1_CMWF_template_5-2014_white_bg</vt:lpstr>
      <vt:lpstr>4_CMWF_template_5-2014_white_bg</vt:lpstr>
      <vt:lpstr>2_CMWF_template_5-2014_white_bg</vt:lpstr>
      <vt:lpstr>5_CMWF_template_5-2014_white_bg</vt:lpstr>
      <vt:lpstr>Affordability and Enrollment Experiences in the Affordable Care Act’s Health Insurance Marketplaces  Findings from the Commonwealth Fund Affordable Care Act Tracking Survey, 2015</vt:lpstr>
      <vt:lpstr>Exhibit 1. Summary of Major Findings - Are Marketplace Plans Affordable? </vt:lpstr>
      <vt:lpstr>Exhibit 2. Summary of Major Findings – To Enroll or Not to Enroll? </vt:lpstr>
      <vt:lpstr>Exhibit 3. Adults with Marketplace Coverage with Incomes  Under 250 Percent of Poverty Paid Monthly Premiums  Comparable to Those with Employer Coverage</vt:lpstr>
      <vt:lpstr>Exhibit 4. Adults with Employer Coverage More Likely Than  People with Marketplace Plans to Say It Is Easy to Afford Premiums</vt:lpstr>
      <vt:lpstr>Exhibit 5. Larger Shares of Adults with Marketplace Coverage  Have Plans with High Deductibles Compared to People with Employer Plans </vt:lpstr>
      <vt:lpstr>Exhibit 6. Majority of Adults with Marketplace Coverage  Were Confident They Could Afford Needed Care</vt:lpstr>
      <vt:lpstr>Exhibit 7. Seven of 10 Adults with Marketplace Plans  Rate Their Coverage as Excellent, Very Good, or Good </vt:lpstr>
      <vt:lpstr>Findings From the Second Brief:   To Enroll or Not to Enroll? </vt:lpstr>
      <vt:lpstr>PowerPoint Presentation</vt:lpstr>
      <vt:lpstr>PowerPoint Presentation</vt:lpstr>
      <vt:lpstr>Exhibit 10. Among Marketplace Visitors Who Didn’t Enroll,  More than Half Said They Couldn’t Find an Affordable Plan </vt:lpstr>
      <vt:lpstr>PowerPoint Presentation</vt:lpstr>
      <vt:lpstr>PowerPoint Presentation</vt:lpstr>
      <vt:lpstr>Exhibit 13. Nearly Eight of 10 Adults Who Received  Personal Assistance Obtained Coverage</vt:lpstr>
      <vt:lpstr>Exhibit 14. Conclusions</vt:lpstr>
      <vt:lpstr>Exhibit 15. Survey Methodology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Sophie Beutel</dc:creator>
  <cp:lastModifiedBy>Sara R. Collins</cp:lastModifiedBy>
  <cp:revision>252</cp:revision>
  <cp:lastPrinted>2015-09-23T00:07:25Z</cp:lastPrinted>
  <dcterms:created xsi:type="dcterms:W3CDTF">2015-05-06T19:47:42Z</dcterms:created>
  <dcterms:modified xsi:type="dcterms:W3CDTF">2015-09-24T13:52:20Z</dcterms:modified>
</cp:coreProperties>
</file>