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411" r:id="rId5"/>
    <p:sldId id="412" r:id="rId6"/>
    <p:sldId id="406" r:id="rId7"/>
    <p:sldId id="386" r:id="rId8"/>
    <p:sldId id="397" r:id="rId9"/>
    <p:sldId id="398" r:id="rId10"/>
    <p:sldId id="409" r:id="rId11"/>
    <p:sldId id="389" r:id="rId12"/>
    <p:sldId id="410" r:id="rId13"/>
    <p:sldId id="413" r:id="rId14"/>
    <p:sldId id="414" r:id="rId1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50F980C-09B1-4F45-9DD3-93B784905881}">
          <p14:sldIdLst>
            <p14:sldId id="411"/>
            <p14:sldId id="412"/>
            <p14:sldId id="406"/>
            <p14:sldId id="386"/>
            <p14:sldId id="397"/>
            <p14:sldId id="398"/>
            <p14:sldId id="409"/>
            <p14:sldId id="389"/>
            <p14:sldId id="410"/>
            <p14:sldId id="413"/>
            <p14:sldId id="41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504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880" userDrawn="1">
          <p15:clr>
            <a:srgbClr val="A4A3A4"/>
          </p15:clr>
        </p15:guide>
        <p15:guide id="5" pos="571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61FF"/>
    <a:srgbClr val="EE1241"/>
    <a:srgbClr val="4480BB"/>
    <a:srgbClr val="0A1E30"/>
    <a:srgbClr val="16436A"/>
    <a:srgbClr val="90B3D6"/>
    <a:srgbClr val="FF8F8F"/>
    <a:srgbClr val="FF0000"/>
    <a:srgbClr val="112C80"/>
    <a:srgbClr val="1F1D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2968" autoAdjust="0"/>
  </p:normalViewPr>
  <p:slideViewPr>
    <p:cSldViewPr>
      <p:cViewPr varScale="1">
        <p:scale>
          <a:sx n="94" d="100"/>
          <a:sy n="94" d="100"/>
        </p:scale>
        <p:origin x="-912" y="-96"/>
      </p:cViewPr>
      <p:guideLst>
        <p:guide orient="horz" pos="504"/>
        <p:guide orient="horz" pos="4296"/>
        <p:guide pos="24"/>
        <p:guide pos="2880"/>
        <p:guide pos="57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Arkansas</c:v>
                </c:pt>
                <c:pt idx="2">
                  <c:v>Idaho</c:v>
                </c:pt>
                <c:pt idx="3">
                  <c:v>Mississippi</c:v>
                </c:pt>
                <c:pt idx="4">
                  <c:v>Hawaii</c:v>
                </c:pt>
                <c:pt idx="5">
                  <c:v>Iowa</c:v>
                </c:pt>
                <c:pt idx="6">
                  <c:v>Nebraska</c:v>
                </c:pt>
                <c:pt idx="7">
                  <c:v>Nevada</c:v>
                </c:pt>
                <c:pt idx="8">
                  <c:v>Georgia</c:v>
                </c:pt>
                <c:pt idx="9">
                  <c:v>Minnesota</c:v>
                </c:pt>
                <c:pt idx="10">
                  <c:v>North Dakota</c:v>
                </c:pt>
                <c:pt idx="11">
                  <c:v>North Carolina</c:v>
                </c:pt>
                <c:pt idx="12">
                  <c:v>Oklahoma</c:v>
                </c:pt>
                <c:pt idx="13">
                  <c:v>Montana</c:v>
                </c:pt>
                <c:pt idx="14">
                  <c:v>Missouri</c:v>
                </c:pt>
                <c:pt idx="15">
                  <c:v>Arizona</c:v>
                </c:pt>
                <c:pt idx="16">
                  <c:v>New Mexico</c:v>
                </c:pt>
                <c:pt idx="17">
                  <c:v>Tennessee</c:v>
                </c:pt>
                <c:pt idx="18">
                  <c:v>Michigan</c:v>
                </c:pt>
                <c:pt idx="19">
                  <c:v>Utah</c:v>
                </c:pt>
                <c:pt idx="20">
                  <c:v>Kentucky</c:v>
                </c:pt>
                <c:pt idx="21">
                  <c:v>South Carolina</c:v>
                </c:pt>
                <c:pt idx="22">
                  <c:v>Louisiana</c:v>
                </c:pt>
                <c:pt idx="23">
                  <c:v>Kansas</c:v>
                </c:pt>
                <c:pt idx="24">
                  <c:v>Washington</c:v>
                </c:pt>
                <c:pt idx="25">
                  <c:v>Indiana</c:v>
                </c:pt>
                <c:pt idx="26">
                  <c:v>South Dakota</c:v>
                </c:pt>
                <c:pt idx="27">
                  <c:v>Maryland</c:v>
                </c:pt>
                <c:pt idx="28">
                  <c:v>Oregon</c:v>
                </c:pt>
                <c:pt idx="29">
                  <c:v>Virginia</c:v>
                </c:pt>
                <c:pt idx="30">
                  <c:v>Ohio</c:v>
                </c:pt>
                <c:pt idx="31">
                  <c:v>Pennsylvania</c:v>
                </c:pt>
                <c:pt idx="32">
                  <c:v>Texas</c:v>
                </c:pt>
                <c:pt idx="33">
                  <c:v>Florida</c:v>
                </c:pt>
                <c:pt idx="34">
                  <c:v>Rhode Island</c:v>
                </c:pt>
                <c:pt idx="35">
                  <c:v>Delaware</c:v>
                </c:pt>
                <c:pt idx="36">
                  <c:v>Vermont</c:v>
                </c:pt>
                <c:pt idx="37">
                  <c:v>Maine</c:v>
                </c:pt>
                <c:pt idx="38">
                  <c:v>Colorado</c:v>
                </c:pt>
                <c:pt idx="39">
                  <c:v>Wisconsin</c:v>
                </c:pt>
                <c:pt idx="40">
                  <c:v>California</c:v>
                </c:pt>
                <c:pt idx="41">
                  <c:v>Connecticut</c:v>
                </c:pt>
                <c:pt idx="42">
                  <c:v>Illinois</c:v>
                </c:pt>
                <c:pt idx="43">
                  <c:v>New Hampshire</c:v>
                </c:pt>
                <c:pt idx="44">
                  <c:v>West Virginia</c:v>
                </c:pt>
                <c:pt idx="45">
                  <c:v>Wyoming</c:v>
                </c:pt>
                <c:pt idx="46">
                  <c:v>District of Columbia</c:v>
                </c:pt>
                <c:pt idx="47">
                  <c:v>New Jersey</c:v>
                </c:pt>
                <c:pt idx="48">
                  <c:v>Massachusetts</c:v>
                </c:pt>
                <c:pt idx="49">
                  <c:v>New York</c:v>
                </c:pt>
                <c:pt idx="50">
                  <c:v>Alaska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13477</c:v>
                </c:pt>
                <c:pt idx="1">
                  <c:v>13516</c:v>
                </c:pt>
                <c:pt idx="2">
                  <c:v>14036</c:v>
                </c:pt>
                <c:pt idx="3">
                  <c:v>14053</c:v>
                </c:pt>
                <c:pt idx="4">
                  <c:v>14382</c:v>
                </c:pt>
                <c:pt idx="5">
                  <c:v>14415</c:v>
                </c:pt>
                <c:pt idx="6">
                  <c:v>14616</c:v>
                </c:pt>
                <c:pt idx="7">
                  <c:v>14682</c:v>
                </c:pt>
                <c:pt idx="8">
                  <c:v>14762</c:v>
                </c:pt>
                <c:pt idx="9">
                  <c:v>14820</c:v>
                </c:pt>
                <c:pt idx="10">
                  <c:v>14995</c:v>
                </c:pt>
                <c:pt idx="11">
                  <c:v>15023</c:v>
                </c:pt>
                <c:pt idx="12">
                  <c:v>15106</c:v>
                </c:pt>
                <c:pt idx="13">
                  <c:v>15152</c:v>
                </c:pt>
                <c:pt idx="14">
                  <c:v>15160</c:v>
                </c:pt>
                <c:pt idx="15">
                  <c:v>15183</c:v>
                </c:pt>
                <c:pt idx="16">
                  <c:v>15207</c:v>
                </c:pt>
                <c:pt idx="17">
                  <c:v>15214</c:v>
                </c:pt>
                <c:pt idx="18">
                  <c:v>15242</c:v>
                </c:pt>
                <c:pt idx="19">
                  <c:v>15341</c:v>
                </c:pt>
                <c:pt idx="20">
                  <c:v>15463</c:v>
                </c:pt>
                <c:pt idx="21">
                  <c:v>15506</c:v>
                </c:pt>
                <c:pt idx="22">
                  <c:v>15548</c:v>
                </c:pt>
                <c:pt idx="23">
                  <c:v>15658</c:v>
                </c:pt>
                <c:pt idx="24">
                  <c:v>15721</c:v>
                </c:pt>
                <c:pt idx="25">
                  <c:v>15724</c:v>
                </c:pt>
                <c:pt idx="26">
                  <c:v>15780</c:v>
                </c:pt>
                <c:pt idx="27">
                  <c:v>15820</c:v>
                </c:pt>
                <c:pt idx="28">
                  <c:v>15856</c:v>
                </c:pt>
                <c:pt idx="29">
                  <c:v>15917</c:v>
                </c:pt>
                <c:pt idx="30">
                  <c:v>15955</c:v>
                </c:pt>
                <c:pt idx="31">
                  <c:v>16019</c:v>
                </c:pt>
                <c:pt idx="32">
                  <c:v>16049</c:v>
                </c:pt>
                <c:pt idx="33">
                  <c:v>16070</c:v>
                </c:pt>
                <c:pt idx="34">
                  <c:v>16077</c:v>
                </c:pt>
                <c:pt idx="35">
                  <c:v>16102</c:v>
                </c:pt>
                <c:pt idx="36">
                  <c:v>16311</c:v>
                </c:pt>
                <c:pt idx="37">
                  <c:v>16332</c:v>
                </c:pt>
                <c:pt idx="38">
                  <c:v>16636</c:v>
                </c:pt>
                <c:pt idx="39">
                  <c:v>16665</c:v>
                </c:pt>
                <c:pt idx="40">
                  <c:v>16691</c:v>
                </c:pt>
                <c:pt idx="41">
                  <c:v>16874</c:v>
                </c:pt>
                <c:pt idx="42">
                  <c:v>16928</c:v>
                </c:pt>
                <c:pt idx="43">
                  <c:v>17024</c:v>
                </c:pt>
                <c:pt idx="44">
                  <c:v>17105</c:v>
                </c:pt>
                <c:pt idx="45">
                  <c:v>17130</c:v>
                </c:pt>
                <c:pt idx="46">
                  <c:v>17262</c:v>
                </c:pt>
                <c:pt idx="47">
                  <c:v>17396</c:v>
                </c:pt>
                <c:pt idx="48">
                  <c:v>17424</c:v>
                </c:pt>
                <c:pt idx="49">
                  <c:v>17530</c:v>
                </c:pt>
                <c:pt idx="50">
                  <c:v>20715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5147136"/>
        <c:axId val="9514867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Arkansas</c:v>
                </c:pt>
                <c:pt idx="2">
                  <c:v>Idaho</c:v>
                </c:pt>
                <c:pt idx="3">
                  <c:v>Mississippi</c:v>
                </c:pt>
                <c:pt idx="4">
                  <c:v>Hawaii</c:v>
                </c:pt>
                <c:pt idx="5">
                  <c:v>Iowa</c:v>
                </c:pt>
                <c:pt idx="6">
                  <c:v>Nebraska</c:v>
                </c:pt>
                <c:pt idx="7">
                  <c:v>Nevada</c:v>
                </c:pt>
                <c:pt idx="8">
                  <c:v>Georgia</c:v>
                </c:pt>
                <c:pt idx="9">
                  <c:v>Minnesota</c:v>
                </c:pt>
                <c:pt idx="10">
                  <c:v>North Dakota</c:v>
                </c:pt>
                <c:pt idx="11">
                  <c:v>North Carolina</c:v>
                </c:pt>
                <c:pt idx="12">
                  <c:v>Oklahoma</c:v>
                </c:pt>
                <c:pt idx="13">
                  <c:v>Montana</c:v>
                </c:pt>
                <c:pt idx="14">
                  <c:v>Missouri</c:v>
                </c:pt>
                <c:pt idx="15">
                  <c:v>Arizona</c:v>
                </c:pt>
                <c:pt idx="16">
                  <c:v>New Mexico</c:v>
                </c:pt>
                <c:pt idx="17">
                  <c:v>Tennessee</c:v>
                </c:pt>
                <c:pt idx="18">
                  <c:v>Michigan</c:v>
                </c:pt>
                <c:pt idx="19">
                  <c:v>Utah</c:v>
                </c:pt>
                <c:pt idx="20">
                  <c:v>Kentucky</c:v>
                </c:pt>
                <c:pt idx="21">
                  <c:v>South Carolina</c:v>
                </c:pt>
                <c:pt idx="22">
                  <c:v>Louisiana</c:v>
                </c:pt>
                <c:pt idx="23">
                  <c:v>Kansas</c:v>
                </c:pt>
                <c:pt idx="24">
                  <c:v>Washington</c:v>
                </c:pt>
                <c:pt idx="25">
                  <c:v>Indiana</c:v>
                </c:pt>
                <c:pt idx="26">
                  <c:v>South Dakota</c:v>
                </c:pt>
                <c:pt idx="27">
                  <c:v>Maryland</c:v>
                </c:pt>
                <c:pt idx="28">
                  <c:v>Oregon</c:v>
                </c:pt>
                <c:pt idx="29">
                  <c:v>Virginia</c:v>
                </c:pt>
                <c:pt idx="30">
                  <c:v>Ohio</c:v>
                </c:pt>
                <c:pt idx="31">
                  <c:v>Pennsylvania</c:v>
                </c:pt>
                <c:pt idx="32">
                  <c:v>Texas</c:v>
                </c:pt>
                <c:pt idx="33">
                  <c:v>Florida</c:v>
                </c:pt>
                <c:pt idx="34">
                  <c:v>Rhode Island</c:v>
                </c:pt>
                <c:pt idx="35">
                  <c:v>Delaware</c:v>
                </c:pt>
                <c:pt idx="36">
                  <c:v>Vermont</c:v>
                </c:pt>
                <c:pt idx="37">
                  <c:v>Maine</c:v>
                </c:pt>
                <c:pt idx="38">
                  <c:v>Colorado</c:v>
                </c:pt>
                <c:pt idx="39">
                  <c:v>Wisconsin</c:v>
                </c:pt>
                <c:pt idx="40">
                  <c:v>California</c:v>
                </c:pt>
                <c:pt idx="41">
                  <c:v>Connecticut</c:v>
                </c:pt>
                <c:pt idx="42">
                  <c:v>Illinois</c:v>
                </c:pt>
                <c:pt idx="43">
                  <c:v>New Hampshire</c:v>
                </c:pt>
                <c:pt idx="44">
                  <c:v>West Virginia</c:v>
                </c:pt>
                <c:pt idx="45">
                  <c:v>Wyoming</c:v>
                </c:pt>
                <c:pt idx="46">
                  <c:v>District of Columbia</c:v>
                </c:pt>
                <c:pt idx="47">
                  <c:v>New Jersey</c:v>
                </c:pt>
                <c:pt idx="48">
                  <c:v>Massachusetts</c:v>
                </c:pt>
                <c:pt idx="49">
                  <c:v>New York</c:v>
                </c:pt>
                <c:pt idx="50">
                  <c:v>Alaska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16029</c:v>
                </c:pt>
                <c:pt idx="1">
                  <c:v>16029</c:v>
                </c:pt>
                <c:pt idx="2">
                  <c:v>16029</c:v>
                </c:pt>
                <c:pt idx="3">
                  <c:v>16029</c:v>
                </c:pt>
                <c:pt idx="4">
                  <c:v>16029</c:v>
                </c:pt>
                <c:pt idx="5">
                  <c:v>16029</c:v>
                </c:pt>
                <c:pt idx="6">
                  <c:v>16029</c:v>
                </c:pt>
                <c:pt idx="7">
                  <c:v>16029</c:v>
                </c:pt>
                <c:pt idx="8">
                  <c:v>16029</c:v>
                </c:pt>
                <c:pt idx="9">
                  <c:v>16029</c:v>
                </c:pt>
                <c:pt idx="10">
                  <c:v>16029</c:v>
                </c:pt>
                <c:pt idx="11">
                  <c:v>16029</c:v>
                </c:pt>
                <c:pt idx="12">
                  <c:v>16029</c:v>
                </c:pt>
                <c:pt idx="13">
                  <c:v>16029</c:v>
                </c:pt>
                <c:pt idx="14">
                  <c:v>16029</c:v>
                </c:pt>
                <c:pt idx="15">
                  <c:v>16029</c:v>
                </c:pt>
                <c:pt idx="16">
                  <c:v>16029</c:v>
                </c:pt>
                <c:pt idx="17">
                  <c:v>16029</c:v>
                </c:pt>
                <c:pt idx="18">
                  <c:v>16029</c:v>
                </c:pt>
                <c:pt idx="19">
                  <c:v>16029</c:v>
                </c:pt>
                <c:pt idx="20">
                  <c:v>16029</c:v>
                </c:pt>
                <c:pt idx="21">
                  <c:v>16029</c:v>
                </c:pt>
                <c:pt idx="22">
                  <c:v>16029</c:v>
                </c:pt>
                <c:pt idx="23">
                  <c:v>16029</c:v>
                </c:pt>
                <c:pt idx="24">
                  <c:v>16029</c:v>
                </c:pt>
                <c:pt idx="25">
                  <c:v>16029</c:v>
                </c:pt>
                <c:pt idx="26">
                  <c:v>16029</c:v>
                </c:pt>
                <c:pt idx="27">
                  <c:v>16029</c:v>
                </c:pt>
                <c:pt idx="28">
                  <c:v>16029</c:v>
                </c:pt>
                <c:pt idx="29">
                  <c:v>16029</c:v>
                </c:pt>
                <c:pt idx="30">
                  <c:v>16029</c:v>
                </c:pt>
                <c:pt idx="31">
                  <c:v>16029</c:v>
                </c:pt>
                <c:pt idx="32">
                  <c:v>16029</c:v>
                </c:pt>
                <c:pt idx="33">
                  <c:v>16029</c:v>
                </c:pt>
                <c:pt idx="34">
                  <c:v>16029</c:v>
                </c:pt>
                <c:pt idx="35">
                  <c:v>16029</c:v>
                </c:pt>
                <c:pt idx="36">
                  <c:v>16029</c:v>
                </c:pt>
                <c:pt idx="37">
                  <c:v>16029</c:v>
                </c:pt>
                <c:pt idx="38">
                  <c:v>16029</c:v>
                </c:pt>
                <c:pt idx="39">
                  <c:v>16029</c:v>
                </c:pt>
                <c:pt idx="40">
                  <c:v>16029</c:v>
                </c:pt>
                <c:pt idx="41">
                  <c:v>16029</c:v>
                </c:pt>
                <c:pt idx="42">
                  <c:v>16029</c:v>
                </c:pt>
                <c:pt idx="43">
                  <c:v>16029</c:v>
                </c:pt>
                <c:pt idx="44">
                  <c:v>16029</c:v>
                </c:pt>
                <c:pt idx="45">
                  <c:v>16029</c:v>
                </c:pt>
                <c:pt idx="46">
                  <c:v>16029</c:v>
                </c:pt>
                <c:pt idx="47">
                  <c:v>16029</c:v>
                </c:pt>
                <c:pt idx="48">
                  <c:v>16029</c:v>
                </c:pt>
                <c:pt idx="49">
                  <c:v>16029</c:v>
                </c:pt>
                <c:pt idx="50">
                  <c:v>16029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147136"/>
        <c:axId val="95148672"/>
      </c:lineChart>
      <c:catAx>
        <c:axId val="9514713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95148672"/>
        <c:crosses val="autoZero"/>
        <c:auto val="1"/>
        <c:lblAlgn val="ctr"/>
        <c:lblOffset val="100"/>
        <c:noMultiLvlLbl val="0"/>
      </c:catAx>
      <c:valAx>
        <c:axId val="95148672"/>
        <c:scaling>
          <c:orientation val="minMax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95147136"/>
        <c:crosses val="autoZero"/>
        <c:crossBetween val="between"/>
        <c:majorUnit val="50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284"/>
          <c:y val="0.17873299171641965"/>
          <c:w val="0.8834567872986091"/>
          <c:h val="0.72233740885925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five states average</c:v>
                </c:pt>
              </c:strCache>
            </c:strRef>
          </c:tx>
          <c:spPr>
            <a:solidFill>
              <a:srgbClr val="B5E4F5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7D9F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7D9F1"/>
              </a:solidFill>
              <a:ln>
                <a:solidFill>
                  <a:schemeClr val="tx1"/>
                </a:solidFill>
              </a:ln>
            </c:spPr>
          </c:dPt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396</c:v>
                </c:pt>
                <c:pt idx="1">
                  <c:v>751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U.S.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606</c:v>
                </c:pt>
                <c:pt idx="1">
                  <c:v>1170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five states average</c:v>
                </c:pt>
              </c:strCache>
            </c:strRef>
          </c:tx>
          <c:spPr>
            <a:solidFill>
              <a:srgbClr val="16436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\$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2003</c:v>
                </c:pt>
                <c:pt idx="1">
                  <c:v>2013</c:v>
                </c:pt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821</c:v>
                </c:pt>
                <c:pt idx="1">
                  <c:v>1480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99501568"/>
        <c:axId val="99503104"/>
      </c:barChart>
      <c:catAx>
        <c:axId val="99501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9503104"/>
        <c:crosses val="autoZero"/>
        <c:auto val="1"/>
        <c:lblAlgn val="ctr"/>
        <c:lblOffset val="100"/>
        <c:noMultiLvlLbl val="0"/>
      </c:catAx>
      <c:valAx>
        <c:axId val="99503104"/>
        <c:scaling>
          <c:orientation val="minMax"/>
        </c:scaling>
        <c:delete val="0"/>
        <c:axPos val="l"/>
        <c:numFmt formatCode="\$#,##0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99501568"/>
        <c:crosses val="autoZero"/>
        <c:crossBetween val="between"/>
        <c:majorUnit val="500"/>
      </c:valAx>
      <c:spPr>
        <a:noFill/>
        <a:ln w="25407">
          <a:noFill/>
        </a:ln>
      </c:spPr>
    </c:plotArea>
    <c:legend>
      <c:legendPos val="t"/>
      <c:layout>
        <c:manualLayout>
          <c:xMode val="edge"/>
          <c:yMode val="edge"/>
          <c:x val="0.15159982953456644"/>
          <c:y val="0.11767793597229385"/>
          <c:w val="0.83219428483172253"/>
          <c:h val="0.18709296766413547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Sheet1!$B$2:$B$52</c:f>
              <c:numCache>
                <c:formatCode>General</c:formatCode>
                <c:ptCount val="51"/>
                <c:pt idx="0">
                  <c:v>670</c:v>
                </c:pt>
                <c:pt idx="1">
                  <c:v>698</c:v>
                </c:pt>
                <c:pt idx="2">
                  <c:v>767</c:v>
                </c:pt>
                <c:pt idx="3">
                  <c:v>986</c:v>
                </c:pt>
                <c:pt idx="4">
                  <c:v>1030</c:v>
                </c:pt>
                <c:pt idx="5">
                  <c:v>1074</c:v>
                </c:pt>
                <c:pt idx="6">
                  <c:v>1075</c:v>
                </c:pt>
                <c:pt idx="7">
                  <c:v>1102</c:v>
                </c:pt>
                <c:pt idx="8">
                  <c:v>1108</c:v>
                </c:pt>
                <c:pt idx="9">
                  <c:v>1112</c:v>
                </c:pt>
                <c:pt idx="10">
                  <c:v>1121</c:v>
                </c:pt>
                <c:pt idx="11">
                  <c:v>1123</c:v>
                </c:pt>
                <c:pt idx="12">
                  <c:v>1123</c:v>
                </c:pt>
                <c:pt idx="13">
                  <c:v>1127</c:v>
                </c:pt>
                <c:pt idx="14">
                  <c:v>1134</c:v>
                </c:pt>
                <c:pt idx="15">
                  <c:v>1137</c:v>
                </c:pt>
                <c:pt idx="16">
                  <c:v>1142</c:v>
                </c:pt>
                <c:pt idx="17">
                  <c:v>1157</c:v>
                </c:pt>
                <c:pt idx="18">
                  <c:v>1161</c:v>
                </c:pt>
                <c:pt idx="19">
                  <c:v>1164</c:v>
                </c:pt>
                <c:pt idx="20">
                  <c:v>1173</c:v>
                </c:pt>
                <c:pt idx="21">
                  <c:v>1173</c:v>
                </c:pt>
                <c:pt idx="22">
                  <c:v>1194</c:v>
                </c:pt>
                <c:pt idx="23">
                  <c:v>1195</c:v>
                </c:pt>
                <c:pt idx="24">
                  <c:v>1220</c:v>
                </c:pt>
                <c:pt idx="25">
                  <c:v>1227</c:v>
                </c:pt>
                <c:pt idx="26">
                  <c:v>1274</c:v>
                </c:pt>
                <c:pt idx="27">
                  <c:v>1293</c:v>
                </c:pt>
                <c:pt idx="28">
                  <c:v>1295</c:v>
                </c:pt>
                <c:pt idx="29">
                  <c:v>1295</c:v>
                </c:pt>
                <c:pt idx="30">
                  <c:v>1301</c:v>
                </c:pt>
                <c:pt idx="31">
                  <c:v>1311</c:v>
                </c:pt>
                <c:pt idx="32">
                  <c:v>1314</c:v>
                </c:pt>
                <c:pt idx="33">
                  <c:v>1335</c:v>
                </c:pt>
                <c:pt idx="34">
                  <c:v>1346</c:v>
                </c:pt>
                <c:pt idx="35">
                  <c:v>1367</c:v>
                </c:pt>
                <c:pt idx="36">
                  <c:v>1374</c:v>
                </c:pt>
                <c:pt idx="37">
                  <c:v>1377</c:v>
                </c:pt>
                <c:pt idx="38">
                  <c:v>1382</c:v>
                </c:pt>
                <c:pt idx="39">
                  <c:v>1384</c:v>
                </c:pt>
                <c:pt idx="40">
                  <c:v>1393</c:v>
                </c:pt>
                <c:pt idx="41">
                  <c:v>1441</c:v>
                </c:pt>
                <c:pt idx="42">
                  <c:v>1484</c:v>
                </c:pt>
                <c:pt idx="43">
                  <c:v>1491</c:v>
                </c:pt>
                <c:pt idx="44">
                  <c:v>1543</c:v>
                </c:pt>
                <c:pt idx="45">
                  <c:v>1598</c:v>
                </c:pt>
                <c:pt idx="46">
                  <c:v>1610</c:v>
                </c:pt>
                <c:pt idx="47">
                  <c:v>1621</c:v>
                </c:pt>
                <c:pt idx="48">
                  <c:v>1633</c:v>
                </c:pt>
                <c:pt idx="49">
                  <c:v>1727</c:v>
                </c:pt>
                <c:pt idx="50">
                  <c:v>1784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01049856"/>
        <c:axId val="101051392"/>
      </c:barChart>
      <c:line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Sheet1!$A$2:$A$52</c:f>
              <c:strCache>
                <c:ptCount val="51"/>
                <c:pt idx="0">
                  <c:v>Alabama</c:v>
                </c:pt>
                <c:pt idx="1">
                  <c:v>Hawaii</c:v>
                </c:pt>
                <c:pt idx="2">
                  <c:v>District of Columbia</c:v>
                </c:pt>
                <c:pt idx="3">
                  <c:v>Arkansas</c:v>
                </c:pt>
                <c:pt idx="4">
                  <c:v>North Dakota</c:v>
                </c:pt>
                <c:pt idx="5">
                  <c:v>Delaware</c:v>
                </c:pt>
                <c:pt idx="6">
                  <c:v>Maryland</c:v>
                </c:pt>
                <c:pt idx="7">
                  <c:v>Mississippi</c:v>
                </c:pt>
                <c:pt idx="8">
                  <c:v>Pennsylvania</c:v>
                </c:pt>
                <c:pt idx="9">
                  <c:v>New York</c:v>
                </c:pt>
                <c:pt idx="10">
                  <c:v>Nevada</c:v>
                </c:pt>
                <c:pt idx="11">
                  <c:v>Michigan</c:v>
                </c:pt>
                <c:pt idx="12">
                  <c:v>New Mexico</c:v>
                </c:pt>
                <c:pt idx="13">
                  <c:v>Washington</c:v>
                </c:pt>
                <c:pt idx="14">
                  <c:v>Massachusetts</c:v>
                </c:pt>
                <c:pt idx="15">
                  <c:v>Louisiana</c:v>
                </c:pt>
                <c:pt idx="16">
                  <c:v>West Virginia</c:v>
                </c:pt>
                <c:pt idx="17">
                  <c:v>Alaska</c:v>
                </c:pt>
                <c:pt idx="18">
                  <c:v>Rhode Island</c:v>
                </c:pt>
                <c:pt idx="19">
                  <c:v>Georgia</c:v>
                </c:pt>
                <c:pt idx="20">
                  <c:v>Virginia</c:v>
                </c:pt>
                <c:pt idx="21">
                  <c:v>Wyoming</c:v>
                </c:pt>
                <c:pt idx="22">
                  <c:v>California</c:v>
                </c:pt>
                <c:pt idx="23">
                  <c:v>Utah</c:v>
                </c:pt>
                <c:pt idx="24">
                  <c:v>Nebraska</c:v>
                </c:pt>
                <c:pt idx="25">
                  <c:v>Oklahoma</c:v>
                </c:pt>
                <c:pt idx="26">
                  <c:v>Indiana</c:v>
                </c:pt>
                <c:pt idx="27">
                  <c:v>Ohio</c:v>
                </c:pt>
                <c:pt idx="28">
                  <c:v>Idaho</c:v>
                </c:pt>
                <c:pt idx="29">
                  <c:v>Oregon</c:v>
                </c:pt>
                <c:pt idx="30">
                  <c:v>Illinois</c:v>
                </c:pt>
                <c:pt idx="31">
                  <c:v>New Jersey</c:v>
                </c:pt>
                <c:pt idx="32">
                  <c:v>South Carolina</c:v>
                </c:pt>
                <c:pt idx="33">
                  <c:v>Wisconsin</c:v>
                </c:pt>
                <c:pt idx="34">
                  <c:v>Florida</c:v>
                </c:pt>
                <c:pt idx="35">
                  <c:v>North Carolina</c:v>
                </c:pt>
                <c:pt idx="36">
                  <c:v>Missouri</c:v>
                </c:pt>
                <c:pt idx="37">
                  <c:v>Kansas</c:v>
                </c:pt>
                <c:pt idx="38">
                  <c:v>Colorado</c:v>
                </c:pt>
                <c:pt idx="39">
                  <c:v>Minnesota</c:v>
                </c:pt>
                <c:pt idx="40">
                  <c:v>Iowa</c:v>
                </c:pt>
                <c:pt idx="41">
                  <c:v>Arizona</c:v>
                </c:pt>
                <c:pt idx="42">
                  <c:v>Tennessee</c:v>
                </c:pt>
                <c:pt idx="43">
                  <c:v>Kentucky</c:v>
                </c:pt>
                <c:pt idx="44">
                  <c:v>Texas</c:v>
                </c:pt>
                <c:pt idx="45">
                  <c:v>Connecticut</c:v>
                </c:pt>
                <c:pt idx="46">
                  <c:v>South Dakota</c:v>
                </c:pt>
                <c:pt idx="47">
                  <c:v>New Hampshire</c:v>
                </c:pt>
                <c:pt idx="48">
                  <c:v>Montana</c:v>
                </c:pt>
                <c:pt idx="49">
                  <c:v>Vermont</c:v>
                </c:pt>
                <c:pt idx="50">
                  <c:v>Maine</c:v>
                </c:pt>
              </c:strCache>
            </c:strRef>
          </c:cat>
          <c:val>
            <c:numRef>
              <c:f>Sheet1!$C$2:$C$52</c:f>
              <c:numCache>
                <c:formatCode>General</c:formatCode>
                <c:ptCount val="51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1000</c:v>
                </c:pt>
                <c:pt idx="12">
                  <c:v>1000</c:v>
                </c:pt>
                <c:pt idx="13">
                  <c:v>1000</c:v>
                </c:pt>
                <c:pt idx="14">
                  <c:v>1000</c:v>
                </c:pt>
                <c:pt idx="15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21">
                  <c:v>1000</c:v>
                </c:pt>
                <c:pt idx="22">
                  <c:v>1000</c:v>
                </c:pt>
                <c:pt idx="23">
                  <c:v>1000</c:v>
                </c:pt>
                <c:pt idx="24">
                  <c:v>1000</c:v>
                </c:pt>
                <c:pt idx="25">
                  <c:v>1000</c:v>
                </c:pt>
                <c:pt idx="26">
                  <c:v>1000</c:v>
                </c:pt>
                <c:pt idx="27">
                  <c:v>1000</c:v>
                </c:pt>
                <c:pt idx="28">
                  <c:v>1000</c:v>
                </c:pt>
                <c:pt idx="29">
                  <c:v>1000</c:v>
                </c:pt>
                <c:pt idx="30">
                  <c:v>1000</c:v>
                </c:pt>
                <c:pt idx="31">
                  <c:v>1000</c:v>
                </c:pt>
                <c:pt idx="32">
                  <c:v>1000</c:v>
                </c:pt>
                <c:pt idx="33">
                  <c:v>1000</c:v>
                </c:pt>
                <c:pt idx="34">
                  <c:v>1000</c:v>
                </c:pt>
                <c:pt idx="35">
                  <c:v>1000</c:v>
                </c:pt>
                <c:pt idx="36">
                  <c:v>1000</c:v>
                </c:pt>
                <c:pt idx="37">
                  <c:v>1000</c:v>
                </c:pt>
                <c:pt idx="38">
                  <c:v>1000</c:v>
                </c:pt>
                <c:pt idx="39">
                  <c:v>1000</c:v>
                </c:pt>
                <c:pt idx="40">
                  <c:v>1000</c:v>
                </c:pt>
                <c:pt idx="41">
                  <c:v>1000</c:v>
                </c:pt>
                <c:pt idx="42">
                  <c:v>1000</c:v>
                </c:pt>
                <c:pt idx="43">
                  <c:v>1000</c:v>
                </c:pt>
                <c:pt idx="44">
                  <c:v>1000</c:v>
                </c:pt>
                <c:pt idx="45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049856"/>
        <c:axId val="101051392"/>
      </c:lineChart>
      <c:catAx>
        <c:axId val="101049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1000" b="1"/>
            </a:pPr>
            <a:endParaRPr lang="en-US"/>
          </a:p>
        </c:txPr>
        <c:crossAx val="101051392"/>
        <c:crosses val="autoZero"/>
        <c:auto val="1"/>
        <c:lblAlgn val="ctr"/>
        <c:lblOffset val="100"/>
        <c:noMultiLvlLbl val="0"/>
      </c:catAx>
      <c:valAx>
        <c:axId val="101051392"/>
        <c:scaling>
          <c:orientation val="minMax"/>
          <c:max val="2000"/>
        </c:scaling>
        <c:delete val="0"/>
        <c:axPos val="l"/>
        <c:numFmt formatCode="&quot;$&quot;#,##0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1049856"/>
        <c:crosses val="autoZero"/>
        <c:crossBetween val="between"/>
        <c:majorUnit val="50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56064822627284"/>
          <c:y val="9.7881008553018525E-2"/>
          <c:w val="0.8834567872986091"/>
          <c:h val="0.80318939202265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Lowest State</c:v>
                </c:pt>
              </c:strCache>
            </c:strRef>
          </c:tx>
          <c:spPr>
            <a:solidFill>
              <a:srgbClr val="B5E4F5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97D9F1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rgbClr val="97D9F1"/>
              </a:solidFill>
              <a:ln>
                <a:solidFill>
                  <a:schemeClr val="tx1"/>
                </a:solidFill>
              </a:ln>
            </c:spPr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Sheet1!$B$2:$B$4</c:f>
              <c:numCache>
                <c:formatCode>0.0%</c:formatCode>
                <c:ptCount val="3"/>
                <c:pt idx="0">
                  <c:v>3.5999999999999997E-2</c:v>
                </c:pt>
                <c:pt idx="1">
                  <c:v>5.7000000000000002E-2</c:v>
                </c:pt>
                <c:pt idx="2">
                  <c:v>0.06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US Average</c:v>
                </c:pt>
              </c:strCache>
            </c:strRef>
          </c:tx>
          <c:spPr>
            <a:solidFill>
              <a:srgbClr val="4480BB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Sheet1!$C$2:$C$4</c:f>
              <c:numCache>
                <c:formatCode>0.0%</c:formatCode>
                <c:ptCount val="3"/>
                <c:pt idx="0">
                  <c:v>5.2999999999999999E-2</c:v>
                </c:pt>
                <c:pt idx="1">
                  <c:v>8.4000000000000005E-2</c:v>
                </c:pt>
                <c:pt idx="2">
                  <c:v>9.6000000000000002E-2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State</c:v>
                </c:pt>
              </c:strCache>
            </c:strRef>
          </c:tx>
          <c:spPr>
            <a:solidFill>
              <a:srgbClr val="16436A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Sheet1!$A$2:$A$4</c:f>
              <c:numCache>
                <c:formatCode>General</c:formatCode>
                <c:ptCount val="3"/>
                <c:pt idx="0">
                  <c:v>2003</c:v>
                </c:pt>
                <c:pt idx="1">
                  <c:v>2010</c:v>
                </c:pt>
                <c:pt idx="2">
                  <c:v>2013</c:v>
                </c:pt>
              </c:numCache>
            </c:numRef>
          </c:cat>
          <c:val>
            <c:numRef>
              <c:f>Sheet1!$D$2:$D$4</c:f>
              <c:numCache>
                <c:formatCode>0.0%</c:formatCode>
                <c:ptCount val="3"/>
                <c:pt idx="0">
                  <c:v>0.08</c:v>
                </c:pt>
                <c:pt idx="1">
                  <c:v>0.121</c:v>
                </c:pt>
                <c:pt idx="2">
                  <c:v>0.124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10"/>
        <c:axId val="102770560"/>
        <c:axId val="102772096"/>
      </c:barChart>
      <c:catAx>
        <c:axId val="1027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2772096"/>
        <c:crosses val="autoZero"/>
        <c:auto val="1"/>
        <c:lblAlgn val="ctr"/>
        <c:lblOffset val="100"/>
        <c:noMultiLvlLbl val="0"/>
      </c:catAx>
      <c:valAx>
        <c:axId val="102772096"/>
        <c:scaling>
          <c:orientation val="minMax"/>
          <c:max val="0.14000000000000001"/>
          <c:min val="0"/>
        </c:scaling>
        <c:delete val="0"/>
        <c:axPos val="l"/>
        <c:numFmt formatCode="0.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02770560"/>
        <c:crosses val="autoZero"/>
        <c:crossBetween val="between"/>
        <c:majorUnit val="7.0000000000000007E-2"/>
      </c:valAx>
      <c:spPr>
        <a:noFill/>
        <a:ln w="25407">
          <a:noFill/>
        </a:ln>
      </c:spPr>
    </c:plotArea>
    <c:legend>
      <c:legendPos val="t"/>
      <c:layout/>
      <c:overlay val="1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92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t" anchorCtr="0" compatLnSpc="1">
            <a:prstTxWarp prst="textNoShape">
              <a:avLst/>
            </a:prstTxWarp>
          </a:bodyPr>
          <a:lstStyle>
            <a:lvl1pPr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96" y="0"/>
            <a:ext cx="298092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t" anchorCtr="0" compatLnSpc="1">
            <a:prstTxWarp prst="textNoShape">
              <a:avLst/>
            </a:prstTxWarp>
          </a:bodyPr>
          <a:lstStyle>
            <a:lvl1pPr algn="r"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7583"/>
            <a:ext cx="2980924" cy="46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b" anchorCtr="0" compatLnSpc="1">
            <a:prstTxWarp prst="textNoShape">
              <a:avLst/>
            </a:prstTxWarp>
          </a:bodyPr>
          <a:lstStyle>
            <a:lvl1pPr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96" y="8827583"/>
            <a:ext cx="2980924" cy="46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b" anchorCtr="0" compatLnSpc="1">
            <a:prstTxWarp prst="textNoShape">
              <a:avLst/>
            </a:prstTxWarp>
          </a:bodyPr>
          <a:lstStyle>
            <a:lvl1pPr algn="r" defTabSz="924335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92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t" anchorCtr="0" compatLnSpc="1">
            <a:prstTxWarp prst="textNoShape">
              <a:avLst/>
            </a:prstTxWarp>
          </a:bodyPr>
          <a:lstStyle>
            <a:lvl1pPr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96" y="0"/>
            <a:ext cx="2980924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t" anchorCtr="0" compatLnSpc="1">
            <a:prstTxWarp prst="textNoShape">
              <a:avLst/>
            </a:prstTxWarp>
          </a:bodyPr>
          <a:lstStyle>
            <a:lvl1pPr algn="r"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532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481" y="4416099"/>
            <a:ext cx="5504853" cy="418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7583"/>
            <a:ext cx="2980924" cy="46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b" anchorCtr="0" compatLnSpc="1">
            <a:prstTxWarp prst="textNoShape">
              <a:avLst/>
            </a:prstTxWarp>
          </a:bodyPr>
          <a:lstStyle>
            <a:lvl1pPr defTabSz="92433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96" y="8827583"/>
            <a:ext cx="2980924" cy="467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4" tIns="46198" rIns="92394" bIns="46198" numCol="1" anchor="b" anchorCtr="0" compatLnSpc="1">
            <a:prstTxWarp prst="textNoShape">
              <a:avLst/>
            </a:prstTxWarp>
          </a:bodyPr>
          <a:lstStyle>
            <a:lvl1pPr algn="r" defTabSz="924335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6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952"/>
            <a:fld id="{B4558839-97E9-499F-834D-2823E01579B0}" type="slidenum">
              <a:rPr lang="en-US" smtClean="0"/>
              <a:pPr defTabSz="922952"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09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952"/>
            <a:fld id="{EF0525F5-729A-4058-A76C-47DA4CF74706}" type="slidenum">
              <a:rPr lang="en-US" smtClean="0"/>
              <a:pPr defTabSz="922952"/>
              <a:t>5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696913"/>
            <a:ext cx="4646612" cy="3486150"/>
          </a:xfrm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481" y="4416099"/>
            <a:ext cx="5504853" cy="418245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5774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1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95" indent="-283460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840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375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911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447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984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520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055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4002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1818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910139-E757-45ED-869E-E2D623A59E1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115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952"/>
            <a:fld id="{B4558839-97E9-499F-834D-2823E01579B0}" type="slidenum">
              <a:rPr lang="en-US" smtClean="0"/>
              <a:pPr defTabSz="922952"/>
              <a:t>8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1800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819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995" indent="-283460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3840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7375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0911" indent="-226768" defTabSz="922819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4447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7984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1520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5055" indent="-226768" defTabSz="92281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74002"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21818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258763"/>
            <a:ext cx="2284412" cy="5835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58763"/>
            <a:ext cx="6704013" cy="5835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1775" y="1066800"/>
            <a:ext cx="8683625" cy="502761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58763"/>
            <a:ext cx="914082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1775" y="1066800"/>
            <a:ext cx="8683625" cy="502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76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800" b="1" dirty="0" smtClean="0">
                <a:solidFill>
                  <a:srgbClr val="1E61FF"/>
                </a:solidFill>
              </a:rPr>
              <a:t>State Trends in Costs of Employer Insurance Coverage: 2003 to 2013</a:t>
            </a:r>
            <a:endParaRPr lang="en-US" sz="3800" b="1" dirty="0">
              <a:solidFill>
                <a:srgbClr val="1E61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/>
          <a:p>
            <a:r>
              <a:rPr lang="en-US" dirty="0" smtClean="0"/>
              <a:t>Media Briefing</a:t>
            </a:r>
          </a:p>
          <a:p>
            <a:r>
              <a:rPr lang="en-US" dirty="0" smtClean="0"/>
              <a:t>January 7, 2015</a:t>
            </a:r>
            <a:endParaRPr lang="en-US" dirty="0"/>
          </a:p>
        </p:txBody>
      </p:sp>
      <p:pic>
        <p:nvPicPr>
          <p:cNvPr id="4" name="Picture 5" descr="CFlogo_2014_4-color_PMS_K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3810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8989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154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5" y="114300"/>
            <a:ext cx="9140825" cy="73183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1E61FF"/>
                </a:solidFill>
              </a:rPr>
              <a:t>Exhibit </a:t>
            </a:r>
            <a:fld id="{FBC80600-8B32-4603-B310-20C044F5508F}" type="slidenum">
              <a:rPr lang="en-US" sz="3200" b="1" smtClean="0">
                <a:solidFill>
                  <a:srgbClr val="1E61FF"/>
                </a:solidFill>
              </a:rPr>
              <a:t>10</a:t>
            </a:fld>
            <a:r>
              <a:rPr lang="en-US" sz="3200" b="1" dirty="0" smtClean="0">
                <a:solidFill>
                  <a:srgbClr val="1E61FF"/>
                </a:solidFill>
              </a:rPr>
              <a:t>. Conclusion </a:t>
            </a:r>
            <a:r>
              <a:rPr lang="en-US" sz="3200" b="1" dirty="0" smtClean="0">
                <a:solidFill>
                  <a:srgbClr val="1E61FF"/>
                </a:solidFill>
              </a:rPr>
              <a:t>and Implications </a:t>
            </a:r>
            <a:endParaRPr lang="en-US" sz="3200" b="1" dirty="0">
              <a:solidFill>
                <a:srgbClr val="1E61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67700" cy="5112331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/>
              <a:t>Marked slow-down in premium growth from 2010 to 2013 compared to 2003-2010 in majority of states</a:t>
            </a:r>
          </a:p>
          <a:p>
            <a:pPr lvl="1"/>
            <a:r>
              <a:rPr lang="en-US" sz="2600" dirty="0" smtClean="0"/>
              <a:t>Under 4% growth rates in almost all Southern states</a:t>
            </a:r>
          </a:p>
          <a:p>
            <a:pPr lvl="1"/>
            <a:r>
              <a:rPr lang="en-US" sz="2600" dirty="0" smtClean="0"/>
              <a:t>National data indicates slow-growth continued in 2014</a:t>
            </a:r>
          </a:p>
          <a:p>
            <a:r>
              <a:rPr lang="en-US" sz="2800" b="1" dirty="0" smtClean="0"/>
              <a:t>But employees and families see higher costs in most states</a:t>
            </a:r>
          </a:p>
          <a:p>
            <a:pPr lvl="1"/>
            <a:r>
              <a:rPr lang="en-US" sz="2600" dirty="0" smtClean="0"/>
              <a:t>Out-of-pocket costs for employee share of premiums and deductibles continue to rise faster than income in all but a handful of states</a:t>
            </a:r>
          </a:p>
          <a:p>
            <a:r>
              <a:rPr lang="en-US" sz="2800" b="1" dirty="0" smtClean="0"/>
              <a:t>Lack </a:t>
            </a:r>
            <a:r>
              <a:rPr lang="en-US" sz="2800" b="1" dirty="0"/>
              <a:t>of growth in </a:t>
            </a:r>
            <a:r>
              <a:rPr lang="en-US" sz="2800" b="1" dirty="0" smtClean="0"/>
              <a:t>income means health </a:t>
            </a:r>
            <a:r>
              <a:rPr lang="en-US" sz="2800" b="1" dirty="0"/>
              <a:t>care </a:t>
            </a:r>
            <a:r>
              <a:rPr lang="en-US" sz="2800" b="1" dirty="0" smtClean="0"/>
              <a:t>costs </a:t>
            </a:r>
            <a:r>
              <a:rPr lang="en-US" sz="2800" b="1" dirty="0"/>
              <a:t>squeeze family budgets, even at slower growth </a:t>
            </a:r>
          </a:p>
          <a:p>
            <a:pPr>
              <a:spcBef>
                <a:spcPts val="1200"/>
              </a:spcBef>
            </a:pPr>
            <a:r>
              <a:rPr lang="en-US" sz="2800" b="1" dirty="0" smtClean="0"/>
              <a:t>Findings indicate need for action to sustain slow-down without shifting costs to employees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7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337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Report and Data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smtClean="0"/>
              <a:t>C. Schoen, D. Radley and S.R. Collins, </a:t>
            </a:r>
            <a:r>
              <a:rPr lang="en-US" altLang="ja-JP" sz="2000" i="1" dirty="0"/>
              <a:t>State Trends in The Cost of Employer Insurance Coverage </a:t>
            </a:r>
            <a:r>
              <a:rPr lang="en-US" altLang="ja-JP" sz="2000" i="1" dirty="0" smtClean="0"/>
              <a:t>2003–2013</a:t>
            </a:r>
            <a:r>
              <a:rPr lang="en-US" altLang="ja-JP" sz="2000" dirty="0" smtClean="0"/>
              <a:t>, Commonwealth Fund Dec 18, 2014</a:t>
            </a:r>
            <a:endParaRPr lang="en-US" sz="2000" dirty="0" smtClean="0"/>
          </a:p>
          <a:p>
            <a:r>
              <a:rPr lang="en-US" sz="2000" dirty="0" smtClean="0"/>
              <a:t>Appendix tables provide details by state  </a:t>
            </a:r>
          </a:p>
          <a:p>
            <a:pPr marL="0" indent="0">
              <a:buNone/>
            </a:pPr>
            <a:r>
              <a:rPr lang="en-US" sz="2000" b="1" dirty="0" smtClean="0"/>
              <a:t>Data and Methods:</a:t>
            </a:r>
          </a:p>
          <a:p>
            <a:r>
              <a:rPr lang="en-US" sz="2000" dirty="0" smtClean="0"/>
              <a:t>Health insurance costs: analysis of Medical Expenditure Panel (MEPS) insurance panel; State averages 2003 through 2013</a:t>
            </a:r>
          </a:p>
          <a:p>
            <a:pPr lvl="1"/>
            <a:r>
              <a:rPr lang="en-US" sz="2000" dirty="0" smtClean="0"/>
              <a:t>Private employer based coverage</a:t>
            </a:r>
          </a:p>
          <a:p>
            <a:pPr lvl="1"/>
            <a:r>
              <a:rPr lang="en-US" sz="2000" dirty="0" smtClean="0"/>
              <a:t>Includes total premium, employee share and deductibles</a:t>
            </a:r>
          </a:p>
          <a:p>
            <a:r>
              <a:rPr lang="en-US" sz="2000" dirty="0" smtClean="0"/>
              <a:t>State Median incomes: Census Current Population Survey</a:t>
            </a:r>
          </a:p>
          <a:p>
            <a:pPr lvl="1"/>
            <a:r>
              <a:rPr lang="en-US" sz="2000" dirty="0" smtClean="0"/>
              <a:t>Two-year average for under-65 households</a:t>
            </a:r>
          </a:p>
          <a:p>
            <a:pPr lvl="1"/>
            <a:r>
              <a:rPr lang="en-US" sz="2000" dirty="0" smtClean="0"/>
              <a:t>Single and family (2 or more people) households</a:t>
            </a:r>
          </a:p>
          <a:p>
            <a:r>
              <a:rPr lang="en-US" sz="2000" dirty="0" smtClean="0"/>
              <a:t>State average premium, employee premium and deductibles compared to incomes weighted by distribution of single and family households </a:t>
            </a:r>
            <a:endParaRPr lang="en-US" sz="2000" dirty="0"/>
          </a:p>
        </p:txBody>
      </p:sp>
      <p:pic>
        <p:nvPicPr>
          <p:cNvPr id="4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21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1E61FF"/>
                </a:solidFill>
              </a:rPr>
              <a:t>Exhibit </a:t>
            </a:r>
            <a:fld id="{3AC13A5C-38A1-48C2-91E5-5378FC95A64A}" type="slidenum">
              <a:rPr lang="en-US" sz="3600" b="1" smtClean="0">
                <a:solidFill>
                  <a:srgbClr val="1E61FF"/>
                </a:solidFill>
              </a:rPr>
              <a:t>2</a:t>
            </a:fld>
            <a:r>
              <a:rPr lang="en-US" sz="3600" b="1" dirty="0" smtClean="0">
                <a:solidFill>
                  <a:srgbClr val="1E61FF"/>
                </a:solidFill>
              </a:rPr>
              <a:t>.Trends </a:t>
            </a:r>
            <a:r>
              <a:rPr lang="en-US" sz="3600" b="1" dirty="0" smtClean="0">
                <a:solidFill>
                  <a:srgbClr val="1E61FF"/>
                </a:solidFill>
              </a:rPr>
              <a:t>Highlights </a:t>
            </a:r>
            <a:endParaRPr lang="en-US" sz="3600" b="1" dirty="0">
              <a:solidFill>
                <a:srgbClr val="1E61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4900"/>
            <a:ext cx="8229600" cy="5221287"/>
          </a:xfrm>
        </p:spPr>
        <p:txBody>
          <a:bodyPr>
            <a:normAutofit fontScale="85000" lnSpcReduction="10000"/>
          </a:bodyPr>
          <a:lstStyle/>
          <a:p>
            <a:r>
              <a:rPr lang="en-US" sz="3100" b="1" dirty="0" smtClean="0"/>
              <a:t>Marked slow-down in premium growth from 2010 to 2013</a:t>
            </a:r>
          </a:p>
          <a:p>
            <a:pPr lvl="1"/>
            <a:r>
              <a:rPr lang="en-US" dirty="0" smtClean="0"/>
              <a:t>31 States and D.C. lower </a:t>
            </a:r>
            <a:r>
              <a:rPr lang="en-US" dirty="0" smtClean="0"/>
              <a:t>annual increases in total premiums</a:t>
            </a:r>
          </a:p>
          <a:p>
            <a:r>
              <a:rPr lang="en-US" sz="3100" b="1" dirty="0" smtClean="0"/>
              <a:t>Yet, increases continue to outpace income in most states</a:t>
            </a:r>
          </a:p>
          <a:p>
            <a:pPr lvl="1"/>
            <a:r>
              <a:rPr lang="en-US" dirty="0" smtClean="0"/>
              <a:t>Premiums notably high compared to income low-income states</a:t>
            </a:r>
          </a:p>
          <a:p>
            <a:r>
              <a:rPr lang="en-US" sz="3100" b="1" dirty="0" smtClean="0"/>
              <a:t>Deductibles and employee share of premiums up sharply since 2003 and continue to increase </a:t>
            </a:r>
          </a:p>
          <a:p>
            <a:pPr lvl="1"/>
            <a:r>
              <a:rPr lang="en-US" dirty="0" smtClean="0"/>
              <a:t>Deductibles doubled or more since 2003 in all but 7 states</a:t>
            </a:r>
          </a:p>
          <a:p>
            <a:pPr lvl="1"/>
            <a:r>
              <a:rPr lang="en-US" dirty="0" smtClean="0"/>
              <a:t>Only 3 states have average deductible under $1,000</a:t>
            </a:r>
          </a:p>
          <a:p>
            <a:pPr lvl="1"/>
            <a:r>
              <a:rPr lang="en-US" dirty="0" smtClean="0"/>
              <a:t>Out-of- pocket costs for premiums </a:t>
            </a:r>
            <a:r>
              <a:rPr lang="en-US" u="sng" dirty="0" smtClean="0"/>
              <a:t>plus</a:t>
            </a:r>
            <a:r>
              <a:rPr lang="en-US" dirty="0" smtClean="0"/>
              <a:t> deductibles amount to higher share of  median incomes all states compared to 2003</a:t>
            </a:r>
          </a:p>
          <a:p>
            <a:r>
              <a:rPr lang="en-US" sz="3100" b="1" dirty="0" smtClean="0"/>
              <a:t>Trends underscore importance of focus </a:t>
            </a:r>
            <a:r>
              <a:rPr lang="en-US" sz="3100" b="1" dirty="0" smtClean="0"/>
              <a:t>on out of pocket costs </a:t>
            </a:r>
            <a:r>
              <a:rPr lang="en-US" sz="3100" b="1" dirty="0" smtClean="0"/>
              <a:t>and </a:t>
            </a:r>
            <a:r>
              <a:rPr lang="en-US" sz="3100" b="1" dirty="0" smtClean="0"/>
              <a:t>sustaining slow cost growth</a:t>
            </a:r>
            <a:endParaRPr lang="en-US" sz="3100" b="1" dirty="0"/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2515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776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83066"/>
            <a:ext cx="8412480" cy="830997"/>
          </a:xfrm>
        </p:spPr>
        <p:txBody>
          <a:bodyPr/>
          <a:lstStyle/>
          <a:p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Exhibit </a:t>
            </a:r>
            <a:fld id="{462E7854-5DFC-4C4F-895B-AB6B8D273987}" type="slidenum">
              <a:rPr lang="en-US" sz="2200" b="1" smtClean="0">
                <a:solidFill>
                  <a:srgbClr val="1E61FF"/>
                </a:solidFill>
                <a:latin typeface="+mn-lt"/>
              </a:rPr>
              <a:t>3</a:t>
            </a:fld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. Growth 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in </a:t>
            </a:r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Total Health 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Insurance </a:t>
            </a:r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Premiums for 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Employer Sponsored </a:t>
            </a:r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Plans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, </a:t>
            </a:r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by 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State, </a:t>
            </a:r>
            <a:r>
              <a:rPr lang="en-US" sz="2200" b="1" dirty="0" smtClean="0">
                <a:solidFill>
                  <a:srgbClr val="1E61FF"/>
                </a:solidFill>
                <a:latin typeface="+mn-lt"/>
              </a:rPr>
              <a:t>2003-10 </a:t>
            </a:r>
            <a:r>
              <a:rPr lang="en-US" sz="2200" b="1" dirty="0">
                <a:solidFill>
                  <a:srgbClr val="1E61FF"/>
                </a:solidFill>
                <a:latin typeface="+mn-lt"/>
              </a:rPr>
              <a:t>&amp; 2010-13</a:t>
            </a:r>
            <a:endParaRPr lang="en-US" sz="2200" dirty="0">
              <a:solidFill>
                <a:srgbClr val="1E61FF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630" y="6401106"/>
            <a:ext cx="7967770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Notes: Growth rates for single person (employee only) plans. Average annual compound growth rate.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Source: 2003, 2010, 2013 </a:t>
            </a:r>
            <a:r>
              <a:rPr lang="en-US" sz="1200" dirty="0">
                <a:solidFill>
                  <a:srgbClr val="000000"/>
                </a:solidFill>
              </a:rPr>
              <a:t>Medical Expenditure Panel Survey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srgbClr val="000000"/>
                </a:solidFill>
              </a:rPr>
              <a:t>Insurance Component</a:t>
            </a:r>
            <a:r>
              <a:rPr lang="en-US" sz="1200" dirty="0" smtClean="0">
                <a:solidFill>
                  <a:srgbClr val="000000"/>
                </a:solidFill>
              </a:rPr>
              <a:t>. 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1" name="TextBox 12"/>
          <p:cNvSpPr txBox="1">
            <a:spLocks noChangeArrowheads="1"/>
          </p:cNvSpPr>
          <p:nvPr/>
        </p:nvSpPr>
        <p:spPr bwMode="auto">
          <a:xfrm>
            <a:off x="0" y="9392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32 states experienced slower growth from 2010 to 2013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srgbClr val="000000"/>
                </a:solidFill>
              </a:rPr>
              <a:t>compared to 2003 to 2010</a:t>
            </a:r>
            <a:endParaRPr lang="en-US" sz="2000" b="1" dirty="0">
              <a:solidFill>
                <a:srgbClr val="000000"/>
              </a:solidFill>
            </a:endParaRPr>
          </a:p>
        </p:txBody>
      </p:sp>
      <p:pic>
        <p:nvPicPr>
          <p:cNvPr id="141" name="Picture 14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3" t="5556" r="9560" b="-1"/>
          <a:stretch/>
        </p:blipFill>
        <p:spPr>
          <a:xfrm>
            <a:off x="266700" y="1981200"/>
            <a:ext cx="4267200" cy="3238500"/>
          </a:xfrm>
          <a:prstGeom prst="rect">
            <a:avLst/>
          </a:prstGeom>
        </p:spPr>
      </p:pic>
      <p:pic>
        <p:nvPicPr>
          <p:cNvPr id="142" name="Picture 14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6" t="6666" r="7414"/>
          <a:stretch/>
        </p:blipFill>
        <p:spPr>
          <a:xfrm>
            <a:off x="4724400" y="2019300"/>
            <a:ext cx="4343400" cy="3200400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1008520" y="1726168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2003-2010</a:t>
            </a:r>
          </a:p>
        </p:txBody>
      </p:sp>
      <p:sp>
        <p:nvSpPr>
          <p:cNvPr id="266" name="TextBox 265"/>
          <p:cNvSpPr txBox="1"/>
          <p:nvPr/>
        </p:nvSpPr>
        <p:spPr>
          <a:xfrm>
            <a:off x="5390606" y="1726168"/>
            <a:ext cx="3021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2010-2013</a:t>
            </a:r>
          </a:p>
        </p:txBody>
      </p:sp>
      <p:grpSp>
        <p:nvGrpSpPr>
          <p:cNvPr id="267" name="Group 266"/>
          <p:cNvGrpSpPr/>
          <p:nvPr/>
        </p:nvGrpSpPr>
        <p:grpSpPr>
          <a:xfrm>
            <a:off x="3365694" y="4709823"/>
            <a:ext cx="1931204" cy="1535748"/>
            <a:chOff x="3559544" y="4554558"/>
            <a:chExt cx="1931204" cy="1535748"/>
          </a:xfrm>
        </p:grpSpPr>
        <p:grpSp>
          <p:nvGrpSpPr>
            <p:cNvPr id="268" name="Group 267"/>
            <p:cNvGrpSpPr/>
            <p:nvPr/>
          </p:nvGrpSpPr>
          <p:grpSpPr>
            <a:xfrm>
              <a:off x="3653252" y="5006757"/>
              <a:ext cx="1837496" cy="1083549"/>
              <a:chOff x="2595154" y="4850003"/>
              <a:chExt cx="1837496" cy="1083549"/>
            </a:xfrm>
          </p:grpSpPr>
          <p:sp>
            <p:nvSpPr>
              <p:cNvPr id="270" name="Oval 269"/>
              <p:cNvSpPr/>
              <p:nvPr/>
            </p:nvSpPr>
            <p:spPr>
              <a:xfrm>
                <a:off x="2595154" y="4906827"/>
                <a:ext cx="182880" cy="182880"/>
              </a:xfrm>
              <a:prstGeom prst="ellipse">
                <a:avLst/>
              </a:prstGeom>
              <a:noFill/>
              <a:ln>
                <a:solidFill>
                  <a:srgbClr val="0A1E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1" name="Oval 270"/>
              <p:cNvSpPr/>
              <p:nvPr/>
            </p:nvSpPr>
            <p:spPr>
              <a:xfrm>
                <a:off x="2599502" y="5151123"/>
                <a:ext cx="182880" cy="182880"/>
              </a:xfrm>
              <a:prstGeom prst="ellipse">
                <a:avLst/>
              </a:prstGeom>
              <a:solidFill>
                <a:srgbClr val="90B3D6"/>
              </a:solidFill>
              <a:ln>
                <a:solidFill>
                  <a:srgbClr val="90B3D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2" name="Oval 271"/>
              <p:cNvSpPr/>
              <p:nvPr/>
            </p:nvSpPr>
            <p:spPr>
              <a:xfrm>
                <a:off x="2595154" y="5430485"/>
                <a:ext cx="182880" cy="182880"/>
              </a:xfrm>
              <a:prstGeom prst="ellipse">
                <a:avLst/>
              </a:prstGeom>
              <a:solidFill>
                <a:srgbClr val="16426A"/>
              </a:solidFill>
              <a:ln>
                <a:solidFill>
                  <a:srgbClr val="16426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3" name="Oval 272"/>
              <p:cNvSpPr/>
              <p:nvPr/>
            </p:nvSpPr>
            <p:spPr>
              <a:xfrm>
                <a:off x="2595154" y="5674309"/>
                <a:ext cx="182880" cy="182880"/>
              </a:xfrm>
              <a:prstGeom prst="ellipse">
                <a:avLst/>
              </a:prstGeom>
              <a:solidFill>
                <a:srgbClr val="0A1E30"/>
              </a:solidFill>
              <a:ln>
                <a:solidFill>
                  <a:srgbClr val="0A1E3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274" name="TextBox 273"/>
              <p:cNvSpPr txBox="1"/>
              <p:nvPr/>
            </p:nvSpPr>
            <p:spPr>
              <a:xfrm>
                <a:off x="2782382" y="4850003"/>
                <a:ext cx="16459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&lt; 4.0%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TextBox 274"/>
              <p:cNvSpPr txBox="1"/>
              <p:nvPr/>
            </p:nvSpPr>
            <p:spPr>
              <a:xfrm>
                <a:off x="2786730" y="5094060"/>
                <a:ext cx="16459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4.0% - 4.9%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TextBox 275"/>
              <p:cNvSpPr txBox="1"/>
              <p:nvPr/>
            </p:nvSpPr>
            <p:spPr>
              <a:xfrm>
                <a:off x="2786730" y="5379112"/>
                <a:ext cx="16459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5.0% - 5.9%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TextBox 276"/>
              <p:cNvSpPr txBox="1"/>
              <p:nvPr/>
            </p:nvSpPr>
            <p:spPr>
              <a:xfrm>
                <a:off x="2786730" y="5625775"/>
                <a:ext cx="164592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dirty="0" smtClean="0">
                    <a:solidFill>
                      <a:prstClr val="black"/>
                    </a:solidFill>
                  </a:rPr>
                  <a:t>6.0% or more</a:t>
                </a:r>
                <a:endParaRPr lang="en-US" sz="1400" dirty="0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269" name="TextBox 268"/>
            <p:cNvSpPr txBox="1"/>
            <p:nvPr/>
          </p:nvSpPr>
          <p:spPr>
            <a:xfrm>
              <a:off x="3559544" y="4554558"/>
              <a:ext cx="19268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dirty="0" smtClean="0">
                  <a:solidFill>
                    <a:prstClr val="black"/>
                  </a:solidFill>
                </a:rPr>
                <a:t>Average annual growth rate</a:t>
              </a:r>
              <a:endParaRPr lang="en-US" sz="1400" dirty="0">
                <a:solidFill>
                  <a:prstClr val="black"/>
                </a:solidFill>
              </a:endParaRPr>
            </a:p>
          </p:txBody>
        </p:sp>
      </p:grpSp>
      <p:sp>
        <p:nvSpPr>
          <p:cNvPr id="278" name="Rectangle 277"/>
          <p:cNvSpPr/>
          <p:nvPr/>
        </p:nvSpPr>
        <p:spPr bwMode="auto">
          <a:xfrm>
            <a:off x="4135995" y="3356263"/>
            <a:ext cx="73538" cy="48860"/>
          </a:xfrm>
          <a:prstGeom prst="rect">
            <a:avLst/>
          </a:prstGeom>
          <a:solidFill>
            <a:srgbClr val="0A1E30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279" name="TextBox 278"/>
          <p:cNvSpPr txBox="1"/>
          <p:nvPr/>
        </p:nvSpPr>
        <p:spPr>
          <a:xfrm>
            <a:off x="2086522" y="23898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80" name="TextBox 279"/>
          <p:cNvSpPr txBox="1"/>
          <p:nvPr/>
        </p:nvSpPr>
        <p:spPr>
          <a:xfrm>
            <a:off x="2083420" y="269840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SD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4224163" y="33345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82" name="TextBox 281"/>
          <p:cNvSpPr txBox="1"/>
          <p:nvPr/>
        </p:nvSpPr>
        <p:spPr>
          <a:xfrm>
            <a:off x="1070702" y="266199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83" name="TextBox 282"/>
          <p:cNvSpPr txBox="1"/>
          <p:nvPr/>
        </p:nvSpPr>
        <p:spPr>
          <a:xfrm>
            <a:off x="4148768" y="309494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84" name="TextBox 283"/>
          <p:cNvSpPr txBox="1"/>
          <p:nvPr/>
        </p:nvSpPr>
        <p:spPr>
          <a:xfrm>
            <a:off x="2563459" y="293526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85" name="TextBox 284"/>
          <p:cNvSpPr txBox="1"/>
          <p:nvPr/>
        </p:nvSpPr>
        <p:spPr>
          <a:xfrm>
            <a:off x="3127169" y="31114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86" name="TextBox 285"/>
          <p:cNvSpPr txBox="1"/>
          <p:nvPr/>
        </p:nvSpPr>
        <p:spPr>
          <a:xfrm>
            <a:off x="2812907" y="26835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WI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87" name="TextBox 286"/>
          <p:cNvSpPr txBox="1"/>
          <p:nvPr/>
        </p:nvSpPr>
        <p:spPr>
          <a:xfrm>
            <a:off x="521672" y="32200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CA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583591" y="432395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HI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89" name="TextBox 288"/>
          <p:cNvSpPr txBox="1"/>
          <p:nvPr/>
        </p:nvSpPr>
        <p:spPr>
          <a:xfrm>
            <a:off x="2203232" y="32876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KS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90" name="TextBox 289"/>
          <p:cNvSpPr txBox="1"/>
          <p:nvPr/>
        </p:nvSpPr>
        <p:spPr>
          <a:xfrm>
            <a:off x="1182261" y="312906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UT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91" name="TextBox 290"/>
          <p:cNvSpPr txBox="1"/>
          <p:nvPr/>
        </p:nvSpPr>
        <p:spPr>
          <a:xfrm>
            <a:off x="1101343" y="36027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AZ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92" name="TextBox 291"/>
          <p:cNvSpPr txBox="1"/>
          <p:nvPr/>
        </p:nvSpPr>
        <p:spPr>
          <a:xfrm>
            <a:off x="1559775" y="364977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NM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93" name="TextBox 292"/>
          <p:cNvSpPr txBox="1"/>
          <p:nvPr/>
        </p:nvSpPr>
        <p:spPr>
          <a:xfrm>
            <a:off x="2665595" y="365368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AR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694468" y="403149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LA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3262697" y="334243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3749808" y="326100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VA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3833188" y="23624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4032943" y="231577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4393472" y="2615613"/>
            <a:ext cx="173212" cy="124974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00" name="TextBox 299"/>
          <p:cNvSpPr txBox="1"/>
          <p:nvPr/>
        </p:nvSpPr>
        <p:spPr>
          <a:xfrm>
            <a:off x="4232614" y="291580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01" name="TextBox 300"/>
          <p:cNvSpPr txBox="1"/>
          <p:nvPr/>
        </p:nvSpPr>
        <p:spPr>
          <a:xfrm>
            <a:off x="4377523" y="282246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RI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02" name="TextBox 301"/>
          <p:cNvSpPr txBox="1"/>
          <p:nvPr/>
        </p:nvSpPr>
        <p:spPr>
          <a:xfrm>
            <a:off x="4141363" y="299288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NJ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303" name="Straight Connector 302"/>
          <p:cNvCxnSpPr/>
          <p:nvPr/>
        </p:nvCxnSpPr>
        <p:spPr bwMode="auto">
          <a:xfrm>
            <a:off x="4007065" y="2464281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4" name="Straight Connector 303"/>
          <p:cNvCxnSpPr/>
          <p:nvPr/>
        </p:nvCxnSpPr>
        <p:spPr bwMode="auto">
          <a:xfrm flipV="1">
            <a:off x="4291123" y="2698404"/>
            <a:ext cx="86400" cy="299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5" name="Straight Connector 304"/>
          <p:cNvCxnSpPr/>
          <p:nvPr/>
        </p:nvCxnSpPr>
        <p:spPr bwMode="auto">
          <a:xfrm>
            <a:off x="4157072" y="2442012"/>
            <a:ext cx="94086" cy="165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6" name="Straight Connector 305"/>
          <p:cNvCxnSpPr/>
          <p:nvPr/>
        </p:nvCxnSpPr>
        <p:spPr bwMode="auto">
          <a:xfrm>
            <a:off x="4185801" y="2837209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" name="Straight Connector 306"/>
          <p:cNvCxnSpPr/>
          <p:nvPr/>
        </p:nvCxnSpPr>
        <p:spPr bwMode="auto">
          <a:xfrm>
            <a:off x="4290297" y="2798214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>
            <a:off x="4072033" y="3156652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/>
          <p:nvPr/>
        </p:nvCxnSpPr>
        <p:spPr bwMode="auto">
          <a:xfrm>
            <a:off x="4111239" y="3046409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/>
          <p:nvPr/>
        </p:nvCxnSpPr>
        <p:spPr bwMode="auto">
          <a:xfrm>
            <a:off x="3962400" y="3200400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1" name="TextBox 310"/>
          <p:cNvSpPr txBox="1"/>
          <p:nvPr/>
        </p:nvSpPr>
        <p:spPr>
          <a:xfrm>
            <a:off x="1400679" y="46070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3152947" y="38130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AL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13" name="TextBox 312"/>
          <p:cNvSpPr txBox="1"/>
          <p:nvPr/>
        </p:nvSpPr>
        <p:spPr>
          <a:xfrm>
            <a:off x="2935260" y="382893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MS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213596" y="282055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4273855" y="23327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ME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556721" y="32200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WV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251158" y="320543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MD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318" name="Straight Connector 317"/>
          <p:cNvCxnSpPr/>
          <p:nvPr/>
        </p:nvCxnSpPr>
        <p:spPr bwMode="auto">
          <a:xfrm>
            <a:off x="4080472" y="3205954"/>
            <a:ext cx="152813" cy="585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9" name="TextBox 318"/>
          <p:cNvSpPr txBox="1"/>
          <p:nvPr/>
        </p:nvSpPr>
        <p:spPr>
          <a:xfrm>
            <a:off x="1657937" y="32054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CO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2096479" y="299550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NE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1552608" y="28014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39763" y="25342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OR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2884844" y="31246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3156144" y="352865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5" name="TextBox 324"/>
          <p:cNvSpPr txBox="1"/>
          <p:nvPr/>
        </p:nvSpPr>
        <p:spPr>
          <a:xfrm>
            <a:off x="3755124" y="346026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NC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642052" y="36494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SC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7" name="TextBox 326"/>
          <p:cNvSpPr txBox="1"/>
          <p:nvPr/>
        </p:nvSpPr>
        <p:spPr>
          <a:xfrm>
            <a:off x="3445940" y="378949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GA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28" name="TextBox 327"/>
          <p:cNvSpPr txBox="1"/>
          <p:nvPr/>
        </p:nvSpPr>
        <p:spPr>
          <a:xfrm>
            <a:off x="3664255" y="419984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FL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3743424" y="292628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PA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30" name="TextBox 329"/>
          <p:cNvSpPr txBox="1"/>
          <p:nvPr/>
        </p:nvSpPr>
        <p:spPr>
          <a:xfrm>
            <a:off x="3930955" y="26670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31" name="TextBox 330"/>
          <p:cNvSpPr txBox="1"/>
          <p:nvPr/>
        </p:nvSpPr>
        <p:spPr>
          <a:xfrm>
            <a:off x="3378289" y="304959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OH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32" name="TextBox 331"/>
          <p:cNvSpPr txBox="1"/>
          <p:nvPr/>
        </p:nvSpPr>
        <p:spPr>
          <a:xfrm>
            <a:off x="2656952" y="33027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MO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33" name="TextBox 332"/>
          <p:cNvSpPr txBox="1"/>
          <p:nvPr/>
        </p:nvSpPr>
        <p:spPr>
          <a:xfrm>
            <a:off x="2482188" y="25278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MN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34" name="TextBox 333"/>
          <p:cNvSpPr txBox="1"/>
          <p:nvPr/>
        </p:nvSpPr>
        <p:spPr>
          <a:xfrm>
            <a:off x="2289900" y="35943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35" name="TextBox 334"/>
          <p:cNvSpPr txBox="1"/>
          <p:nvPr/>
        </p:nvSpPr>
        <p:spPr>
          <a:xfrm>
            <a:off x="2127336" y="39869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TX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1466428" y="238157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37" name="TextBox 336"/>
          <p:cNvSpPr txBox="1"/>
          <p:nvPr/>
        </p:nvSpPr>
        <p:spPr>
          <a:xfrm>
            <a:off x="807016" y="301778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NV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38" name="TextBox 337"/>
          <p:cNvSpPr txBox="1"/>
          <p:nvPr/>
        </p:nvSpPr>
        <p:spPr>
          <a:xfrm>
            <a:off x="765524" y="217170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39" name="Rectangle 338"/>
          <p:cNvSpPr/>
          <p:nvPr/>
        </p:nvSpPr>
        <p:spPr bwMode="auto">
          <a:xfrm>
            <a:off x="8567323" y="3351492"/>
            <a:ext cx="73538" cy="48860"/>
          </a:xfrm>
          <a:prstGeom prst="rect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340" name="TextBox 339"/>
          <p:cNvSpPr txBox="1"/>
          <p:nvPr/>
        </p:nvSpPr>
        <p:spPr>
          <a:xfrm>
            <a:off x="6517850" y="23851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41" name="TextBox 340"/>
          <p:cNvSpPr txBox="1"/>
          <p:nvPr/>
        </p:nvSpPr>
        <p:spPr>
          <a:xfrm>
            <a:off x="6514748" y="269363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SD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42" name="TextBox 341"/>
          <p:cNvSpPr txBox="1"/>
          <p:nvPr/>
        </p:nvSpPr>
        <p:spPr>
          <a:xfrm>
            <a:off x="8655491" y="33297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5502030" y="265722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44" name="TextBox 343"/>
          <p:cNvSpPr txBox="1"/>
          <p:nvPr/>
        </p:nvSpPr>
        <p:spPr>
          <a:xfrm>
            <a:off x="8580096" y="30901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45" name="TextBox 344"/>
          <p:cNvSpPr txBox="1"/>
          <p:nvPr/>
        </p:nvSpPr>
        <p:spPr>
          <a:xfrm>
            <a:off x="6994787" y="293049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7558497" y="310667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47" name="TextBox 346"/>
          <p:cNvSpPr txBox="1"/>
          <p:nvPr/>
        </p:nvSpPr>
        <p:spPr>
          <a:xfrm>
            <a:off x="7244235" y="267875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48" name="TextBox 347"/>
          <p:cNvSpPr txBox="1"/>
          <p:nvPr/>
        </p:nvSpPr>
        <p:spPr>
          <a:xfrm>
            <a:off x="4953000" y="32153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CA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5014919" y="43191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HI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0" name="TextBox 349"/>
          <p:cNvSpPr txBox="1"/>
          <p:nvPr/>
        </p:nvSpPr>
        <p:spPr>
          <a:xfrm>
            <a:off x="6634560" y="328285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KS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1" name="TextBox 350"/>
          <p:cNvSpPr txBox="1"/>
          <p:nvPr/>
        </p:nvSpPr>
        <p:spPr>
          <a:xfrm>
            <a:off x="5613589" y="31242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UT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52" name="TextBox 351"/>
          <p:cNvSpPr txBox="1"/>
          <p:nvPr/>
        </p:nvSpPr>
        <p:spPr>
          <a:xfrm>
            <a:off x="5532671" y="359802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AZ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5991103" y="36449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NM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4" name="TextBox 353"/>
          <p:cNvSpPr txBox="1"/>
          <p:nvPr/>
        </p:nvSpPr>
        <p:spPr>
          <a:xfrm>
            <a:off x="7096923" y="364891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AR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5" name="TextBox 354"/>
          <p:cNvSpPr txBox="1"/>
          <p:nvPr/>
        </p:nvSpPr>
        <p:spPr>
          <a:xfrm>
            <a:off x="7125796" y="40267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LA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6" name="TextBox 355"/>
          <p:cNvSpPr txBox="1"/>
          <p:nvPr/>
        </p:nvSpPr>
        <p:spPr>
          <a:xfrm>
            <a:off x="7694025" y="333766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7" name="TextBox 356"/>
          <p:cNvSpPr txBox="1"/>
          <p:nvPr/>
        </p:nvSpPr>
        <p:spPr>
          <a:xfrm>
            <a:off x="8181136" y="32562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8" name="TextBox 357"/>
          <p:cNvSpPr txBox="1"/>
          <p:nvPr/>
        </p:nvSpPr>
        <p:spPr>
          <a:xfrm>
            <a:off x="8264516" y="23577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8464271" y="23110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60" name="TextBox 359"/>
          <p:cNvSpPr txBox="1"/>
          <p:nvPr/>
        </p:nvSpPr>
        <p:spPr>
          <a:xfrm>
            <a:off x="8824800" y="2610842"/>
            <a:ext cx="173212" cy="124974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61" name="TextBox 360"/>
          <p:cNvSpPr txBox="1"/>
          <p:nvPr/>
        </p:nvSpPr>
        <p:spPr>
          <a:xfrm>
            <a:off x="8663942" y="29110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8808851" y="281769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RI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63" name="TextBox 362"/>
          <p:cNvSpPr txBox="1"/>
          <p:nvPr/>
        </p:nvSpPr>
        <p:spPr>
          <a:xfrm>
            <a:off x="8572691" y="29881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NJ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364" name="Straight Connector 363"/>
          <p:cNvCxnSpPr/>
          <p:nvPr/>
        </p:nvCxnSpPr>
        <p:spPr bwMode="auto">
          <a:xfrm>
            <a:off x="8438393" y="2459510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5" name="Straight Connector 364"/>
          <p:cNvCxnSpPr/>
          <p:nvPr/>
        </p:nvCxnSpPr>
        <p:spPr bwMode="auto">
          <a:xfrm flipV="1">
            <a:off x="8722451" y="2693633"/>
            <a:ext cx="86400" cy="299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6" name="Straight Connector 365"/>
          <p:cNvCxnSpPr/>
          <p:nvPr/>
        </p:nvCxnSpPr>
        <p:spPr bwMode="auto">
          <a:xfrm>
            <a:off x="8588400" y="2437241"/>
            <a:ext cx="94086" cy="16509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7" name="Straight Connector 366"/>
          <p:cNvCxnSpPr/>
          <p:nvPr/>
        </p:nvCxnSpPr>
        <p:spPr bwMode="auto">
          <a:xfrm>
            <a:off x="8617129" y="2832438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8" name="Straight Connector 367"/>
          <p:cNvCxnSpPr/>
          <p:nvPr/>
        </p:nvCxnSpPr>
        <p:spPr bwMode="auto">
          <a:xfrm>
            <a:off x="8721625" y="2793443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9" name="Straight Connector 368"/>
          <p:cNvCxnSpPr/>
          <p:nvPr/>
        </p:nvCxnSpPr>
        <p:spPr bwMode="auto">
          <a:xfrm>
            <a:off x="8503361" y="3151881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0" name="Straight Connector 369"/>
          <p:cNvCxnSpPr/>
          <p:nvPr/>
        </p:nvCxnSpPr>
        <p:spPr bwMode="auto">
          <a:xfrm>
            <a:off x="8542567" y="3041638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1" name="Straight Connector 370"/>
          <p:cNvCxnSpPr/>
          <p:nvPr/>
        </p:nvCxnSpPr>
        <p:spPr bwMode="auto">
          <a:xfrm>
            <a:off x="8393728" y="3195629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2" name="TextBox 371"/>
          <p:cNvSpPr txBox="1"/>
          <p:nvPr/>
        </p:nvSpPr>
        <p:spPr>
          <a:xfrm>
            <a:off x="5832007" y="46022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73" name="TextBox 372"/>
          <p:cNvSpPr txBox="1"/>
          <p:nvPr/>
        </p:nvSpPr>
        <p:spPr>
          <a:xfrm>
            <a:off x="7584275" y="380825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74" name="TextBox 373"/>
          <p:cNvSpPr txBox="1"/>
          <p:nvPr/>
        </p:nvSpPr>
        <p:spPr>
          <a:xfrm>
            <a:off x="7366588" y="382416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MS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75" name="TextBox 374"/>
          <p:cNvSpPr txBox="1"/>
          <p:nvPr/>
        </p:nvSpPr>
        <p:spPr>
          <a:xfrm>
            <a:off x="7644924" y="2815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76" name="TextBox 375"/>
          <p:cNvSpPr txBox="1"/>
          <p:nvPr/>
        </p:nvSpPr>
        <p:spPr>
          <a:xfrm>
            <a:off x="8705183" y="23279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77" name="TextBox 376"/>
          <p:cNvSpPr txBox="1"/>
          <p:nvPr/>
        </p:nvSpPr>
        <p:spPr>
          <a:xfrm>
            <a:off x="7988049" y="321532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WV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78" name="TextBox 377"/>
          <p:cNvSpPr txBox="1"/>
          <p:nvPr/>
        </p:nvSpPr>
        <p:spPr>
          <a:xfrm>
            <a:off x="8682486" y="320066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MD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379" name="Straight Connector 378"/>
          <p:cNvCxnSpPr/>
          <p:nvPr/>
        </p:nvCxnSpPr>
        <p:spPr bwMode="auto">
          <a:xfrm>
            <a:off x="8511800" y="3201183"/>
            <a:ext cx="152813" cy="585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80" name="TextBox 379"/>
          <p:cNvSpPr txBox="1"/>
          <p:nvPr/>
        </p:nvSpPr>
        <p:spPr>
          <a:xfrm>
            <a:off x="6089265" y="32006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CO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81" name="TextBox 380"/>
          <p:cNvSpPr txBox="1"/>
          <p:nvPr/>
        </p:nvSpPr>
        <p:spPr>
          <a:xfrm>
            <a:off x="6527807" y="299073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2" name="TextBox 381"/>
          <p:cNvSpPr txBox="1"/>
          <p:nvPr/>
        </p:nvSpPr>
        <p:spPr>
          <a:xfrm>
            <a:off x="5983936" y="27966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83" name="TextBox 382"/>
          <p:cNvSpPr txBox="1"/>
          <p:nvPr/>
        </p:nvSpPr>
        <p:spPr>
          <a:xfrm>
            <a:off x="5071091" y="25294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OR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4" name="TextBox 383"/>
          <p:cNvSpPr txBox="1"/>
          <p:nvPr/>
        </p:nvSpPr>
        <p:spPr>
          <a:xfrm>
            <a:off x="7316172" y="31198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5" name="TextBox 384"/>
          <p:cNvSpPr txBox="1"/>
          <p:nvPr/>
        </p:nvSpPr>
        <p:spPr>
          <a:xfrm>
            <a:off x="7587472" y="352387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TN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6" name="TextBox 385"/>
          <p:cNvSpPr txBox="1"/>
          <p:nvPr/>
        </p:nvSpPr>
        <p:spPr>
          <a:xfrm>
            <a:off x="8186452" y="345549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7" name="TextBox 386"/>
          <p:cNvSpPr txBox="1"/>
          <p:nvPr/>
        </p:nvSpPr>
        <p:spPr>
          <a:xfrm>
            <a:off x="8073380" y="364471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SC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8" name="TextBox 387"/>
          <p:cNvSpPr txBox="1"/>
          <p:nvPr/>
        </p:nvSpPr>
        <p:spPr>
          <a:xfrm>
            <a:off x="7877268" y="378472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GA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89" name="TextBox 388"/>
          <p:cNvSpPr txBox="1"/>
          <p:nvPr/>
        </p:nvSpPr>
        <p:spPr>
          <a:xfrm>
            <a:off x="8095583" y="419506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FL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0" name="TextBox 389"/>
          <p:cNvSpPr txBox="1"/>
          <p:nvPr/>
        </p:nvSpPr>
        <p:spPr>
          <a:xfrm>
            <a:off x="8174752" y="292150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PA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1" name="TextBox 390"/>
          <p:cNvSpPr txBox="1"/>
          <p:nvPr/>
        </p:nvSpPr>
        <p:spPr>
          <a:xfrm>
            <a:off x="8362283" y="266222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92" name="TextBox 391"/>
          <p:cNvSpPr txBox="1"/>
          <p:nvPr/>
        </p:nvSpPr>
        <p:spPr>
          <a:xfrm>
            <a:off x="7809617" y="304481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OH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93" name="TextBox 392"/>
          <p:cNvSpPr txBox="1"/>
          <p:nvPr/>
        </p:nvSpPr>
        <p:spPr>
          <a:xfrm>
            <a:off x="7088280" y="32980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MO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94" name="TextBox 393"/>
          <p:cNvSpPr txBox="1"/>
          <p:nvPr/>
        </p:nvSpPr>
        <p:spPr>
          <a:xfrm>
            <a:off x="6913516" y="252312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MN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5" name="TextBox 394"/>
          <p:cNvSpPr txBox="1"/>
          <p:nvPr/>
        </p:nvSpPr>
        <p:spPr>
          <a:xfrm>
            <a:off x="6721228" y="358962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OK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6" name="TextBox 395"/>
          <p:cNvSpPr txBox="1"/>
          <p:nvPr/>
        </p:nvSpPr>
        <p:spPr>
          <a:xfrm>
            <a:off x="6558664" y="398215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TX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7" name="TextBox 396"/>
          <p:cNvSpPr txBox="1"/>
          <p:nvPr/>
        </p:nvSpPr>
        <p:spPr>
          <a:xfrm>
            <a:off x="5897756" y="237680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MT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398" name="TextBox 397"/>
          <p:cNvSpPr txBox="1"/>
          <p:nvPr/>
        </p:nvSpPr>
        <p:spPr>
          <a:xfrm>
            <a:off x="5238344" y="30130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NV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399" name="TextBox 398"/>
          <p:cNvSpPr txBox="1"/>
          <p:nvPr/>
        </p:nvSpPr>
        <p:spPr>
          <a:xfrm>
            <a:off x="5196852" y="216692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WA</a:t>
            </a:r>
            <a:endParaRPr lang="en-US" sz="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89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172029"/>
              </p:ext>
            </p:extLst>
          </p:nvPr>
        </p:nvGraphicFramePr>
        <p:xfrm>
          <a:off x="228600" y="129540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rgbClr val="1E61FF"/>
                </a:solidFill>
              </a:rPr>
              <a:t>Exhibit </a:t>
            </a:r>
            <a:fld id="{EEB9F9DA-6B81-45FE-8BA7-DB479352A52D}" type="slidenum">
              <a:rPr lang="en-US" smtClean="0">
                <a:solidFill>
                  <a:srgbClr val="1E61FF"/>
                </a:solidFill>
              </a:rPr>
              <a:pPr eaLnBrk="1" hangingPunct="1"/>
              <a:t>4</a:t>
            </a:fld>
            <a:r>
              <a:rPr lang="en-US" dirty="0" smtClean="0">
                <a:solidFill>
                  <a:srgbClr val="1E61FF"/>
                </a:solidFill>
              </a:rPr>
              <a:t>. Insurance Expensive No Matter Where you Live: Insurance Premiums for Family Coverage 2013</a:t>
            </a:r>
            <a:br>
              <a:rPr lang="en-US" dirty="0" smtClean="0">
                <a:solidFill>
                  <a:srgbClr val="1E61FF"/>
                </a:solidFill>
              </a:rPr>
            </a:br>
            <a:endParaRPr lang="en-US" dirty="0" smtClean="0">
              <a:solidFill>
                <a:srgbClr val="1E61FF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625" y="6543259"/>
            <a:ext cx="5137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2013 </a:t>
            </a:r>
            <a:r>
              <a:rPr lang="en-US" sz="1200" dirty="0"/>
              <a:t>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Component.</a:t>
            </a:r>
          </a:p>
        </p:txBody>
      </p:sp>
      <p:sp>
        <p:nvSpPr>
          <p:cNvPr id="1030" name="Text Box 10"/>
          <p:cNvSpPr txBox="1">
            <a:spLocks noChangeArrowheads="1"/>
          </p:cNvSpPr>
          <p:nvPr/>
        </p:nvSpPr>
        <p:spPr bwMode="auto">
          <a:xfrm>
            <a:off x="1066799" y="1905000"/>
            <a:ext cx="55130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 smtClean="0"/>
              <a:t>U.S. average total family premium </a:t>
            </a:r>
            <a:r>
              <a:rPr lang="en-US" sz="2000" b="1" dirty="0"/>
              <a:t>= </a:t>
            </a:r>
            <a:r>
              <a:rPr lang="en-US" sz="2000" b="1" dirty="0" smtClean="0"/>
              <a:t>$16,029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3359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58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31837"/>
          </a:xfrm>
          <a:solidFill>
            <a:schemeClr val="bg1"/>
          </a:solidFill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rgbClr val="1E61FF"/>
                </a:solidFill>
              </a:rPr>
              <a:t>Exhibit </a:t>
            </a:r>
            <a:fld id="{A86D35FA-0D82-4821-9C23-54538564AB88}" type="slidenum">
              <a:rPr lang="en-US" smtClean="0">
                <a:solidFill>
                  <a:srgbClr val="1E61FF"/>
                </a:solidFill>
              </a:rPr>
              <a:pPr eaLnBrk="1" hangingPunct="1"/>
              <a:t>5</a:t>
            </a:fld>
            <a:r>
              <a:rPr lang="en-US" dirty="0" smtClean="0">
                <a:solidFill>
                  <a:srgbClr val="1E61FF"/>
                </a:solidFill>
              </a:rPr>
              <a:t>. Total Premiums as Percent of Median Household Income for Under-65 Population, 2003 and 2013</a:t>
            </a:r>
          </a:p>
        </p:txBody>
      </p:sp>
      <p:sp>
        <p:nvSpPr>
          <p:cNvPr id="6147" name="Text Box 259"/>
          <p:cNvSpPr txBox="1">
            <a:spLocks noChangeArrowheads="1"/>
          </p:cNvSpPr>
          <p:nvPr/>
        </p:nvSpPr>
        <p:spPr bwMode="auto">
          <a:xfrm>
            <a:off x="35168" y="6159476"/>
            <a:ext cx="904945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200" dirty="0" smtClean="0">
                <a:latin typeface="+mj-lt"/>
              </a:rPr>
              <a:t>Sources</a:t>
            </a:r>
            <a:r>
              <a:rPr lang="en-US" sz="1200" dirty="0">
                <a:latin typeface="+mj-lt"/>
              </a:rPr>
              <a:t>: 2003 and </a:t>
            </a:r>
            <a:r>
              <a:rPr lang="en-US" sz="1200" dirty="0" smtClean="0">
                <a:latin typeface="+mj-lt"/>
              </a:rPr>
              <a:t>2013 </a:t>
            </a:r>
            <a:r>
              <a:rPr lang="en-US" sz="1200" dirty="0">
                <a:latin typeface="+mj-lt"/>
              </a:rPr>
              <a:t>Medical Expenditure Panel Survey–Insurance Component (for total average premiums for employer-based health insurance plans, weighted by single and family household distribution); 2003</a:t>
            </a:r>
            <a:r>
              <a:rPr lang="en-US" sz="1200" dirty="0">
                <a:latin typeface="+mj-lt"/>
                <a:cs typeface="Arial" charset="0"/>
              </a:rPr>
              <a:t>–</a:t>
            </a:r>
            <a:r>
              <a:rPr lang="en-US" sz="1200" dirty="0">
                <a:latin typeface="+mj-lt"/>
              </a:rPr>
              <a:t>04 and </a:t>
            </a:r>
            <a:r>
              <a:rPr lang="en-US" sz="1200" dirty="0" smtClean="0">
                <a:latin typeface="+mj-lt"/>
              </a:rPr>
              <a:t>2013</a:t>
            </a:r>
            <a:r>
              <a:rPr lang="en-US" sz="1200" dirty="0" smtClean="0">
                <a:latin typeface="+mj-lt"/>
                <a:cs typeface="Arial" charset="0"/>
              </a:rPr>
              <a:t>–14</a:t>
            </a:r>
            <a:r>
              <a:rPr lang="en-US" sz="1200" dirty="0" smtClean="0">
                <a:latin typeface="+mj-lt"/>
              </a:rPr>
              <a:t> </a:t>
            </a:r>
            <a:r>
              <a:rPr lang="en-US" sz="1200" dirty="0">
                <a:latin typeface="+mj-lt"/>
              </a:rPr>
              <a:t>Current Population Surveys (for median household incomes for under-65 population). </a:t>
            </a:r>
          </a:p>
        </p:txBody>
      </p:sp>
      <p:sp>
        <p:nvSpPr>
          <p:cNvPr id="142" name="TextBox 12"/>
          <p:cNvSpPr txBox="1">
            <a:spLocks noChangeArrowheads="1"/>
          </p:cNvSpPr>
          <p:nvPr/>
        </p:nvSpPr>
        <p:spPr bwMode="auto">
          <a:xfrm>
            <a:off x="0" y="939225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82 percent </a:t>
            </a:r>
            <a:r>
              <a:rPr lang="en-US" sz="2000" b="1" dirty="0">
                <a:latin typeface="+mj-lt"/>
              </a:rPr>
              <a:t>of </a:t>
            </a:r>
            <a:r>
              <a:rPr lang="en-US" sz="2000" b="1" dirty="0" smtClean="0">
                <a:latin typeface="+mj-lt"/>
              </a:rPr>
              <a:t>under</a:t>
            </a:r>
            <a:r>
              <a:rPr lang="en-US" sz="2000" b="1" dirty="0">
                <a:latin typeface="+mj-lt"/>
              </a:rPr>
              <a:t>-65 </a:t>
            </a:r>
            <a:r>
              <a:rPr lang="en-US" sz="2000" b="1" dirty="0" smtClean="0">
                <a:latin typeface="+mj-lt"/>
              </a:rPr>
              <a:t>population live </a:t>
            </a:r>
            <a:r>
              <a:rPr lang="en-US" sz="2000" b="1" dirty="0">
                <a:latin typeface="+mj-lt"/>
              </a:rPr>
              <a:t>where </a:t>
            </a:r>
            <a:r>
              <a:rPr lang="en-US" sz="2000" b="1" dirty="0" smtClean="0">
                <a:latin typeface="+mj-lt"/>
              </a:rPr>
              <a:t>premiums </a:t>
            </a:r>
            <a:br>
              <a:rPr lang="en-US" sz="2000" b="1" dirty="0" smtClean="0">
                <a:latin typeface="+mj-lt"/>
              </a:rPr>
            </a:br>
            <a:r>
              <a:rPr lang="en-US" sz="2000" b="1" dirty="0" smtClean="0">
                <a:latin typeface="+mj-lt"/>
              </a:rPr>
              <a:t>amount to 20 percent or more of income</a:t>
            </a:r>
            <a:endParaRPr lang="en-US" sz="2000" b="1" dirty="0">
              <a:latin typeface="+mj-lt"/>
            </a:endParaRPr>
          </a:p>
        </p:txBody>
      </p:sp>
      <p:pic>
        <p:nvPicPr>
          <p:cNvPr id="146" name="Picture 14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4" r="7413"/>
          <a:stretch/>
        </p:blipFill>
        <p:spPr>
          <a:xfrm>
            <a:off x="114300" y="1837189"/>
            <a:ext cx="4419600" cy="3429000"/>
          </a:xfrm>
          <a:prstGeom prst="rect">
            <a:avLst/>
          </a:prstGeom>
        </p:spPr>
      </p:pic>
      <p:pic>
        <p:nvPicPr>
          <p:cNvPr id="150" name="Picture 14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6" r="6672"/>
          <a:stretch/>
        </p:blipFill>
        <p:spPr>
          <a:xfrm>
            <a:off x="4648200" y="1837189"/>
            <a:ext cx="4419600" cy="3429000"/>
          </a:xfrm>
          <a:prstGeom prst="rect">
            <a:avLst/>
          </a:prstGeom>
        </p:spPr>
      </p:pic>
      <p:sp>
        <p:nvSpPr>
          <p:cNvPr id="151" name="Rectangle 150"/>
          <p:cNvSpPr/>
          <p:nvPr/>
        </p:nvSpPr>
        <p:spPr bwMode="auto">
          <a:xfrm>
            <a:off x="4015522" y="3347203"/>
            <a:ext cx="73538" cy="48860"/>
          </a:xfrm>
          <a:prstGeom prst="rect">
            <a:avLst/>
          </a:prstGeom>
          <a:solidFill>
            <a:srgbClr val="4480B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995674" y="24036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1992572" y="271216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SD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4103690" y="332547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979854" y="26757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ID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041972" y="311933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2472611" y="294903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8" name="TextBox 157"/>
          <p:cNvSpPr txBox="1"/>
          <p:nvPr/>
        </p:nvSpPr>
        <p:spPr>
          <a:xfrm>
            <a:off x="3036321" y="312521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IN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722059" y="26972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430824" y="323385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492743" y="433771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HI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112384" y="33013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KS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1091413" y="31428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UT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4" name="TextBox 163"/>
          <p:cNvSpPr txBox="1"/>
          <p:nvPr/>
        </p:nvSpPr>
        <p:spPr>
          <a:xfrm>
            <a:off x="1010495" y="361655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AZ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5" name="TextBox 164"/>
          <p:cNvSpPr txBox="1"/>
          <p:nvPr/>
        </p:nvSpPr>
        <p:spPr>
          <a:xfrm>
            <a:off x="1468927" y="366353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NM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2574747" y="366745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AR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2570127" y="404525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LA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171849" y="33562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KY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3658960" y="32747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3742340" y="237625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3942095" y="232953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4297307" y="267472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4136450" y="291893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4257738" y="283623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RI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4050515" y="30066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NJ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176" name="Straight Connector 175"/>
          <p:cNvCxnSpPr/>
          <p:nvPr/>
        </p:nvCxnSpPr>
        <p:spPr bwMode="auto">
          <a:xfrm>
            <a:off x="3916217" y="2478045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/>
          <p:nvPr/>
        </p:nvCxnSpPr>
        <p:spPr bwMode="auto">
          <a:xfrm>
            <a:off x="4200275" y="2742070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8" name="Straight Connector 177"/>
          <p:cNvCxnSpPr/>
          <p:nvPr/>
        </p:nvCxnSpPr>
        <p:spPr bwMode="auto">
          <a:xfrm>
            <a:off x="4066224" y="2455776"/>
            <a:ext cx="5106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/>
          <p:nvPr/>
        </p:nvCxnSpPr>
        <p:spPr bwMode="auto">
          <a:xfrm>
            <a:off x="4094953" y="2850973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/>
          <p:nvPr/>
        </p:nvCxnSpPr>
        <p:spPr bwMode="auto">
          <a:xfrm>
            <a:off x="4178185" y="2833338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/>
          <p:nvPr/>
        </p:nvCxnSpPr>
        <p:spPr bwMode="auto">
          <a:xfrm>
            <a:off x="3965237" y="3181048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4020391" y="3060173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/>
          <p:nvPr/>
        </p:nvCxnSpPr>
        <p:spPr bwMode="auto">
          <a:xfrm>
            <a:off x="3841927" y="3191340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1309831" y="4620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AK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3062099" y="38267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AL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821444" y="38426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MS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122748" y="283431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4156871" y="23730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ME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449925" y="32338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WV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4160310" y="32192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MD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191" name="Straight Connector 190"/>
          <p:cNvCxnSpPr/>
          <p:nvPr/>
        </p:nvCxnSpPr>
        <p:spPr bwMode="auto">
          <a:xfrm>
            <a:off x="3989624" y="3235666"/>
            <a:ext cx="167247" cy="319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TextBox 191"/>
          <p:cNvSpPr txBox="1"/>
          <p:nvPr/>
        </p:nvSpPr>
        <p:spPr>
          <a:xfrm>
            <a:off x="1567089" y="32192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CO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3" name="TextBox 192"/>
          <p:cNvSpPr txBox="1"/>
          <p:nvPr/>
        </p:nvSpPr>
        <p:spPr>
          <a:xfrm>
            <a:off x="2005631" y="30092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1461760" y="28152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48915" y="25480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OR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2793996" y="313843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IL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3065296" y="354241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3658960" y="348466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199" name="TextBox 198"/>
          <p:cNvSpPr txBox="1"/>
          <p:nvPr/>
        </p:nvSpPr>
        <p:spPr>
          <a:xfrm>
            <a:off x="3540572" y="367919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SC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0" name="TextBox 199"/>
          <p:cNvSpPr txBox="1"/>
          <p:nvPr/>
        </p:nvSpPr>
        <p:spPr>
          <a:xfrm>
            <a:off x="3332124" y="38032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GA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1" name="TextBox 200"/>
          <p:cNvSpPr txBox="1"/>
          <p:nvPr/>
        </p:nvSpPr>
        <p:spPr>
          <a:xfrm>
            <a:off x="3550439" y="421360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FL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3652576" y="294004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PA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808972" y="270389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NY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3287441" y="306335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OH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2566104" y="331656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MO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6" name="TextBox 205"/>
          <p:cNvSpPr txBox="1"/>
          <p:nvPr/>
        </p:nvSpPr>
        <p:spPr>
          <a:xfrm>
            <a:off x="2391340" y="25416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MN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2199052" y="36081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08" name="TextBox 207"/>
          <p:cNvSpPr txBox="1"/>
          <p:nvPr/>
        </p:nvSpPr>
        <p:spPr>
          <a:xfrm>
            <a:off x="2036488" y="40006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TX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1375580" y="239534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MT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716168" y="30315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NV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74676" y="222356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WA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8496666" y="3344260"/>
            <a:ext cx="73538" cy="48860"/>
          </a:xfrm>
          <a:prstGeom prst="rect">
            <a:avLst/>
          </a:prstGeom>
          <a:solidFill>
            <a:srgbClr val="4480BB"/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800" smtClean="0">
              <a:solidFill>
                <a:srgbClr val="000000"/>
              </a:solidFill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476818" y="240071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473716" y="270922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SD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8584834" y="332729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DC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5460998" y="267281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ID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8523116" y="311639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DE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6953755" y="294608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19" name="TextBox 218"/>
          <p:cNvSpPr txBox="1"/>
          <p:nvPr/>
        </p:nvSpPr>
        <p:spPr>
          <a:xfrm>
            <a:off x="7517465" y="312226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7203203" y="26943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WI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1" name="TextBox 220"/>
          <p:cNvSpPr txBox="1"/>
          <p:nvPr/>
        </p:nvSpPr>
        <p:spPr>
          <a:xfrm>
            <a:off x="4911968" y="323091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CA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4973887" y="433477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HI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6593528" y="329844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KS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5590141" y="31398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UT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5" name="TextBox 224"/>
          <p:cNvSpPr txBox="1"/>
          <p:nvPr/>
        </p:nvSpPr>
        <p:spPr>
          <a:xfrm>
            <a:off x="5491639" y="361361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AZ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6" name="TextBox 225"/>
          <p:cNvSpPr txBox="1"/>
          <p:nvPr/>
        </p:nvSpPr>
        <p:spPr>
          <a:xfrm>
            <a:off x="5950071" y="36605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NM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7055891" y="366450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AR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7051271" y="404231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LA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29" name="TextBox 228"/>
          <p:cNvSpPr txBox="1"/>
          <p:nvPr/>
        </p:nvSpPr>
        <p:spPr>
          <a:xfrm>
            <a:off x="7652993" y="335325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KY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8140104" y="327182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8213958" y="237331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VT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2" name="TextBox 231"/>
          <p:cNvSpPr txBox="1"/>
          <p:nvPr/>
        </p:nvSpPr>
        <p:spPr>
          <a:xfrm>
            <a:off x="8423239" y="232183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NH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8778451" y="2671784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MA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4" name="TextBox 233"/>
          <p:cNvSpPr txBox="1"/>
          <p:nvPr/>
        </p:nvSpPr>
        <p:spPr>
          <a:xfrm>
            <a:off x="8617594" y="291599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CT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8738882" y="283328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RI</a:t>
            </a:r>
            <a:endParaRPr lang="en-US" sz="800" b="1" dirty="0">
              <a:solidFill>
                <a:srgbClr val="000000"/>
              </a:solidFill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8522133" y="2998940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NJ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237" name="Straight Connector 236"/>
          <p:cNvCxnSpPr/>
          <p:nvPr/>
        </p:nvCxnSpPr>
        <p:spPr bwMode="auto">
          <a:xfrm>
            <a:off x="8397361" y="2475102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8" name="Straight Connector 237"/>
          <p:cNvCxnSpPr/>
          <p:nvPr/>
        </p:nvCxnSpPr>
        <p:spPr bwMode="auto">
          <a:xfrm>
            <a:off x="8681419" y="2739127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9" name="Straight Connector 238"/>
          <p:cNvCxnSpPr/>
          <p:nvPr/>
        </p:nvCxnSpPr>
        <p:spPr bwMode="auto">
          <a:xfrm>
            <a:off x="8547368" y="2452833"/>
            <a:ext cx="5106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0" name="Straight Connector 239"/>
          <p:cNvCxnSpPr/>
          <p:nvPr/>
        </p:nvCxnSpPr>
        <p:spPr bwMode="auto">
          <a:xfrm>
            <a:off x="8576097" y="2848030"/>
            <a:ext cx="120651" cy="8386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1" name="Straight Connector 240"/>
          <p:cNvCxnSpPr/>
          <p:nvPr/>
        </p:nvCxnSpPr>
        <p:spPr bwMode="auto">
          <a:xfrm>
            <a:off x="8659329" y="2830395"/>
            <a:ext cx="117848" cy="6460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2" name="Straight Connector 241"/>
          <p:cNvCxnSpPr/>
          <p:nvPr/>
        </p:nvCxnSpPr>
        <p:spPr bwMode="auto">
          <a:xfrm>
            <a:off x="8446381" y="3178105"/>
            <a:ext cx="104179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3" name="Straight Connector 242"/>
          <p:cNvCxnSpPr/>
          <p:nvPr/>
        </p:nvCxnSpPr>
        <p:spPr bwMode="auto">
          <a:xfrm>
            <a:off x="8501535" y="3057230"/>
            <a:ext cx="4902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4" name="Straight Connector 243"/>
          <p:cNvCxnSpPr/>
          <p:nvPr/>
        </p:nvCxnSpPr>
        <p:spPr bwMode="auto">
          <a:xfrm>
            <a:off x="8323071" y="3188397"/>
            <a:ext cx="175399" cy="151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5" name="TextBox 244"/>
          <p:cNvSpPr txBox="1"/>
          <p:nvPr/>
        </p:nvSpPr>
        <p:spPr>
          <a:xfrm>
            <a:off x="5790975" y="461784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543243" y="3823849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AL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7302588" y="38397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MS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48" name="TextBox 247"/>
          <p:cNvSpPr txBox="1"/>
          <p:nvPr/>
        </p:nvSpPr>
        <p:spPr>
          <a:xfrm>
            <a:off x="7603892" y="283137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MI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49" name="TextBox 248"/>
          <p:cNvSpPr txBox="1"/>
          <p:nvPr/>
        </p:nvSpPr>
        <p:spPr>
          <a:xfrm>
            <a:off x="8638015" y="23701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ME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0" name="TextBox 249"/>
          <p:cNvSpPr txBox="1"/>
          <p:nvPr/>
        </p:nvSpPr>
        <p:spPr>
          <a:xfrm>
            <a:off x="7935832" y="32309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WV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>
            <a:off x="8646217" y="322102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000000"/>
                </a:solidFill>
              </a:rPr>
              <a:t>MD</a:t>
            </a:r>
            <a:endParaRPr lang="en-US" sz="800" b="1" dirty="0">
              <a:solidFill>
                <a:srgbClr val="000000"/>
              </a:solidFill>
            </a:endParaRPr>
          </a:p>
        </p:txBody>
      </p:sp>
      <p:cxnSp>
        <p:nvCxnSpPr>
          <p:cNvPr id="252" name="Straight Connector 251"/>
          <p:cNvCxnSpPr/>
          <p:nvPr/>
        </p:nvCxnSpPr>
        <p:spPr bwMode="auto">
          <a:xfrm>
            <a:off x="8470768" y="3232723"/>
            <a:ext cx="167247" cy="31903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3" name="TextBox 252"/>
          <p:cNvSpPr txBox="1"/>
          <p:nvPr/>
        </p:nvSpPr>
        <p:spPr>
          <a:xfrm>
            <a:off x="6048233" y="32162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CO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4" name="TextBox 253"/>
          <p:cNvSpPr txBox="1"/>
          <p:nvPr/>
        </p:nvSpPr>
        <p:spPr>
          <a:xfrm>
            <a:off x="6486775" y="300632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NE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5" name="TextBox 254"/>
          <p:cNvSpPr txBox="1"/>
          <p:nvPr/>
        </p:nvSpPr>
        <p:spPr>
          <a:xfrm>
            <a:off x="5942904" y="28122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6" name="TextBox 255"/>
          <p:cNvSpPr txBox="1"/>
          <p:nvPr/>
        </p:nvSpPr>
        <p:spPr>
          <a:xfrm>
            <a:off x="5030059" y="254508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OR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7275140" y="313548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IL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8" name="TextBox 257"/>
          <p:cNvSpPr txBox="1"/>
          <p:nvPr/>
        </p:nvSpPr>
        <p:spPr>
          <a:xfrm>
            <a:off x="7546440" y="353947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59" name="TextBox 258"/>
          <p:cNvSpPr txBox="1"/>
          <p:nvPr/>
        </p:nvSpPr>
        <p:spPr>
          <a:xfrm>
            <a:off x="8140104" y="3481722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NC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0" name="TextBox 259"/>
          <p:cNvSpPr txBox="1"/>
          <p:nvPr/>
        </p:nvSpPr>
        <p:spPr>
          <a:xfrm>
            <a:off x="8021716" y="367625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SC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1" name="TextBox 260"/>
          <p:cNvSpPr txBox="1"/>
          <p:nvPr/>
        </p:nvSpPr>
        <p:spPr>
          <a:xfrm>
            <a:off x="7813268" y="3800315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GA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8031583" y="421066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FL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3" name="TextBox 262"/>
          <p:cNvSpPr txBox="1"/>
          <p:nvPr/>
        </p:nvSpPr>
        <p:spPr>
          <a:xfrm>
            <a:off x="8133720" y="293710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PA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4" name="TextBox 263"/>
          <p:cNvSpPr txBox="1"/>
          <p:nvPr/>
        </p:nvSpPr>
        <p:spPr>
          <a:xfrm>
            <a:off x="8290116" y="270095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NY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5" name="TextBox 264"/>
          <p:cNvSpPr txBox="1"/>
          <p:nvPr/>
        </p:nvSpPr>
        <p:spPr>
          <a:xfrm>
            <a:off x="7768585" y="306041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OH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6" name="TextBox 265"/>
          <p:cNvSpPr txBox="1"/>
          <p:nvPr/>
        </p:nvSpPr>
        <p:spPr>
          <a:xfrm>
            <a:off x="7047248" y="3313617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MO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6872484" y="253871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MN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8" name="TextBox 267"/>
          <p:cNvSpPr txBox="1"/>
          <p:nvPr/>
        </p:nvSpPr>
        <p:spPr>
          <a:xfrm>
            <a:off x="6680196" y="360521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OK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69" name="TextBox 268"/>
          <p:cNvSpPr txBox="1"/>
          <p:nvPr/>
        </p:nvSpPr>
        <p:spPr>
          <a:xfrm>
            <a:off x="6517632" y="3997746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TX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70" name="TextBox 269"/>
          <p:cNvSpPr txBox="1"/>
          <p:nvPr/>
        </p:nvSpPr>
        <p:spPr>
          <a:xfrm>
            <a:off x="5856724" y="2392398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MT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71" name="TextBox 270"/>
          <p:cNvSpPr txBox="1"/>
          <p:nvPr/>
        </p:nvSpPr>
        <p:spPr>
          <a:xfrm>
            <a:off x="5197312" y="3028603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NV</a:t>
            </a:r>
            <a:endParaRPr lang="en-US" sz="800" b="1" dirty="0">
              <a:solidFill>
                <a:srgbClr val="FFFFFF"/>
              </a:solidFill>
            </a:endParaRPr>
          </a:p>
        </p:txBody>
      </p:sp>
      <p:sp>
        <p:nvSpPr>
          <p:cNvPr id="272" name="TextBox 271"/>
          <p:cNvSpPr txBox="1"/>
          <p:nvPr/>
        </p:nvSpPr>
        <p:spPr>
          <a:xfrm>
            <a:off x="5155820" y="2220621"/>
            <a:ext cx="183845" cy="122151"/>
          </a:xfrm>
          <a:prstGeom prst="rect">
            <a:avLst/>
          </a:prstGeom>
          <a:noFill/>
        </p:spPr>
        <p:txBody>
          <a:bodyPr wrap="none" rtlCol="0" anchor="ctr" anchorCtr="1"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800" b="1" dirty="0" smtClean="0">
                <a:solidFill>
                  <a:srgbClr val="FFFFFF"/>
                </a:solidFill>
              </a:rPr>
              <a:t>WA</a:t>
            </a:r>
            <a:endParaRPr lang="en-US" sz="800" b="1" dirty="0">
              <a:solidFill>
                <a:srgbClr val="FFFFFF"/>
              </a:solidFill>
            </a:endParaRPr>
          </a:p>
        </p:txBody>
      </p:sp>
      <p:grpSp>
        <p:nvGrpSpPr>
          <p:cNvPr id="273" name="Group 272"/>
          <p:cNvGrpSpPr/>
          <p:nvPr/>
        </p:nvGrpSpPr>
        <p:grpSpPr>
          <a:xfrm>
            <a:off x="3709590" y="4686300"/>
            <a:ext cx="1395810" cy="1343799"/>
            <a:chOff x="3520440" y="4790301"/>
            <a:chExt cx="1395810" cy="1343799"/>
          </a:xfrm>
        </p:grpSpPr>
        <p:sp>
          <p:nvSpPr>
            <p:cNvPr id="274" name="Rectangle 273"/>
            <p:cNvSpPr/>
            <p:nvPr/>
          </p:nvSpPr>
          <p:spPr bwMode="auto">
            <a:xfrm>
              <a:off x="3520440" y="4853940"/>
              <a:ext cx="137160" cy="13716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5" name="TextBox 274"/>
            <p:cNvSpPr txBox="1"/>
            <p:nvPr/>
          </p:nvSpPr>
          <p:spPr>
            <a:xfrm>
              <a:off x="3663984" y="4790301"/>
              <a:ext cx="12522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</a:rPr>
                <a:t>Less than 14%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76" name="Rectangle 275"/>
            <p:cNvSpPr/>
            <p:nvPr/>
          </p:nvSpPr>
          <p:spPr bwMode="auto">
            <a:xfrm>
              <a:off x="3520440" y="5120640"/>
              <a:ext cx="137160" cy="137160"/>
            </a:xfrm>
            <a:prstGeom prst="rect">
              <a:avLst/>
            </a:prstGeom>
            <a:solidFill>
              <a:srgbClr val="90B3D6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7" name="TextBox 276"/>
            <p:cNvSpPr txBox="1"/>
            <p:nvPr/>
          </p:nvSpPr>
          <p:spPr>
            <a:xfrm>
              <a:off x="3657600" y="5061086"/>
              <a:ext cx="1010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</a:rPr>
                <a:t>14%–16.9%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78" name="Rectangle 277"/>
            <p:cNvSpPr/>
            <p:nvPr/>
          </p:nvSpPr>
          <p:spPr bwMode="auto">
            <a:xfrm>
              <a:off x="3520440" y="5387340"/>
              <a:ext cx="137160" cy="137160"/>
            </a:xfrm>
            <a:prstGeom prst="rect">
              <a:avLst/>
            </a:prstGeom>
            <a:solidFill>
              <a:srgbClr val="4480BB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3657600" y="5325744"/>
              <a:ext cx="1010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</a:rPr>
                <a:t>17%–19.9%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80" name="Rectangle 279"/>
            <p:cNvSpPr/>
            <p:nvPr/>
          </p:nvSpPr>
          <p:spPr bwMode="auto">
            <a:xfrm>
              <a:off x="3520440" y="5654040"/>
              <a:ext cx="137160" cy="137160"/>
            </a:xfrm>
            <a:prstGeom prst="rect">
              <a:avLst/>
            </a:prstGeom>
            <a:solidFill>
              <a:srgbClr val="16436A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  <p:sp>
          <p:nvSpPr>
            <p:cNvPr id="281" name="TextBox 280"/>
            <p:cNvSpPr txBox="1"/>
            <p:nvPr/>
          </p:nvSpPr>
          <p:spPr>
            <a:xfrm>
              <a:off x="3657600" y="5857101"/>
              <a:ext cx="11063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</a:rPr>
                <a:t>25% or more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57600" y="5590401"/>
              <a:ext cx="10102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dirty="0" smtClean="0">
                  <a:solidFill>
                    <a:srgbClr val="000000"/>
                  </a:solidFill>
                </a:rPr>
                <a:t>20%–24.9%</a:t>
              </a:r>
              <a:endParaRPr lang="en-US" sz="1200" b="1" dirty="0">
                <a:solidFill>
                  <a:srgbClr val="000000"/>
                </a:solidFill>
              </a:endParaRPr>
            </a:p>
          </p:txBody>
        </p:sp>
        <p:sp>
          <p:nvSpPr>
            <p:cNvPr id="283" name="Rectangle 282"/>
            <p:cNvSpPr/>
            <p:nvPr/>
          </p:nvSpPr>
          <p:spPr bwMode="auto">
            <a:xfrm>
              <a:off x="3520440" y="5920740"/>
              <a:ext cx="137160" cy="137160"/>
            </a:xfrm>
            <a:prstGeom prst="rect">
              <a:avLst/>
            </a:prstGeom>
            <a:solidFill>
              <a:srgbClr val="0A1E3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745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5351149"/>
              </p:ext>
            </p:extLst>
          </p:nvPr>
        </p:nvGraphicFramePr>
        <p:xfrm>
          <a:off x="267758" y="1562100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8600" y="1524000"/>
            <a:ext cx="68199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600" b="1" dirty="0"/>
              <a:t>Dollars per year for </a:t>
            </a:r>
            <a:r>
              <a:rPr lang="en-US" sz="1600" b="1" dirty="0" smtClean="0"/>
              <a:t>single </a:t>
            </a:r>
            <a:r>
              <a:rPr lang="en-US" sz="1600" b="1" dirty="0"/>
              <a:t>coverage paid by employees</a:t>
            </a: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535738"/>
            <a:ext cx="89471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/>
              <a:t>Source: 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 (employee premium share for 2003 and </a:t>
            </a:r>
            <a:r>
              <a:rPr lang="en-US" sz="1200" dirty="0" smtClean="0"/>
              <a:t>2013).</a:t>
            </a:r>
            <a:endParaRPr lang="en-US" sz="1200" dirty="0"/>
          </a:p>
        </p:txBody>
      </p:sp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10893" y="298361"/>
            <a:ext cx="878070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1E61FF"/>
                </a:solidFill>
              </a:rPr>
              <a:t>Exhibit </a:t>
            </a:r>
            <a:fld id="{6A398F69-B03A-422E-BDB1-5665B55BE88A}" type="slidenum">
              <a:rPr lang="en-US" sz="2400" b="1" smtClean="0">
                <a:solidFill>
                  <a:srgbClr val="1E61FF"/>
                </a:solidFill>
              </a:rPr>
              <a:pPr algn="ctr" eaLnBrk="1" hangingPunct="1"/>
              <a:t>6</a:t>
            </a:fld>
            <a:r>
              <a:rPr lang="en-US" sz="2400" b="1" dirty="0" smtClean="0">
                <a:solidFill>
                  <a:srgbClr val="1E61FF"/>
                </a:solidFill>
              </a:rPr>
              <a:t>. </a:t>
            </a:r>
            <a:r>
              <a:rPr lang="en-US" sz="2400" b="1" dirty="0">
                <a:solidFill>
                  <a:srgbClr val="1E61FF"/>
                </a:solidFill>
              </a:rPr>
              <a:t>Employee </a:t>
            </a:r>
            <a:r>
              <a:rPr lang="en-US" sz="2400" b="1" dirty="0" smtClean="0">
                <a:solidFill>
                  <a:srgbClr val="1E61FF"/>
                </a:solidFill>
              </a:rPr>
              <a:t>Premium Share Up: Annual Cost Nearly Doubled on Average from </a:t>
            </a:r>
            <a:r>
              <a:rPr lang="en-US" sz="2400" b="1" dirty="0">
                <a:solidFill>
                  <a:srgbClr val="1E61FF"/>
                </a:solidFill>
              </a:rPr>
              <a:t>2003 to 2013</a:t>
            </a:r>
            <a:br>
              <a:rPr lang="en-US" sz="2400" b="1" dirty="0">
                <a:solidFill>
                  <a:srgbClr val="1E61FF"/>
                </a:solidFill>
              </a:rPr>
            </a:br>
            <a:endParaRPr lang="en-US" sz="2400" b="1" dirty="0">
              <a:solidFill>
                <a:srgbClr val="1E61FF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4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85"/>
          <p:cNvGraphicFramePr>
            <a:graphicFrameLocks noGrp="1"/>
          </p:cNvGraphicFramePr>
          <p:nvPr>
            <p:extLst/>
          </p:nvPr>
        </p:nvGraphicFramePr>
        <p:xfrm>
          <a:off x="508669" y="914399"/>
          <a:ext cx="8296276" cy="5324480"/>
        </p:xfrm>
        <a:graphic>
          <a:graphicData uri="http://schemas.openxmlformats.org/drawingml/2006/table">
            <a:tbl>
              <a:tblPr/>
              <a:tblGrid>
                <a:gridCol w="3861995"/>
                <a:gridCol w="1501630"/>
                <a:gridCol w="1571571"/>
                <a:gridCol w="1361080"/>
              </a:tblGrid>
              <a:tr h="747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change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74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Percent with Deductible, all firms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0" marR="0" lvl="0" indent="0" algn="l" defTabSz="461963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	State Range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16%-87%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36%-98%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all firms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$518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$1,273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146%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$356-$824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$670-$1,784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small firms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$703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$1,695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141%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$258-$1,323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$657-$2,755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Average, large firms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Single-person plan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$452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$1,169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159%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002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4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State Range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$303-$743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$673-$1,595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27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731837"/>
          </a:xfrm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rgbClr val="1E61FF"/>
                </a:solidFill>
              </a:rPr>
              <a:t>Exhibit </a:t>
            </a:r>
            <a:fld id="{E699BFBA-613A-4220-ACC8-06C6D76D6C8A}" type="slidenum">
              <a:rPr lang="en-US" smtClean="0">
                <a:solidFill>
                  <a:srgbClr val="1E61FF"/>
                </a:solidFill>
              </a:rPr>
              <a:t>7</a:t>
            </a:fld>
            <a:r>
              <a:rPr lang="en-US" dirty="0" smtClean="0">
                <a:solidFill>
                  <a:srgbClr val="1E61FF"/>
                </a:solidFill>
              </a:rPr>
              <a:t>. Health Insurance Deductibles Spread </a:t>
            </a:r>
            <a:br>
              <a:rPr lang="en-US" dirty="0" smtClean="0">
                <a:solidFill>
                  <a:srgbClr val="1E61FF"/>
                </a:solidFill>
              </a:rPr>
            </a:br>
            <a:r>
              <a:rPr lang="en-US" dirty="0" smtClean="0">
                <a:solidFill>
                  <a:srgbClr val="1E61FF"/>
                </a:solidFill>
              </a:rPr>
              <a:t>and Doubled in Most States from 2003 to 2013</a:t>
            </a:r>
          </a:p>
        </p:txBody>
      </p:sp>
      <p:sp>
        <p:nvSpPr>
          <p:cNvPr id="7228" name="Rectangle 6"/>
          <p:cNvSpPr>
            <a:spLocks noChangeArrowheads="1"/>
          </p:cNvSpPr>
          <p:nvPr/>
        </p:nvSpPr>
        <p:spPr bwMode="auto">
          <a:xfrm>
            <a:off x="39101" y="6358692"/>
            <a:ext cx="9096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Note</a:t>
            </a:r>
            <a:r>
              <a:rPr lang="en-US" sz="1200" dirty="0">
                <a:solidFill>
                  <a:srgbClr val="000000"/>
                </a:solidFill>
              </a:rPr>
              <a:t>: </a:t>
            </a:r>
            <a:r>
              <a:rPr lang="en-US" sz="1200" dirty="0" smtClean="0">
                <a:solidFill>
                  <a:srgbClr val="000000"/>
                </a:solidFill>
              </a:rPr>
              <a:t>Small </a:t>
            </a:r>
            <a:r>
              <a:rPr lang="en-US" sz="1200" dirty="0">
                <a:solidFill>
                  <a:srgbClr val="000000"/>
                </a:solidFill>
              </a:rPr>
              <a:t>firms </a:t>
            </a:r>
            <a:r>
              <a:rPr lang="en-US" sz="1200" dirty="0" smtClean="0">
                <a:solidFill>
                  <a:srgbClr val="000000"/>
                </a:solidFill>
              </a:rPr>
              <a:t>= firms with fewer </a:t>
            </a:r>
            <a:r>
              <a:rPr lang="en-US" sz="1200" dirty="0">
                <a:solidFill>
                  <a:srgbClr val="000000"/>
                </a:solidFill>
              </a:rPr>
              <a:t>than 50 employees; large firms </a:t>
            </a:r>
            <a:r>
              <a:rPr lang="en-US" sz="1200" dirty="0" smtClean="0">
                <a:solidFill>
                  <a:srgbClr val="000000"/>
                </a:solidFill>
              </a:rPr>
              <a:t>= firms with 50 or more employees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endParaRPr lang="en-US" sz="1200" dirty="0" smtClean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</a:pPr>
            <a:r>
              <a:rPr lang="en-US" sz="1200" dirty="0" smtClean="0">
                <a:solidFill>
                  <a:srgbClr val="000000"/>
                </a:solidFill>
              </a:rPr>
              <a:t>Source</a:t>
            </a:r>
            <a:r>
              <a:rPr lang="en-US" sz="1200" dirty="0">
                <a:solidFill>
                  <a:srgbClr val="000000"/>
                </a:solidFill>
              </a:rPr>
              <a:t>: Medical Expenditure Panel Survey</a:t>
            </a:r>
            <a:r>
              <a:rPr lang="en-US" sz="1200" dirty="0">
                <a:solidFill>
                  <a:srgbClr val="000000"/>
                </a:solidFill>
                <a:cs typeface="Arial" charset="0"/>
              </a:rPr>
              <a:t>–</a:t>
            </a:r>
            <a:r>
              <a:rPr lang="en-US" sz="1200" dirty="0">
                <a:solidFill>
                  <a:srgbClr val="000000"/>
                </a:solidFill>
              </a:rPr>
              <a:t>Insurance Component, 2003 and </a:t>
            </a:r>
            <a:r>
              <a:rPr lang="en-US" sz="1200" dirty="0" smtClean="0">
                <a:solidFill>
                  <a:srgbClr val="000000"/>
                </a:solidFill>
              </a:rPr>
              <a:t>2013.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0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164428"/>
              </p:ext>
            </p:extLst>
          </p:nvPr>
        </p:nvGraphicFramePr>
        <p:xfrm>
          <a:off x="228600" y="1295400"/>
          <a:ext cx="8683625" cy="5027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"/>
            <a:ext cx="9140825" cy="457200"/>
          </a:xfrm>
          <a:noFill/>
        </p:spPr>
        <p:txBody>
          <a:bodyPr anchor="t" anchorCtr="1"/>
          <a:lstStyle/>
          <a:p>
            <a:pPr eaLnBrk="1" hangingPunct="1"/>
            <a:r>
              <a:rPr lang="en-US" dirty="0" smtClean="0">
                <a:solidFill>
                  <a:srgbClr val="1E61FF"/>
                </a:solidFill>
              </a:rPr>
              <a:t>Exhibit </a:t>
            </a:r>
            <a:fld id="{DF8E928D-F084-476A-98F0-3BD26B17EAB3}" type="slidenum">
              <a:rPr lang="en-US" smtClean="0">
                <a:solidFill>
                  <a:srgbClr val="1E61FF"/>
                </a:solidFill>
              </a:rPr>
              <a:t>8</a:t>
            </a:fld>
            <a:r>
              <a:rPr lang="en-US" dirty="0" smtClean="0">
                <a:solidFill>
                  <a:srgbClr val="1E61FF"/>
                </a:solidFill>
              </a:rPr>
              <a:t>. </a:t>
            </a:r>
            <a:r>
              <a:rPr lang="en-US" dirty="0">
                <a:solidFill>
                  <a:srgbClr val="1E61FF"/>
                </a:solidFill>
              </a:rPr>
              <a:t>Single-Person </a:t>
            </a:r>
            <a:r>
              <a:rPr lang="en-US" dirty="0" smtClean="0">
                <a:solidFill>
                  <a:srgbClr val="1E61FF"/>
                </a:solidFill>
              </a:rPr>
              <a:t>Deductibles, 2013</a:t>
            </a:r>
            <a:r>
              <a:rPr lang="en-US" dirty="0">
                <a:solidFill>
                  <a:srgbClr val="1E61FF"/>
                </a:solidFill>
              </a:rPr>
              <a:t/>
            </a:r>
            <a:br>
              <a:rPr lang="en-US" dirty="0">
                <a:solidFill>
                  <a:srgbClr val="1E61FF"/>
                </a:solidFill>
              </a:rPr>
            </a:br>
            <a:r>
              <a:rPr lang="en-US" dirty="0" smtClean="0">
                <a:solidFill>
                  <a:srgbClr val="1E61FF"/>
                </a:solidFill>
              </a:rPr>
              <a:t>Deductibles Average $1,000 or More in All But 3 States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7625" y="6543259"/>
            <a:ext cx="5137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</a:t>
            </a:r>
            <a:r>
              <a:rPr lang="en-US" sz="1200" dirty="0"/>
              <a:t>: </a:t>
            </a:r>
            <a:r>
              <a:rPr lang="en-US" sz="1200" dirty="0" smtClean="0"/>
              <a:t>2013 </a:t>
            </a:r>
            <a:r>
              <a:rPr lang="en-US" sz="1200" dirty="0"/>
              <a:t>Medical Expenditure Panel 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Component.</a:t>
            </a:r>
          </a:p>
        </p:txBody>
      </p:sp>
      <p:sp>
        <p:nvSpPr>
          <p:cNvPr id="1029" name="Text Box 7"/>
          <p:cNvSpPr txBox="1">
            <a:spLocks noChangeArrowheads="1"/>
          </p:cNvSpPr>
          <p:nvPr/>
        </p:nvSpPr>
        <p:spPr bwMode="auto">
          <a:xfrm>
            <a:off x="216331" y="841136"/>
            <a:ext cx="793319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Dollars</a:t>
            </a:r>
          </a:p>
        </p:txBody>
      </p:sp>
    </p:spTree>
    <p:extLst>
      <p:ext uri="{BB962C8B-B14F-4D97-AF65-F5344CB8AC3E}">
        <p14:creationId xmlns:p14="http://schemas.microsoft.com/office/powerpoint/2010/main" val="247575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8600" y="1028700"/>
            <a:ext cx="84201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1" dirty="0" smtClean="0"/>
              <a:t>Average Employee Share of Premium plus Average Deductible as Percent of Median State Incomes</a:t>
            </a:r>
            <a:endParaRPr lang="en-US" b="1" dirty="0"/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44450" y="6535738"/>
            <a:ext cx="894715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Aft>
                <a:spcPct val="25000"/>
              </a:spcAft>
            </a:pPr>
            <a:r>
              <a:rPr lang="en-US" sz="1200" dirty="0" smtClean="0"/>
              <a:t>Source: Authors’ analysis Medical Expenditure Panel </a:t>
            </a:r>
            <a:r>
              <a:rPr lang="en-US" sz="1200" dirty="0"/>
              <a:t>Survey</a:t>
            </a:r>
            <a:r>
              <a:rPr lang="en-US" sz="1200" dirty="0">
                <a:cs typeface="Arial" charset="0"/>
              </a:rPr>
              <a:t>–</a:t>
            </a:r>
            <a:r>
              <a:rPr lang="en-US" sz="1200" dirty="0"/>
              <a:t>Insurance </a:t>
            </a:r>
            <a:r>
              <a:rPr lang="en-US" sz="1200" dirty="0" smtClean="0"/>
              <a:t>Component Compared to Median Income Census..</a:t>
            </a:r>
            <a:endParaRPr lang="en-US" sz="1200" dirty="0"/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28887"/>
              </p:ext>
            </p:extLst>
          </p:nvPr>
        </p:nvGraphicFramePr>
        <p:xfrm>
          <a:off x="228599" y="1580465"/>
          <a:ext cx="8740775" cy="4869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28599" y="152400"/>
            <a:ext cx="8763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Ctr="1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 dirty="0">
                <a:solidFill>
                  <a:srgbClr val="1E61FF"/>
                </a:solidFill>
              </a:rPr>
              <a:t>Exhibit </a:t>
            </a:r>
            <a:fld id="{BA6F838A-0159-4B83-9CE4-C466D645F73D}" type="slidenum">
              <a:rPr lang="en-US" sz="2400" b="1" smtClean="0">
                <a:solidFill>
                  <a:srgbClr val="1E61FF"/>
                </a:solidFill>
              </a:rPr>
              <a:t>9</a:t>
            </a:fld>
            <a:r>
              <a:rPr lang="en-US" sz="2400" b="1" dirty="0" smtClean="0">
                <a:solidFill>
                  <a:srgbClr val="1E61FF"/>
                </a:solidFill>
              </a:rPr>
              <a:t>.  Employee and Family Out-of-Pocket Costs Up Compared to Incomes – Leaving Less for Other Needs </a:t>
            </a:r>
          </a:p>
          <a:p>
            <a:pPr algn="ctr" eaLnBrk="1" hangingPunct="1"/>
            <a:endParaRPr lang="en-US" sz="2000" b="1" dirty="0">
              <a:solidFill>
                <a:srgbClr val="1E61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7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359AAA-2532-4133-B895-33F7979235C9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16594</TotalTime>
  <Words>1008</Words>
  <Application>Microsoft Office PowerPoint</Application>
  <PresentationFormat>On-screen Show (4:3)</PresentationFormat>
  <Paragraphs>311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State Trends in Costs of Employer Insurance Coverage: 2003 to 2013</vt:lpstr>
      <vt:lpstr>Exhibit 2.Trends Highlights </vt:lpstr>
      <vt:lpstr>Exhibit 3. Growth in Total Health Insurance Premiums for Employer Sponsored Plans, by State, 2003-10 &amp; 2010-13</vt:lpstr>
      <vt:lpstr>Exhibit 4. Insurance Expensive No Matter Where you Live: Insurance Premiums for Family Coverage 2013 </vt:lpstr>
      <vt:lpstr>Exhibit 5. Total Premiums as Percent of Median Household Income for Under-65 Population, 2003 and 2013</vt:lpstr>
      <vt:lpstr>PowerPoint Presentation</vt:lpstr>
      <vt:lpstr>Exhibit 7. Health Insurance Deductibles Spread  and Doubled in Most States from 2003 to 2013</vt:lpstr>
      <vt:lpstr>Exhibit 8. Single-Person Deductibles, 2013 Deductibles Average $1,000 or More in All But 3 States</vt:lpstr>
      <vt:lpstr>PowerPoint Presentation</vt:lpstr>
      <vt:lpstr>Exhibit 10. Conclusion and Implications </vt:lpstr>
      <vt:lpstr>Report and Data Sources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schoen</cp:lastModifiedBy>
  <cp:revision>907</cp:revision>
  <cp:lastPrinted>2015-01-06T21:47:55Z</cp:lastPrinted>
  <dcterms:created xsi:type="dcterms:W3CDTF">2007-03-19T13:30:17Z</dcterms:created>
  <dcterms:modified xsi:type="dcterms:W3CDTF">2015-01-06T21:55:57Z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