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0.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1.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2.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3.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4.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5.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4"/>
  </p:sldMasterIdLst>
  <p:notesMasterIdLst>
    <p:notesMasterId r:id="rId20"/>
  </p:notesMasterIdLst>
  <p:handoutMasterIdLst>
    <p:handoutMasterId r:id="rId21"/>
  </p:handoutMasterIdLst>
  <p:sldIdLst>
    <p:sldId id="305" r:id="rId5"/>
    <p:sldId id="261" r:id="rId6"/>
    <p:sldId id="263" r:id="rId7"/>
    <p:sldId id="268" r:id="rId8"/>
    <p:sldId id="300" r:id="rId9"/>
    <p:sldId id="306" r:id="rId10"/>
    <p:sldId id="314" r:id="rId11"/>
    <p:sldId id="275" r:id="rId12"/>
    <p:sldId id="276" r:id="rId13"/>
    <p:sldId id="281" r:id="rId14"/>
    <p:sldId id="280" r:id="rId15"/>
    <p:sldId id="322" r:id="rId16"/>
    <p:sldId id="282" r:id="rId17"/>
    <p:sldId id="274" r:id="rId18"/>
    <p:sldId id="283" r:id="rId19"/>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F86ED05-C769-62D3-C9C8-0BA522D68E85}" name="Akeiisa Coleman" initials="AC" userId="S::ac@cmwf.org::fc183185-6a0c-4195-80f9-f6d887b89efb" providerId="AD"/>
  <p188:author id="{530E092C-8C76-6C0B-C8CA-64B918A58B8D}" name="Sara Federman" initials="SF" userId="S::SFederman@cmwf.org::f56d5df0-acd9-4c7e-a1cb-32657b61d0a4" providerId="AD"/>
  <p188:author id="{EF225733-5D94-4707-4674-3EE08DEA1D1E}" name="Christina Ramsay" initials="CR" userId="S::cr@cmwf.org::8ead293d-35ab-4fb1-bfd1-8323c2c646a5" providerId="AD"/>
  <p188:author id="{DFCDB04C-8D83-D2E5-A0B2-0F581BBC1158}" name="Alexandra Bryan" initials="AB" userId="S::ab@cmwf.org::53400845-9c70-40f0-8a90-f612d7193fc8" providerId="AD"/>
  <p188:author id="{5ADA7E78-19BD-D852-48B3-2F50FB6E6FEC}" name="Rachel Nuzum" initials="RN" userId="S::rn@cmwf.org::6cba2e44-31ed-4533-9922-29c8021e2963" providerId="AD"/>
  <p188:author id="{BCF7C1BA-B1F9-0131-C154-1B02388E7E25}" name="Celli E. Horstman" initials="CH" userId="S::ceh@cmwf.org::a753d907-ffb5-47a5-b4b6-3f776c2a45d7" providerId="AD"/>
  <p188:author id="{925A0FE9-EF69-AD6E-56EA-39E8A9D9D3E2}" name="Corinne Lewis" initials="CL" userId="S::cl@cmwf.org::c83399c1-7394-4518-8fe7-cf0f2fcb3ce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A7CB2"/>
    <a:srgbClr val="4ABDBC"/>
    <a:srgbClr val="5F5A9D"/>
    <a:srgbClr val="E0E0E0"/>
    <a:srgbClr val="8ADAD2"/>
    <a:srgbClr val="9FE1DB"/>
    <a:srgbClr val="B6E8E3"/>
    <a:srgbClr val="CDEFEC"/>
    <a:srgbClr val="DFF5F3"/>
    <a:srgbClr val="ED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F21401-3112-435D-80D9-090106A30E4D}" v="6" dt="2024-08-08T16:22:20.5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50" autoAdjust="0"/>
    <p:restoredTop sz="96357" autoAdjust="0"/>
  </p:normalViewPr>
  <p:slideViewPr>
    <p:cSldViewPr snapToGrid="0">
      <p:cViewPr varScale="1">
        <p:scale>
          <a:sx n="114" d="100"/>
          <a:sy n="114" d="100"/>
        </p:scale>
        <p:origin x="1854" y="102"/>
      </p:cViewPr>
      <p:guideLst>
        <p:guide orient="horz" pos="1570"/>
        <p:guide pos="2988"/>
        <p:guide orient="horz" pos="1094"/>
        <p:guide pos="2490"/>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35F21401-3112-435D-80D9-090106A30E4D}"/>
    <pc:docChg chg="undo custSel modSld modMainMaster">
      <pc:chgData name="Paul Frame" userId="ded3f5c5-00e7-408d-9358-fc292cfa5078" providerId="ADAL" clId="{35F21401-3112-435D-80D9-090106A30E4D}" dt="2024-07-26T16:46:52.470" v="1018" actId="27918"/>
      <pc:docMkLst>
        <pc:docMk/>
      </pc:docMkLst>
      <pc:sldChg chg="modSp mod modNotesTx">
        <pc:chgData name="Paul Frame" userId="ded3f5c5-00e7-408d-9358-fc292cfa5078" providerId="ADAL" clId="{35F21401-3112-435D-80D9-090106A30E4D}" dt="2024-07-23T16:11:15.249" v="926" actId="6549"/>
        <pc:sldMkLst>
          <pc:docMk/>
          <pc:sldMk cId="3237236420" sldId="261"/>
        </pc:sldMkLst>
        <pc:spChg chg="mod">
          <ac:chgData name="Paul Frame" userId="ded3f5c5-00e7-408d-9358-fc292cfa5078" providerId="ADAL" clId="{35F21401-3112-435D-80D9-090106A30E4D}" dt="2024-07-22T21:55:57.091" v="649" actId="20577"/>
          <ac:spMkLst>
            <pc:docMk/>
            <pc:sldMk cId="3237236420" sldId="261"/>
            <ac:spMk id="2" creationId="{4F865F3D-ABB0-9F45-98FD-D3809E5842F9}"/>
          </ac:spMkLst>
        </pc:spChg>
        <pc:spChg chg="mod">
          <ac:chgData name="Paul Frame" userId="ded3f5c5-00e7-408d-9358-fc292cfa5078" providerId="ADAL" clId="{35F21401-3112-435D-80D9-090106A30E4D}" dt="2024-07-23T16:11:15.249" v="926" actId="6549"/>
          <ac:spMkLst>
            <pc:docMk/>
            <pc:sldMk cId="3237236420" sldId="261"/>
            <ac:spMk id="4" creationId="{3997AB39-EBAC-BB4E-855E-9F546022EA15}"/>
          </ac:spMkLst>
        </pc:spChg>
        <pc:spChg chg="mod">
          <ac:chgData name="Paul Frame" userId="ded3f5c5-00e7-408d-9358-fc292cfa5078" providerId="ADAL" clId="{35F21401-3112-435D-80D9-090106A30E4D}" dt="2024-07-22T21:35:31.311" v="532" actId="20577"/>
          <ac:spMkLst>
            <pc:docMk/>
            <pc:sldMk cId="3237236420" sldId="261"/>
            <ac:spMk id="5" creationId="{2BE02FBB-0518-5843-8619-CB7C01F1B98A}"/>
          </ac:spMkLst>
        </pc:spChg>
      </pc:sldChg>
      <pc:sldChg chg="modSp mod modNotesTx">
        <pc:chgData name="Paul Frame" userId="ded3f5c5-00e7-408d-9358-fc292cfa5078" providerId="ADAL" clId="{35F21401-3112-435D-80D9-090106A30E4D}" dt="2024-07-26T16:29:37.155" v="1007" actId="20577"/>
        <pc:sldMkLst>
          <pc:docMk/>
          <pc:sldMk cId="3365772983" sldId="263"/>
        </pc:sldMkLst>
        <pc:spChg chg="mod">
          <ac:chgData name="Paul Frame" userId="ded3f5c5-00e7-408d-9358-fc292cfa5078" providerId="ADAL" clId="{35F21401-3112-435D-80D9-090106A30E4D}" dt="2024-07-26T16:29:37.155" v="1007" actId="20577"/>
          <ac:spMkLst>
            <pc:docMk/>
            <pc:sldMk cId="3365772983" sldId="263"/>
            <ac:spMk id="2" creationId="{4F865F3D-ABB0-9F45-98FD-D3809E5842F9}"/>
          </ac:spMkLst>
        </pc:spChg>
        <pc:spChg chg="mod">
          <ac:chgData name="Paul Frame" userId="ded3f5c5-00e7-408d-9358-fc292cfa5078" providerId="ADAL" clId="{35F21401-3112-435D-80D9-090106A30E4D}" dt="2024-07-23T16:28:52.855" v="936" actId="20577"/>
          <ac:spMkLst>
            <pc:docMk/>
            <pc:sldMk cId="3365772983" sldId="263"/>
            <ac:spMk id="4" creationId="{3997AB39-EBAC-BB4E-855E-9F546022EA15}"/>
          </ac:spMkLst>
        </pc:spChg>
        <pc:spChg chg="mod">
          <ac:chgData name="Paul Frame" userId="ded3f5c5-00e7-408d-9358-fc292cfa5078" providerId="ADAL" clId="{35F21401-3112-435D-80D9-090106A30E4D}" dt="2024-07-22T21:24:35.738" v="404" actId="14100"/>
          <ac:spMkLst>
            <pc:docMk/>
            <pc:sldMk cId="3365772983" sldId="263"/>
            <ac:spMk id="5" creationId="{2BE02FBB-0518-5843-8619-CB7C01F1B98A}"/>
          </ac:spMkLst>
        </pc:spChg>
      </pc:sldChg>
      <pc:sldChg chg="modSp mod modNotesTx">
        <pc:chgData name="Paul Frame" userId="ded3f5c5-00e7-408d-9358-fc292cfa5078" providerId="ADAL" clId="{35F21401-3112-435D-80D9-090106A30E4D}" dt="2024-07-23T16:34:18.996" v="945" actId="20577"/>
        <pc:sldMkLst>
          <pc:docMk/>
          <pc:sldMk cId="1165460456" sldId="268"/>
        </pc:sldMkLst>
        <pc:spChg chg="mod">
          <ac:chgData name="Paul Frame" userId="ded3f5c5-00e7-408d-9358-fc292cfa5078" providerId="ADAL" clId="{35F21401-3112-435D-80D9-090106A30E4D}" dt="2024-07-22T21:56:04.320" v="651" actId="20577"/>
          <ac:spMkLst>
            <pc:docMk/>
            <pc:sldMk cId="1165460456" sldId="268"/>
            <ac:spMk id="2" creationId="{4F865F3D-ABB0-9F45-98FD-D3809E5842F9}"/>
          </ac:spMkLst>
        </pc:spChg>
        <pc:spChg chg="mod">
          <ac:chgData name="Paul Frame" userId="ded3f5c5-00e7-408d-9358-fc292cfa5078" providerId="ADAL" clId="{35F21401-3112-435D-80D9-090106A30E4D}" dt="2024-07-23T16:34:18.996" v="945" actId="20577"/>
          <ac:spMkLst>
            <pc:docMk/>
            <pc:sldMk cId="1165460456" sldId="268"/>
            <ac:spMk id="4" creationId="{3997AB39-EBAC-BB4E-855E-9F546022EA15}"/>
          </ac:spMkLst>
        </pc:spChg>
        <pc:spChg chg="mod">
          <ac:chgData name="Paul Frame" userId="ded3f5c5-00e7-408d-9358-fc292cfa5078" providerId="ADAL" clId="{35F21401-3112-435D-80D9-090106A30E4D}" dt="2024-07-22T21:35:21.823" v="527" actId="20577"/>
          <ac:spMkLst>
            <pc:docMk/>
            <pc:sldMk cId="1165460456" sldId="268"/>
            <ac:spMk id="5" creationId="{2BE02FBB-0518-5843-8619-CB7C01F1B98A}"/>
          </ac:spMkLst>
        </pc:spChg>
      </pc:sldChg>
      <pc:sldChg chg="modSp mod modNotesTx">
        <pc:chgData name="Paul Frame" userId="ded3f5c5-00e7-408d-9358-fc292cfa5078" providerId="ADAL" clId="{35F21401-3112-435D-80D9-090106A30E4D}" dt="2024-07-23T16:38:53.070" v="971" actId="20577"/>
        <pc:sldMkLst>
          <pc:docMk/>
          <pc:sldMk cId="2449994203" sldId="274"/>
        </pc:sldMkLst>
        <pc:spChg chg="mod">
          <ac:chgData name="Paul Frame" userId="ded3f5c5-00e7-408d-9358-fc292cfa5078" providerId="ADAL" clId="{35F21401-3112-435D-80D9-090106A30E4D}" dt="2024-07-22T21:58:34.866" v="665" actId="20577"/>
          <ac:spMkLst>
            <pc:docMk/>
            <pc:sldMk cId="2449994203" sldId="274"/>
            <ac:spMk id="2" creationId="{4F865F3D-ABB0-9F45-98FD-D3809E5842F9}"/>
          </ac:spMkLst>
        </pc:spChg>
        <pc:spChg chg="mod">
          <ac:chgData name="Paul Frame" userId="ded3f5c5-00e7-408d-9358-fc292cfa5078" providerId="ADAL" clId="{35F21401-3112-435D-80D9-090106A30E4D}" dt="2024-07-23T16:38:53.070" v="971" actId="20577"/>
          <ac:spMkLst>
            <pc:docMk/>
            <pc:sldMk cId="2449994203" sldId="274"/>
            <ac:spMk id="4" creationId="{3997AB39-EBAC-BB4E-855E-9F546022EA15}"/>
          </ac:spMkLst>
        </pc:spChg>
        <pc:spChg chg="mod">
          <ac:chgData name="Paul Frame" userId="ded3f5c5-00e7-408d-9358-fc292cfa5078" providerId="ADAL" clId="{35F21401-3112-435D-80D9-090106A30E4D}" dt="2024-07-22T21:41:58.881" v="605" actId="14100"/>
          <ac:spMkLst>
            <pc:docMk/>
            <pc:sldMk cId="2449994203" sldId="274"/>
            <ac:spMk id="5" creationId="{2BE02FBB-0518-5843-8619-CB7C01F1B98A}"/>
          </ac:spMkLst>
        </pc:spChg>
      </pc:sldChg>
      <pc:sldChg chg="modSp mod modNotesTx">
        <pc:chgData name="Paul Frame" userId="ded3f5c5-00e7-408d-9358-fc292cfa5078" providerId="ADAL" clId="{35F21401-3112-435D-80D9-090106A30E4D}" dt="2024-07-23T16:35:20.228" v="953" actId="20577"/>
        <pc:sldMkLst>
          <pc:docMk/>
          <pc:sldMk cId="21906562" sldId="275"/>
        </pc:sldMkLst>
        <pc:spChg chg="mod">
          <ac:chgData name="Paul Frame" userId="ded3f5c5-00e7-408d-9358-fc292cfa5078" providerId="ADAL" clId="{35F21401-3112-435D-80D9-090106A30E4D}" dt="2024-07-23T16:35:20.228" v="953" actId="20577"/>
          <ac:spMkLst>
            <pc:docMk/>
            <pc:sldMk cId="21906562" sldId="275"/>
            <ac:spMk id="4" creationId="{3997AB39-EBAC-BB4E-855E-9F546022EA15}"/>
          </ac:spMkLst>
        </pc:spChg>
        <pc:spChg chg="mod">
          <ac:chgData name="Paul Frame" userId="ded3f5c5-00e7-408d-9358-fc292cfa5078" providerId="ADAL" clId="{35F21401-3112-435D-80D9-090106A30E4D}" dt="2024-07-22T21:27:54.113" v="433" actId="1076"/>
          <ac:spMkLst>
            <pc:docMk/>
            <pc:sldMk cId="21906562" sldId="275"/>
            <ac:spMk id="5" creationId="{2BE02FBB-0518-5843-8619-CB7C01F1B98A}"/>
          </ac:spMkLst>
        </pc:spChg>
      </pc:sldChg>
      <pc:sldChg chg="modSp mod modNotesTx">
        <pc:chgData name="Paul Frame" userId="ded3f5c5-00e7-408d-9358-fc292cfa5078" providerId="ADAL" clId="{35F21401-3112-435D-80D9-090106A30E4D}" dt="2024-07-26T16:38:55.449" v="1010" actId="27918"/>
        <pc:sldMkLst>
          <pc:docMk/>
          <pc:sldMk cId="2903491910" sldId="276"/>
        </pc:sldMkLst>
        <pc:spChg chg="mod">
          <ac:chgData name="Paul Frame" userId="ded3f5c5-00e7-408d-9358-fc292cfa5078" providerId="ADAL" clId="{35F21401-3112-435D-80D9-090106A30E4D}" dt="2024-07-22T21:57:28.231" v="654" actId="20577"/>
          <ac:spMkLst>
            <pc:docMk/>
            <pc:sldMk cId="2903491910" sldId="276"/>
            <ac:spMk id="2" creationId="{4F865F3D-ABB0-9F45-98FD-D3809E5842F9}"/>
          </ac:spMkLst>
        </pc:spChg>
        <pc:spChg chg="mod">
          <ac:chgData name="Paul Frame" userId="ded3f5c5-00e7-408d-9358-fc292cfa5078" providerId="ADAL" clId="{35F21401-3112-435D-80D9-090106A30E4D}" dt="2024-07-23T14:59:01.791" v="897"/>
          <ac:spMkLst>
            <pc:docMk/>
            <pc:sldMk cId="2903491910" sldId="276"/>
            <ac:spMk id="4" creationId="{3997AB39-EBAC-BB4E-855E-9F546022EA15}"/>
          </ac:spMkLst>
        </pc:spChg>
        <pc:spChg chg="mod">
          <ac:chgData name="Paul Frame" userId="ded3f5c5-00e7-408d-9358-fc292cfa5078" providerId="ADAL" clId="{35F21401-3112-435D-80D9-090106A30E4D}" dt="2024-07-23T18:10:08.919" v="981" actId="14100"/>
          <ac:spMkLst>
            <pc:docMk/>
            <pc:sldMk cId="2903491910" sldId="276"/>
            <ac:spMk id="5" creationId="{2BE02FBB-0518-5843-8619-CB7C01F1B98A}"/>
          </ac:spMkLst>
        </pc:spChg>
      </pc:sldChg>
      <pc:sldChg chg="modSp mod modNotesTx">
        <pc:chgData name="Paul Frame" userId="ded3f5c5-00e7-408d-9358-fc292cfa5078" providerId="ADAL" clId="{35F21401-3112-435D-80D9-090106A30E4D}" dt="2024-07-23T14:59:26.559" v="899"/>
        <pc:sldMkLst>
          <pc:docMk/>
          <pc:sldMk cId="1306472325" sldId="280"/>
        </pc:sldMkLst>
        <pc:spChg chg="mod">
          <ac:chgData name="Paul Frame" userId="ded3f5c5-00e7-408d-9358-fc292cfa5078" providerId="ADAL" clId="{35F21401-3112-435D-80D9-090106A30E4D}" dt="2024-07-23T14:59:26.559" v="899"/>
          <ac:spMkLst>
            <pc:docMk/>
            <pc:sldMk cId="1306472325" sldId="280"/>
            <ac:spMk id="4" creationId="{3997AB39-EBAC-BB4E-855E-9F546022EA15}"/>
          </ac:spMkLst>
        </pc:spChg>
        <pc:spChg chg="mod">
          <ac:chgData name="Paul Frame" userId="ded3f5c5-00e7-408d-9358-fc292cfa5078" providerId="ADAL" clId="{35F21401-3112-435D-80D9-090106A30E4D}" dt="2024-07-22T21:37:16.498" v="549" actId="6549"/>
          <ac:spMkLst>
            <pc:docMk/>
            <pc:sldMk cId="1306472325" sldId="280"/>
            <ac:spMk id="5" creationId="{2BE02FBB-0518-5843-8619-CB7C01F1B98A}"/>
          </ac:spMkLst>
        </pc:spChg>
      </pc:sldChg>
      <pc:sldChg chg="modSp mod modNotesTx">
        <pc:chgData name="Paul Frame" userId="ded3f5c5-00e7-408d-9358-fc292cfa5078" providerId="ADAL" clId="{35F21401-3112-435D-80D9-090106A30E4D}" dt="2024-07-23T18:25:27.590" v="990" actId="27918"/>
        <pc:sldMkLst>
          <pc:docMk/>
          <pc:sldMk cId="3238924265" sldId="281"/>
        </pc:sldMkLst>
        <pc:spChg chg="mod">
          <ac:chgData name="Paul Frame" userId="ded3f5c5-00e7-408d-9358-fc292cfa5078" providerId="ADAL" clId="{35F21401-3112-435D-80D9-090106A30E4D}" dt="2024-07-23T18:23:05.991" v="983" actId="20577"/>
          <ac:spMkLst>
            <pc:docMk/>
            <pc:sldMk cId="3238924265" sldId="281"/>
            <ac:spMk id="2" creationId="{4F865F3D-ABB0-9F45-98FD-D3809E5842F9}"/>
          </ac:spMkLst>
        </pc:spChg>
        <pc:spChg chg="mod">
          <ac:chgData name="Paul Frame" userId="ded3f5c5-00e7-408d-9358-fc292cfa5078" providerId="ADAL" clId="{35F21401-3112-435D-80D9-090106A30E4D}" dt="2024-07-23T14:59:16.060" v="898"/>
          <ac:spMkLst>
            <pc:docMk/>
            <pc:sldMk cId="3238924265" sldId="281"/>
            <ac:spMk id="4" creationId="{3997AB39-EBAC-BB4E-855E-9F546022EA15}"/>
          </ac:spMkLst>
        </pc:spChg>
        <pc:spChg chg="mod">
          <ac:chgData name="Paul Frame" userId="ded3f5c5-00e7-408d-9358-fc292cfa5078" providerId="ADAL" clId="{35F21401-3112-435D-80D9-090106A30E4D}" dt="2024-07-22T21:42:12.497" v="606" actId="14100"/>
          <ac:spMkLst>
            <pc:docMk/>
            <pc:sldMk cId="3238924265" sldId="281"/>
            <ac:spMk id="5" creationId="{2BE02FBB-0518-5843-8619-CB7C01F1B98A}"/>
          </ac:spMkLst>
        </pc:spChg>
      </pc:sldChg>
      <pc:sldChg chg="modSp mod modNotesTx">
        <pc:chgData name="Paul Frame" userId="ded3f5c5-00e7-408d-9358-fc292cfa5078" providerId="ADAL" clId="{35F21401-3112-435D-80D9-090106A30E4D}" dt="2024-07-26T16:43:51.051" v="1015" actId="27918"/>
        <pc:sldMkLst>
          <pc:docMk/>
          <pc:sldMk cId="2089863408" sldId="282"/>
        </pc:sldMkLst>
        <pc:spChg chg="mod">
          <ac:chgData name="Paul Frame" userId="ded3f5c5-00e7-408d-9358-fc292cfa5078" providerId="ADAL" clId="{35F21401-3112-435D-80D9-090106A30E4D}" dt="2024-07-22T21:58:17.176" v="659" actId="20577"/>
          <ac:spMkLst>
            <pc:docMk/>
            <pc:sldMk cId="2089863408" sldId="282"/>
            <ac:spMk id="2" creationId="{4F865F3D-ABB0-9F45-98FD-D3809E5842F9}"/>
          </ac:spMkLst>
        </pc:spChg>
        <pc:spChg chg="mod">
          <ac:chgData name="Paul Frame" userId="ded3f5c5-00e7-408d-9358-fc292cfa5078" providerId="ADAL" clId="{35F21401-3112-435D-80D9-090106A30E4D}" dt="2024-07-23T16:38:11.436" v="963" actId="20577"/>
          <ac:spMkLst>
            <pc:docMk/>
            <pc:sldMk cId="2089863408" sldId="282"/>
            <ac:spMk id="4" creationId="{3997AB39-EBAC-BB4E-855E-9F546022EA15}"/>
          </ac:spMkLst>
        </pc:spChg>
        <pc:spChg chg="mod">
          <ac:chgData name="Paul Frame" userId="ded3f5c5-00e7-408d-9358-fc292cfa5078" providerId="ADAL" clId="{35F21401-3112-435D-80D9-090106A30E4D}" dt="2024-07-22T21:42:48.648" v="609" actId="6549"/>
          <ac:spMkLst>
            <pc:docMk/>
            <pc:sldMk cId="2089863408" sldId="282"/>
            <ac:spMk id="5" creationId="{2BE02FBB-0518-5843-8619-CB7C01F1B98A}"/>
          </ac:spMkLst>
        </pc:spChg>
      </pc:sldChg>
      <pc:sldChg chg="modSp mod modNotesTx">
        <pc:chgData name="Paul Frame" userId="ded3f5c5-00e7-408d-9358-fc292cfa5078" providerId="ADAL" clId="{35F21401-3112-435D-80D9-090106A30E4D}" dt="2024-07-26T16:46:52.470" v="1018" actId="27918"/>
        <pc:sldMkLst>
          <pc:docMk/>
          <pc:sldMk cId="3245050915" sldId="283"/>
        </pc:sldMkLst>
        <pc:spChg chg="mod">
          <ac:chgData name="Paul Frame" userId="ded3f5c5-00e7-408d-9358-fc292cfa5078" providerId="ADAL" clId="{35F21401-3112-435D-80D9-090106A30E4D}" dt="2024-07-22T21:58:42.447" v="666" actId="20577"/>
          <ac:spMkLst>
            <pc:docMk/>
            <pc:sldMk cId="3245050915" sldId="283"/>
            <ac:spMk id="2" creationId="{4F865F3D-ABB0-9F45-98FD-D3809E5842F9}"/>
          </ac:spMkLst>
        </pc:spChg>
        <pc:spChg chg="mod">
          <ac:chgData name="Paul Frame" userId="ded3f5c5-00e7-408d-9358-fc292cfa5078" providerId="ADAL" clId="{35F21401-3112-435D-80D9-090106A30E4D}" dt="2024-07-23T19:46:45.397" v="991" actId="20577"/>
          <ac:spMkLst>
            <pc:docMk/>
            <pc:sldMk cId="3245050915" sldId="283"/>
            <ac:spMk id="4" creationId="{3997AB39-EBAC-BB4E-855E-9F546022EA15}"/>
          </ac:spMkLst>
        </pc:spChg>
        <pc:spChg chg="mod">
          <ac:chgData name="Paul Frame" userId="ded3f5c5-00e7-408d-9358-fc292cfa5078" providerId="ADAL" clId="{35F21401-3112-435D-80D9-090106A30E4D}" dt="2024-07-22T21:43:56.441" v="623" actId="20577"/>
          <ac:spMkLst>
            <pc:docMk/>
            <pc:sldMk cId="3245050915" sldId="283"/>
            <ac:spMk id="5" creationId="{2BE02FBB-0518-5843-8619-CB7C01F1B98A}"/>
          </ac:spMkLst>
        </pc:spChg>
      </pc:sldChg>
      <pc:sldChg chg="modSp mod modNotesTx">
        <pc:chgData name="Paul Frame" userId="ded3f5c5-00e7-408d-9358-fc292cfa5078" providerId="ADAL" clId="{35F21401-3112-435D-80D9-090106A30E4D}" dt="2024-07-23T14:39:09.822" v="735" actId="20577"/>
        <pc:sldMkLst>
          <pc:docMk/>
          <pc:sldMk cId="2812395746" sldId="300"/>
        </pc:sldMkLst>
        <pc:spChg chg="mod">
          <ac:chgData name="Paul Frame" userId="ded3f5c5-00e7-408d-9358-fc292cfa5078" providerId="ADAL" clId="{35F21401-3112-435D-80D9-090106A30E4D}" dt="2024-07-22T21:56:25.001" v="652" actId="14100"/>
          <ac:spMkLst>
            <pc:docMk/>
            <pc:sldMk cId="2812395746" sldId="300"/>
            <ac:spMk id="2" creationId="{4F865F3D-ABB0-9F45-98FD-D3809E5842F9}"/>
          </ac:spMkLst>
        </pc:spChg>
        <pc:spChg chg="mod">
          <ac:chgData name="Paul Frame" userId="ded3f5c5-00e7-408d-9358-fc292cfa5078" providerId="ADAL" clId="{35F21401-3112-435D-80D9-090106A30E4D}" dt="2024-07-23T14:39:09.822" v="735" actId="20577"/>
          <ac:spMkLst>
            <pc:docMk/>
            <pc:sldMk cId="2812395746" sldId="300"/>
            <ac:spMk id="4" creationId="{3997AB39-EBAC-BB4E-855E-9F546022EA15}"/>
          </ac:spMkLst>
        </pc:spChg>
        <pc:spChg chg="mod">
          <ac:chgData name="Paul Frame" userId="ded3f5c5-00e7-408d-9358-fc292cfa5078" providerId="ADAL" clId="{35F21401-3112-435D-80D9-090106A30E4D}" dt="2024-07-22T21:26:39.199" v="428" actId="20577"/>
          <ac:spMkLst>
            <pc:docMk/>
            <pc:sldMk cId="2812395746" sldId="300"/>
            <ac:spMk id="5" creationId="{2BE02FBB-0518-5843-8619-CB7C01F1B98A}"/>
          </ac:spMkLst>
        </pc:spChg>
      </pc:sldChg>
      <pc:sldChg chg="modSp mod modNotesTx">
        <pc:chgData name="Paul Frame" userId="ded3f5c5-00e7-408d-9358-fc292cfa5078" providerId="ADAL" clId="{35F21401-3112-435D-80D9-090106A30E4D}" dt="2024-07-23T15:15:16.725" v="903" actId="6549"/>
        <pc:sldMkLst>
          <pc:docMk/>
          <pc:sldMk cId="2599756872" sldId="305"/>
        </pc:sldMkLst>
        <pc:spChg chg="mod">
          <ac:chgData name="Paul Frame" userId="ded3f5c5-00e7-408d-9358-fc292cfa5078" providerId="ADAL" clId="{35F21401-3112-435D-80D9-090106A30E4D}" dt="2024-07-22T19:58:08.724" v="217" actId="20577"/>
          <ac:spMkLst>
            <pc:docMk/>
            <pc:sldMk cId="2599756872" sldId="305"/>
            <ac:spMk id="2" creationId="{4F865F3D-ABB0-9F45-98FD-D3809E5842F9}"/>
          </ac:spMkLst>
        </pc:spChg>
        <pc:spChg chg="mod">
          <ac:chgData name="Paul Frame" userId="ded3f5c5-00e7-408d-9358-fc292cfa5078" providerId="ADAL" clId="{35F21401-3112-435D-80D9-090106A30E4D}" dt="2024-07-23T15:15:16.725" v="903" actId="6549"/>
          <ac:spMkLst>
            <pc:docMk/>
            <pc:sldMk cId="2599756872" sldId="305"/>
            <ac:spMk id="4" creationId="{3997AB39-EBAC-BB4E-855E-9F546022EA15}"/>
          </ac:spMkLst>
        </pc:spChg>
        <pc:spChg chg="mod">
          <ac:chgData name="Paul Frame" userId="ded3f5c5-00e7-408d-9358-fc292cfa5078" providerId="ADAL" clId="{35F21401-3112-435D-80D9-090106A30E4D}" dt="2024-07-22T21:23:01.903" v="388" actId="14100"/>
          <ac:spMkLst>
            <pc:docMk/>
            <pc:sldMk cId="2599756872" sldId="305"/>
            <ac:spMk id="5" creationId="{2BE02FBB-0518-5843-8619-CB7C01F1B98A}"/>
          </ac:spMkLst>
        </pc:spChg>
      </pc:sldChg>
      <pc:sldChg chg="modSp mod modNotesTx">
        <pc:chgData name="Paul Frame" userId="ded3f5c5-00e7-408d-9358-fc292cfa5078" providerId="ADAL" clId="{35F21401-3112-435D-80D9-090106A30E4D}" dt="2024-07-23T17:35:44.035" v="979" actId="20577"/>
        <pc:sldMkLst>
          <pc:docMk/>
          <pc:sldMk cId="2551131473" sldId="306"/>
        </pc:sldMkLst>
        <pc:spChg chg="mod">
          <ac:chgData name="Paul Frame" userId="ded3f5c5-00e7-408d-9358-fc292cfa5078" providerId="ADAL" clId="{35F21401-3112-435D-80D9-090106A30E4D}" dt="2024-07-22T21:56:34.330" v="653" actId="20577"/>
          <ac:spMkLst>
            <pc:docMk/>
            <pc:sldMk cId="2551131473" sldId="306"/>
            <ac:spMk id="2" creationId="{4F865F3D-ABB0-9F45-98FD-D3809E5842F9}"/>
          </ac:spMkLst>
        </pc:spChg>
        <pc:spChg chg="mod">
          <ac:chgData name="Paul Frame" userId="ded3f5c5-00e7-408d-9358-fc292cfa5078" providerId="ADAL" clId="{35F21401-3112-435D-80D9-090106A30E4D}" dt="2024-07-23T17:35:44.035" v="979" actId="20577"/>
          <ac:spMkLst>
            <pc:docMk/>
            <pc:sldMk cId="2551131473" sldId="306"/>
            <ac:spMk id="4" creationId="{3997AB39-EBAC-BB4E-855E-9F546022EA15}"/>
          </ac:spMkLst>
        </pc:spChg>
        <pc:spChg chg="mod">
          <ac:chgData name="Paul Frame" userId="ded3f5c5-00e7-408d-9358-fc292cfa5078" providerId="ADAL" clId="{35F21401-3112-435D-80D9-090106A30E4D}" dt="2024-07-22T21:35:13.090" v="522" actId="20577"/>
          <ac:spMkLst>
            <pc:docMk/>
            <pc:sldMk cId="2551131473" sldId="306"/>
            <ac:spMk id="5" creationId="{2BE02FBB-0518-5843-8619-CB7C01F1B98A}"/>
          </ac:spMkLst>
        </pc:spChg>
      </pc:sldChg>
      <pc:sldChg chg="modSp mod modNotesTx">
        <pc:chgData name="Paul Frame" userId="ded3f5c5-00e7-408d-9358-fc292cfa5078" providerId="ADAL" clId="{35F21401-3112-435D-80D9-090106A30E4D}" dt="2024-07-23T17:57:42.977" v="980" actId="20577"/>
        <pc:sldMkLst>
          <pc:docMk/>
          <pc:sldMk cId="3631248762" sldId="314"/>
        </pc:sldMkLst>
        <pc:spChg chg="mod">
          <ac:chgData name="Paul Frame" userId="ded3f5c5-00e7-408d-9358-fc292cfa5078" providerId="ADAL" clId="{35F21401-3112-435D-80D9-090106A30E4D}" dt="2024-07-23T14:58:09.985" v="894"/>
          <ac:spMkLst>
            <pc:docMk/>
            <pc:sldMk cId="3631248762" sldId="314"/>
            <ac:spMk id="4" creationId="{D3FA1159-9CA2-51FB-72DC-43E7C125D01E}"/>
          </ac:spMkLst>
        </pc:spChg>
        <pc:spChg chg="mod">
          <ac:chgData name="Paul Frame" userId="ded3f5c5-00e7-408d-9358-fc292cfa5078" providerId="ADAL" clId="{35F21401-3112-435D-80D9-090106A30E4D}" dt="2024-07-23T17:57:42.977" v="980" actId="20577"/>
          <ac:spMkLst>
            <pc:docMk/>
            <pc:sldMk cId="3631248762" sldId="314"/>
            <ac:spMk id="5" creationId="{4077EFBF-7F04-D60C-9F58-5FFB8BE5C8BB}"/>
          </ac:spMkLst>
        </pc:spChg>
      </pc:sldChg>
      <pc:sldChg chg="modSp mod modNotesTx">
        <pc:chgData name="Paul Frame" userId="ded3f5c5-00e7-408d-9358-fc292cfa5078" providerId="ADAL" clId="{35F21401-3112-435D-80D9-090106A30E4D}" dt="2024-07-23T14:59:35.658" v="900"/>
        <pc:sldMkLst>
          <pc:docMk/>
          <pc:sldMk cId="2353691920" sldId="322"/>
        </pc:sldMkLst>
        <pc:spChg chg="mod">
          <ac:chgData name="Paul Frame" userId="ded3f5c5-00e7-408d-9358-fc292cfa5078" providerId="ADAL" clId="{35F21401-3112-435D-80D9-090106A30E4D}" dt="2024-07-22T21:46:51.044" v="638" actId="947"/>
          <ac:spMkLst>
            <pc:docMk/>
            <pc:sldMk cId="2353691920" sldId="322"/>
            <ac:spMk id="2" creationId="{4F865F3D-ABB0-9F45-98FD-D3809E5842F9}"/>
          </ac:spMkLst>
        </pc:spChg>
        <pc:spChg chg="mod">
          <ac:chgData name="Paul Frame" userId="ded3f5c5-00e7-408d-9358-fc292cfa5078" providerId="ADAL" clId="{35F21401-3112-435D-80D9-090106A30E4D}" dt="2024-07-23T14:59:35.658" v="900"/>
          <ac:spMkLst>
            <pc:docMk/>
            <pc:sldMk cId="2353691920" sldId="322"/>
            <ac:spMk id="4" creationId="{3997AB39-EBAC-BB4E-855E-9F546022EA15}"/>
          </ac:spMkLst>
        </pc:spChg>
        <pc:spChg chg="mod">
          <ac:chgData name="Paul Frame" userId="ded3f5c5-00e7-408d-9358-fc292cfa5078" providerId="ADAL" clId="{35F21401-3112-435D-80D9-090106A30E4D}" dt="2024-07-22T21:38:13.441" v="562" actId="1076"/>
          <ac:spMkLst>
            <pc:docMk/>
            <pc:sldMk cId="2353691920" sldId="322"/>
            <ac:spMk id="5" creationId="{2BE02FBB-0518-5843-8619-CB7C01F1B98A}"/>
          </ac:spMkLst>
        </pc:spChg>
      </pc:sldChg>
      <pc:sldMasterChg chg="modSldLayout">
        <pc:chgData name="Paul Frame" userId="ded3f5c5-00e7-408d-9358-fc292cfa5078" providerId="ADAL" clId="{35F21401-3112-435D-80D9-090106A30E4D}" dt="2024-07-23T14:36:19.045" v="706" actId="14100"/>
        <pc:sldMasterMkLst>
          <pc:docMk/>
          <pc:sldMasterMk cId="2139821026" sldId="2147483723"/>
        </pc:sldMasterMkLst>
        <pc:sldLayoutChg chg="modSp mod">
          <pc:chgData name="Paul Frame" userId="ded3f5c5-00e7-408d-9358-fc292cfa5078" providerId="ADAL" clId="{35F21401-3112-435D-80D9-090106A30E4D}" dt="2024-07-23T14:36:19.045" v="706" actId="14100"/>
          <pc:sldLayoutMkLst>
            <pc:docMk/>
            <pc:sldMasterMk cId="2139821026" sldId="2147483723"/>
            <pc:sldLayoutMk cId="293887300" sldId="2147483744"/>
          </pc:sldLayoutMkLst>
          <pc:spChg chg="mod">
            <ac:chgData name="Paul Frame" userId="ded3f5c5-00e7-408d-9358-fc292cfa5078" providerId="ADAL" clId="{35F21401-3112-435D-80D9-090106A30E4D}" dt="2024-07-23T14:36:19.045" v="706" actId="14100"/>
            <ac:spMkLst>
              <pc:docMk/>
              <pc:sldMasterMk cId="2139821026" sldId="2147483723"/>
              <pc:sldLayoutMk cId="293887300" sldId="2147483744"/>
              <ac:spMk id="9" creationId="{5124FA92-CBAB-EAD0-4152-9DB1DD76FC78}"/>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Sheet1!$C$1</c:f>
              <c:strCache>
                <c:ptCount val="1"/>
                <c:pt idx="0">
                  <c:v>2018</c:v>
                </c:pt>
              </c:strCache>
            </c:strRef>
          </c:tx>
          <c:spPr>
            <a:solidFill>
              <a:schemeClr val="tx2"/>
            </a:solidFill>
            <a:ln>
              <a:noFill/>
            </a:ln>
            <a:effectLst/>
          </c:spPr>
          <c:invertIfNegative val="0"/>
          <c:dLbls>
            <c:dLbl>
              <c:idx val="2"/>
              <c:tx>
                <c:rich>
                  <a:bodyPr/>
                  <a:lstStyle/>
                  <a:p>
                    <a:fld id="{89F81B27-B73A-4630-959F-722A7C28F679}"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3138-4D63-BA7B-3DD2FB450DC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Total</c:v>
                </c:pt>
                <c:pt idx="1">
                  <c:v>Urban</c:v>
                </c:pt>
                <c:pt idx="2">
                  <c:v>Rural</c:v>
                </c:pt>
              </c:strCache>
            </c:strRef>
          </c:cat>
          <c:val>
            <c:numRef>
              <c:f>Sheet1!$C$2:$C$4</c:f>
              <c:numCache>
                <c:formatCode>General</c:formatCode>
                <c:ptCount val="3"/>
                <c:pt idx="0">
                  <c:v>94</c:v>
                </c:pt>
                <c:pt idx="1">
                  <c:v>93</c:v>
                </c:pt>
                <c:pt idx="2">
                  <c:v>96</c:v>
                </c:pt>
              </c:numCache>
            </c:numRef>
          </c:val>
          <c:extLst>
            <c:ext xmlns:c16="http://schemas.microsoft.com/office/drawing/2014/chart" uri="{C3380CC4-5D6E-409C-BE32-E72D297353CC}">
              <c16:uniqueId val="{00000008-99C4-4D05-B2E0-762EEB2D2E1D}"/>
            </c:ext>
          </c:extLst>
        </c:ser>
        <c:ser>
          <c:idx val="0"/>
          <c:order val="1"/>
          <c:tx>
            <c:strRef>
              <c:f>Sheet1!$B$1</c:f>
              <c:strCache>
                <c:ptCount val="1"/>
                <c:pt idx="0">
                  <c:v>2024</c:v>
                </c:pt>
              </c:strCache>
            </c:strRef>
          </c:tx>
          <c:spPr>
            <a:solidFill>
              <a:schemeClr val="bg2"/>
            </a:solidFill>
            <a:ln>
              <a:noFill/>
            </a:ln>
            <a:effectLst/>
          </c:spPr>
          <c:invertIfNegative val="0"/>
          <c:dPt>
            <c:idx val="1"/>
            <c:invertIfNegative val="0"/>
            <c:bubble3D val="0"/>
            <c:spPr>
              <a:solidFill>
                <a:schemeClr val="bg2"/>
              </a:solidFill>
              <a:ln>
                <a:noFill/>
              </a:ln>
              <a:effectLst/>
            </c:spPr>
            <c:extLst>
              <c:ext xmlns:c16="http://schemas.microsoft.com/office/drawing/2014/chart" uri="{C3380CC4-5D6E-409C-BE32-E72D297353CC}">
                <c16:uniqueId val="{00000000-8A01-4644-8C53-2001021E6842}"/>
              </c:ext>
            </c:extLst>
          </c:dPt>
          <c:dPt>
            <c:idx val="2"/>
            <c:invertIfNegative val="0"/>
            <c:bubble3D val="0"/>
            <c:spPr>
              <a:solidFill>
                <a:schemeClr val="bg2"/>
              </a:solidFill>
              <a:ln>
                <a:noFill/>
              </a:ln>
              <a:effectLst/>
            </c:spPr>
            <c:extLst>
              <c:ext xmlns:c16="http://schemas.microsoft.com/office/drawing/2014/chart" uri="{C3380CC4-5D6E-409C-BE32-E72D297353CC}">
                <c16:uniqueId val="{00000001-2223-41D2-8988-FFD941A1EE1B}"/>
              </c:ext>
            </c:extLst>
          </c:dPt>
          <c:dPt>
            <c:idx val="3"/>
            <c:invertIfNegative val="0"/>
            <c:bubble3D val="0"/>
            <c:spPr>
              <a:solidFill>
                <a:schemeClr val="bg2"/>
              </a:solidFill>
              <a:ln>
                <a:noFill/>
              </a:ln>
              <a:effectLst/>
            </c:spPr>
            <c:extLst>
              <c:ext xmlns:c16="http://schemas.microsoft.com/office/drawing/2014/chart" uri="{C3380CC4-5D6E-409C-BE32-E72D297353CC}">
                <c16:uniqueId val="{00000001-8A01-4644-8C53-2001021E6842}"/>
              </c:ext>
            </c:extLst>
          </c:dPt>
          <c:dPt>
            <c:idx val="4"/>
            <c:invertIfNegative val="0"/>
            <c:bubble3D val="0"/>
            <c:spPr>
              <a:solidFill>
                <a:schemeClr val="bg2"/>
              </a:solidFill>
              <a:ln>
                <a:noFill/>
              </a:ln>
              <a:effectLst/>
            </c:spPr>
            <c:extLst>
              <c:ext xmlns:c16="http://schemas.microsoft.com/office/drawing/2014/chart" uri="{C3380CC4-5D6E-409C-BE32-E72D297353CC}">
                <c16:uniqueId val="{00000002-8A01-4644-8C53-2001021E6842}"/>
              </c:ext>
            </c:extLst>
          </c:dPt>
          <c:dLbls>
            <c:dLbl>
              <c:idx val="2"/>
              <c:tx>
                <c:rich>
                  <a:bodyPr/>
                  <a:lstStyle/>
                  <a:p>
                    <a:fld id="{34B5D65C-61DC-4B5C-9141-DB5B333F7F64}"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223-41D2-8988-FFD941A1EE1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Total</c:v>
                </c:pt>
                <c:pt idx="1">
                  <c:v>Urban</c:v>
                </c:pt>
                <c:pt idx="2">
                  <c:v>Rural</c:v>
                </c:pt>
              </c:strCache>
            </c:strRef>
          </c:cat>
          <c:val>
            <c:numRef>
              <c:f>Sheet1!$B$2:$B$4</c:f>
              <c:numCache>
                <c:formatCode>General</c:formatCode>
                <c:ptCount val="3"/>
                <c:pt idx="0">
                  <c:v>93</c:v>
                </c:pt>
                <c:pt idx="1">
                  <c:v>94</c:v>
                </c:pt>
                <c:pt idx="2">
                  <c:v>91</c:v>
                </c:pt>
              </c:numCache>
            </c:numRef>
          </c:val>
          <c:extLst>
            <c:ext xmlns:c16="http://schemas.microsoft.com/office/drawing/2014/chart" uri="{C3380CC4-5D6E-409C-BE32-E72D297353CC}">
              <c16:uniqueId val="{00000000-4F20-7741-ADA6-342E766498B0}"/>
            </c:ext>
          </c:extLst>
        </c:ser>
        <c:dLbls>
          <c:dLblPos val="inEnd"/>
          <c:showLegendKey val="0"/>
          <c:showVal val="1"/>
          <c:showCatName val="0"/>
          <c:showSerName val="0"/>
          <c:showPercent val="0"/>
          <c:showBubbleSize val="0"/>
        </c:dLbls>
        <c:gapWidth val="200"/>
        <c:overlap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00"/>
          <c:min val="0"/>
        </c:scaling>
        <c:delete val="1"/>
        <c:axPos val="l"/>
        <c:numFmt formatCode="General" sourceLinked="1"/>
        <c:majorTickMark val="out"/>
        <c:minorTickMark val="none"/>
        <c:tickLblPos val="nextTo"/>
        <c:crossAx val="1666536176"/>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spPr>
            <a:solidFill>
              <a:schemeClr val="tx2"/>
            </a:solidFill>
            <a:ln>
              <a:noFill/>
            </a:ln>
            <a:effectLst/>
          </c:spPr>
          <c:invertIfNegative val="0"/>
          <c:dLbls>
            <c:dLbl>
              <c:idx val="3"/>
              <c:tx>
                <c:rich>
                  <a:bodyPr/>
                  <a:lstStyle/>
                  <a:p>
                    <a:fld id="{34B5D65C-61DC-4B5C-9141-DB5B333F7F64}"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223-41D2-8988-FFD941A1EE1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Lack of on-site staff to provide services</c:v>
                </c:pt>
                <c:pt idx="1">
                  <c:v>Insufficient behavioral health providers in the community</c:v>
                </c:pt>
              </c:strCache>
            </c:strRef>
          </c:cat>
          <c:val>
            <c:numRef>
              <c:f>Sheet1!$B$2:$B$3</c:f>
              <c:numCache>
                <c:formatCode>General</c:formatCode>
                <c:ptCount val="2"/>
                <c:pt idx="0">
                  <c:v>63</c:v>
                </c:pt>
                <c:pt idx="1">
                  <c:v>86</c:v>
                </c:pt>
              </c:numCache>
            </c:numRef>
          </c:val>
          <c:extLst>
            <c:ext xmlns:c16="http://schemas.microsoft.com/office/drawing/2014/chart" uri="{C3380CC4-5D6E-409C-BE32-E72D297353CC}">
              <c16:uniqueId val="{00000000-4F20-7741-ADA6-342E766498B0}"/>
            </c:ext>
          </c:extLst>
        </c:ser>
        <c:ser>
          <c:idx val="1"/>
          <c:order val="1"/>
          <c:tx>
            <c:strRef>
              <c:f>Sheet1!$C$1</c:f>
              <c:strCache>
                <c:ptCount val="1"/>
                <c:pt idx="0">
                  <c:v>2024</c:v>
                </c:pt>
              </c:strCache>
            </c:strRef>
          </c:tx>
          <c:spPr>
            <a:solidFill>
              <a:schemeClr val="bg2"/>
            </a:solidFill>
            <a:ln>
              <a:noFill/>
            </a:ln>
            <a:effectLst/>
          </c:spPr>
          <c:invertIfNegative val="0"/>
          <c:dLbls>
            <c:dLbl>
              <c:idx val="0"/>
              <c:tx>
                <c:rich>
                  <a:bodyPr/>
                  <a:lstStyle/>
                  <a:p>
                    <a:fld id="{EE2225D2-33E0-4CB0-95CB-00C0E0450D7A}"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579-454C-8C37-ADBB326CFBF7}"/>
                </c:ext>
              </c:extLst>
            </c:dLbl>
            <c:dLbl>
              <c:idx val="1"/>
              <c:tx>
                <c:rich>
                  <a:bodyPr/>
                  <a:lstStyle/>
                  <a:p>
                    <a:fld id="{F9D51AC4-0046-4A5C-9667-56684AAF2D69}"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1269-4619-83B2-092485CF6491}"/>
                </c:ext>
              </c:extLst>
            </c:dLbl>
            <c:dLbl>
              <c:idx val="2"/>
              <c:tx>
                <c:rich>
                  <a:bodyPr/>
                  <a:lstStyle/>
                  <a:p>
                    <a:fld id="{1F2E7C5D-2652-41A5-B5C9-FEF489849DA9}"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223-41D2-8988-FFD941A1EE1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Lack of on-site staff to provide services</c:v>
                </c:pt>
                <c:pt idx="1">
                  <c:v>Insufficient behavioral health providers in the community</c:v>
                </c:pt>
              </c:strCache>
            </c:strRef>
          </c:cat>
          <c:val>
            <c:numRef>
              <c:f>Sheet1!$C$2:$C$3</c:f>
              <c:numCache>
                <c:formatCode>General</c:formatCode>
                <c:ptCount val="2"/>
                <c:pt idx="0">
                  <c:v>70</c:v>
                </c:pt>
                <c:pt idx="1">
                  <c:v>91</c:v>
                </c:pt>
              </c:numCache>
            </c:numRef>
          </c:val>
          <c:extLst>
            <c:ext xmlns:c16="http://schemas.microsoft.com/office/drawing/2014/chart" uri="{C3380CC4-5D6E-409C-BE32-E72D297353CC}">
              <c16:uniqueId val="{00000001-4F20-7741-ADA6-342E766498B0}"/>
            </c:ext>
          </c:extLst>
        </c:ser>
        <c:dLbls>
          <c:dLblPos val="inEnd"/>
          <c:showLegendKey val="0"/>
          <c:showVal val="1"/>
          <c:showCatName val="0"/>
          <c:showSerName val="0"/>
          <c:showPercent val="0"/>
          <c:showBubbleSize val="0"/>
        </c:dLbls>
        <c:gapWidth val="300"/>
        <c:overlap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00"/>
          <c:min val="0"/>
        </c:scaling>
        <c:delete val="1"/>
        <c:axPos val="l"/>
        <c:numFmt formatCode="General" sourceLinked="1"/>
        <c:majorTickMark val="out"/>
        <c:minorTickMark val="none"/>
        <c:tickLblPos val="nextTo"/>
        <c:crossAx val="1666536176"/>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spPr>
            <a:solidFill>
              <a:schemeClr val="tx2"/>
            </a:solidFill>
            <a:ln>
              <a:noFill/>
            </a:ln>
            <a:effectLst/>
          </c:spPr>
          <c:invertIfNegative val="0"/>
          <c:dLbls>
            <c:dLbl>
              <c:idx val="3"/>
              <c:tx>
                <c:rich>
                  <a:bodyPr/>
                  <a:lstStyle/>
                  <a:p>
                    <a:fld id="{34B5D65C-61DC-4B5C-9141-DB5B333F7F64}"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223-41D2-8988-FFD941A1EE1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Interpersonal safety needs</c:v>
                </c:pt>
                <c:pt idx="1">
                  <c:v>Housing instability</c:v>
                </c:pt>
                <c:pt idx="2">
                  <c:v>Transportation needs</c:v>
                </c:pt>
                <c:pt idx="3">
                  <c:v>Food insecurity</c:v>
                </c:pt>
                <c:pt idx="4">
                  <c:v>Utility needs</c:v>
                </c:pt>
              </c:strCache>
            </c:strRef>
          </c:cat>
          <c:val>
            <c:numRef>
              <c:f>Sheet1!$B$2:$B$6</c:f>
              <c:numCache>
                <c:formatCode>General</c:formatCode>
                <c:ptCount val="5"/>
                <c:pt idx="0">
                  <c:v>57</c:v>
                </c:pt>
                <c:pt idx="1">
                  <c:v>50</c:v>
                </c:pt>
                <c:pt idx="2">
                  <c:v>45</c:v>
                </c:pt>
                <c:pt idx="3">
                  <c:v>41</c:v>
                </c:pt>
                <c:pt idx="4">
                  <c:v>28</c:v>
                </c:pt>
              </c:numCache>
            </c:numRef>
          </c:val>
          <c:extLst>
            <c:ext xmlns:c16="http://schemas.microsoft.com/office/drawing/2014/chart" uri="{C3380CC4-5D6E-409C-BE32-E72D297353CC}">
              <c16:uniqueId val="{00000000-4F20-7741-ADA6-342E766498B0}"/>
            </c:ext>
          </c:extLst>
        </c:ser>
        <c:ser>
          <c:idx val="1"/>
          <c:order val="1"/>
          <c:tx>
            <c:strRef>
              <c:f>Sheet1!$C$1</c:f>
              <c:strCache>
                <c:ptCount val="1"/>
                <c:pt idx="0">
                  <c:v>2024</c:v>
                </c:pt>
              </c:strCache>
            </c:strRef>
          </c:tx>
          <c:spPr>
            <a:solidFill>
              <a:schemeClr val="bg2"/>
            </a:solidFill>
            <a:ln>
              <a:noFill/>
            </a:ln>
            <a:effectLst/>
          </c:spPr>
          <c:invertIfNegative val="0"/>
          <c:dLbls>
            <c:dLbl>
              <c:idx val="0"/>
              <c:tx>
                <c:rich>
                  <a:bodyPr/>
                  <a:lstStyle/>
                  <a:p>
                    <a:fld id="{26D5E7D5-804E-4EDE-BD5C-AEDDC3760D24}"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537-4109-AE71-291F5FC30169}"/>
                </c:ext>
              </c:extLst>
            </c:dLbl>
            <c:dLbl>
              <c:idx val="1"/>
              <c:tx>
                <c:rich>
                  <a:bodyPr/>
                  <a:lstStyle/>
                  <a:p>
                    <a:fld id="{05CC990B-5A6D-4DC1-8BDD-AF2697A1FCE2}"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3537-4109-AE71-291F5FC30169}"/>
                </c:ext>
              </c:extLst>
            </c:dLbl>
            <c:dLbl>
              <c:idx val="2"/>
              <c:tx>
                <c:rich>
                  <a:bodyPr/>
                  <a:lstStyle/>
                  <a:p>
                    <a:fld id="{1F2E7C5D-2652-41A5-B5C9-FEF489849DA9}" type="VALUE">
                      <a:rPr lang="en-US" smtClean="0"/>
                      <a:pPr/>
                      <a:t>[VALUE]</a:t>
                    </a:fld>
                    <a:r>
                      <a:rPr lang="en-US" dirty="0"/>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223-41D2-8988-FFD941A1EE1B}"/>
                </c:ext>
              </c:extLst>
            </c:dLbl>
            <c:dLbl>
              <c:idx val="3"/>
              <c:tx>
                <c:rich>
                  <a:bodyPr/>
                  <a:lstStyle/>
                  <a:p>
                    <a:fld id="{711EBC4D-E24F-47A6-8C29-A477B4EEA132}"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537-4109-AE71-291F5FC30169}"/>
                </c:ext>
              </c:extLst>
            </c:dLbl>
            <c:dLbl>
              <c:idx val="4"/>
              <c:tx>
                <c:rich>
                  <a:bodyPr/>
                  <a:lstStyle/>
                  <a:p>
                    <a:fld id="{3613980C-9229-4113-AF85-A1B124D0CC00}"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3537-4109-AE71-291F5FC3016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Interpersonal safety needs</c:v>
                </c:pt>
                <c:pt idx="1">
                  <c:v>Housing instability</c:v>
                </c:pt>
                <c:pt idx="2">
                  <c:v>Transportation needs</c:v>
                </c:pt>
                <c:pt idx="3">
                  <c:v>Food insecurity</c:v>
                </c:pt>
                <c:pt idx="4">
                  <c:v>Utility needs</c:v>
                </c:pt>
              </c:strCache>
            </c:strRef>
          </c:cat>
          <c:val>
            <c:numRef>
              <c:f>Sheet1!$C$2:$C$6</c:f>
              <c:numCache>
                <c:formatCode>General</c:formatCode>
                <c:ptCount val="5"/>
                <c:pt idx="0">
                  <c:v>69</c:v>
                </c:pt>
                <c:pt idx="1">
                  <c:v>71</c:v>
                </c:pt>
                <c:pt idx="2">
                  <c:v>72</c:v>
                </c:pt>
                <c:pt idx="3">
                  <c:v>70</c:v>
                </c:pt>
                <c:pt idx="4">
                  <c:v>57</c:v>
                </c:pt>
              </c:numCache>
            </c:numRef>
          </c:val>
          <c:extLst>
            <c:ext xmlns:c16="http://schemas.microsoft.com/office/drawing/2014/chart" uri="{C3380CC4-5D6E-409C-BE32-E72D297353CC}">
              <c16:uniqueId val="{00000001-4F20-7741-ADA6-342E766498B0}"/>
            </c:ext>
          </c:extLst>
        </c:ser>
        <c:dLbls>
          <c:dLblPos val="inEnd"/>
          <c:showLegendKey val="0"/>
          <c:showVal val="1"/>
          <c:showCatName val="0"/>
          <c:showSerName val="0"/>
          <c:showPercent val="0"/>
          <c:showBubbleSize val="0"/>
        </c:dLbls>
        <c:gapWidth val="100"/>
        <c:overlap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00"/>
          <c:min val="0"/>
        </c:scaling>
        <c:delete val="1"/>
        <c:axPos val="l"/>
        <c:numFmt formatCode="General" sourceLinked="1"/>
        <c:majorTickMark val="out"/>
        <c:minorTickMark val="none"/>
        <c:tickLblPos val="nextTo"/>
        <c:crossAx val="1666536176"/>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spPr>
            <a:solidFill>
              <a:schemeClr val="tx2"/>
            </a:solidFill>
            <a:ln>
              <a:noFill/>
            </a:ln>
            <a:effectLst/>
          </c:spPr>
          <c:invertIfNegative val="0"/>
          <c:dLbls>
            <c:dLbl>
              <c:idx val="3"/>
              <c:tx>
                <c:rich>
                  <a:bodyPr/>
                  <a:lstStyle/>
                  <a:p>
                    <a:fld id="{34B5D65C-61DC-4B5C-9141-DB5B333F7F64}"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223-41D2-8988-FFD941A1EE1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Coordinate with community-based organizations</c:v>
                </c:pt>
                <c:pt idx="1">
                  <c:v>Receive a report back from community-based organizations</c:v>
                </c:pt>
              </c:strCache>
            </c:strRef>
          </c:cat>
          <c:val>
            <c:numRef>
              <c:f>Sheet1!$B$2:$B$3</c:f>
              <c:numCache>
                <c:formatCode>General</c:formatCode>
                <c:ptCount val="2"/>
                <c:pt idx="0">
                  <c:v>55</c:v>
                </c:pt>
                <c:pt idx="1">
                  <c:v>23</c:v>
                </c:pt>
              </c:numCache>
            </c:numRef>
          </c:val>
          <c:extLst>
            <c:ext xmlns:c16="http://schemas.microsoft.com/office/drawing/2014/chart" uri="{C3380CC4-5D6E-409C-BE32-E72D297353CC}">
              <c16:uniqueId val="{00000000-4F20-7741-ADA6-342E766498B0}"/>
            </c:ext>
          </c:extLst>
        </c:ser>
        <c:ser>
          <c:idx val="1"/>
          <c:order val="1"/>
          <c:tx>
            <c:strRef>
              <c:f>Sheet1!$C$1</c:f>
              <c:strCache>
                <c:ptCount val="1"/>
                <c:pt idx="0">
                  <c:v>2024</c:v>
                </c:pt>
              </c:strCache>
            </c:strRef>
          </c:tx>
          <c:spPr>
            <a:solidFill>
              <a:schemeClr val="bg2"/>
            </a:solidFill>
            <a:ln>
              <a:noFill/>
            </a:ln>
            <a:effectLst/>
          </c:spPr>
          <c:invertIfNegative val="0"/>
          <c:dLbls>
            <c:dLbl>
              <c:idx val="0"/>
              <c:tx>
                <c:rich>
                  <a:bodyPr/>
                  <a:lstStyle/>
                  <a:p>
                    <a:fld id="{EE2225D2-33E0-4CB0-95CB-00C0E0450D7A}"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579-454C-8C37-ADBB326CFBF7}"/>
                </c:ext>
              </c:extLst>
            </c:dLbl>
            <c:dLbl>
              <c:idx val="2"/>
              <c:tx>
                <c:rich>
                  <a:bodyPr/>
                  <a:lstStyle/>
                  <a:p>
                    <a:fld id="{1F2E7C5D-2652-41A5-B5C9-FEF489849DA9}"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223-41D2-8988-FFD941A1EE1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Coordinate with community-based organizations</c:v>
                </c:pt>
                <c:pt idx="1">
                  <c:v>Receive a report back from community-based organizations</c:v>
                </c:pt>
              </c:strCache>
            </c:strRef>
          </c:cat>
          <c:val>
            <c:numRef>
              <c:f>Sheet1!$C$2:$C$3</c:f>
              <c:numCache>
                <c:formatCode>General</c:formatCode>
                <c:ptCount val="2"/>
                <c:pt idx="0">
                  <c:v>61</c:v>
                </c:pt>
                <c:pt idx="1">
                  <c:v>25</c:v>
                </c:pt>
              </c:numCache>
            </c:numRef>
          </c:val>
          <c:extLst>
            <c:ext xmlns:c16="http://schemas.microsoft.com/office/drawing/2014/chart" uri="{C3380CC4-5D6E-409C-BE32-E72D297353CC}">
              <c16:uniqueId val="{00000001-4F20-7741-ADA6-342E766498B0}"/>
            </c:ext>
          </c:extLst>
        </c:ser>
        <c:dLbls>
          <c:dLblPos val="inEnd"/>
          <c:showLegendKey val="0"/>
          <c:showVal val="1"/>
          <c:showCatName val="0"/>
          <c:showSerName val="0"/>
          <c:showPercent val="0"/>
          <c:showBubbleSize val="0"/>
        </c:dLbls>
        <c:gapWidth val="300"/>
        <c:overlap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00"/>
          <c:min val="0"/>
        </c:scaling>
        <c:delete val="1"/>
        <c:axPos val="l"/>
        <c:numFmt formatCode="General" sourceLinked="1"/>
        <c:majorTickMark val="out"/>
        <c:minorTickMark val="none"/>
        <c:tickLblPos val="nextTo"/>
        <c:crossAx val="1666536176"/>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tx2"/>
            </a:solidFill>
            <a:ln>
              <a:noFill/>
            </a:ln>
            <a:effectLst/>
          </c:spPr>
          <c:invertIfNegative val="0"/>
          <c:dPt>
            <c:idx val="1"/>
            <c:invertIfNegative val="0"/>
            <c:bubble3D val="0"/>
            <c:spPr>
              <a:solidFill>
                <a:schemeClr val="accent4"/>
              </a:solidFill>
              <a:ln>
                <a:noFill/>
              </a:ln>
              <a:effectLst/>
            </c:spPr>
            <c:extLst>
              <c:ext xmlns:c16="http://schemas.microsoft.com/office/drawing/2014/chart" uri="{C3380CC4-5D6E-409C-BE32-E72D297353CC}">
                <c16:uniqueId val="{00000002-E7B6-4E5B-8765-BEFC5012EF79}"/>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A-5DF0-4F48-BBC2-01836B8501AF}"/>
              </c:ext>
            </c:extLst>
          </c:dPt>
          <c:dLbls>
            <c:dLbl>
              <c:idx val="1"/>
              <c:tx>
                <c:rich>
                  <a:bodyPr/>
                  <a:lstStyle/>
                  <a:p>
                    <a:fld id="{988FA4C3-2D8F-44AF-B9BE-76D8C859BFA5}" type="VALUE">
                      <a:rPr lang="en-US" smtClean="0"/>
                      <a:pPr/>
                      <a:t>[VALUE]</a:t>
                    </a:fld>
                    <a:r>
                      <a:rPr lang="en-US" dirty="0"/>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E7B6-4E5B-8765-BEFC5012EF7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Total</c:v>
                </c:pt>
                <c:pt idx="1">
                  <c:v>Urban</c:v>
                </c:pt>
                <c:pt idx="2">
                  <c:v>Rural</c:v>
                </c:pt>
              </c:strCache>
            </c:strRef>
          </c:cat>
          <c:val>
            <c:numRef>
              <c:f>Sheet1!$B$2:$B$4</c:f>
              <c:numCache>
                <c:formatCode>General</c:formatCode>
                <c:ptCount val="3"/>
                <c:pt idx="0">
                  <c:v>55</c:v>
                </c:pt>
                <c:pt idx="1">
                  <c:v>57</c:v>
                </c:pt>
                <c:pt idx="2">
                  <c:v>48</c:v>
                </c:pt>
              </c:numCache>
            </c:numRef>
          </c:val>
          <c:extLst>
            <c:ext xmlns:c16="http://schemas.microsoft.com/office/drawing/2014/chart" uri="{C3380CC4-5D6E-409C-BE32-E72D297353CC}">
              <c16:uniqueId val="{00000000-4F20-7741-ADA6-342E766498B0}"/>
            </c:ext>
          </c:extLst>
        </c:ser>
        <c:dLbls>
          <c:dLblPos val="inEnd"/>
          <c:showLegendKey val="0"/>
          <c:showVal val="1"/>
          <c:showCatName val="0"/>
          <c:showSerName val="0"/>
          <c:showPercent val="0"/>
          <c:showBubbleSize val="0"/>
        </c:dLbls>
        <c:gapWidth val="250"/>
        <c:overlap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00"/>
          <c:min val="0"/>
        </c:scaling>
        <c:delete val="1"/>
        <c:axPos val="l"/>
        <c:numFmt formatCode="General"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tx2"/>
            </a:solidFill>
            <a:ln>
              <a:noFill/>
            </a:ln>
            <a:effectLst/>
          </c:spPr>
          <c:invertIfNegative val="0"/>
          <c:dPt>
            <c:idx val="1"/>
            <c:invertIfNegative val="0"/>
            <c:bubble3D val="0"/>
            <c:spPr>
              <a:solidFill>
                <a:schemeClr val="accent4"/>
              </a:solidFill>
              <a:ln>
                <a:noFill/>
              </a:ln>
              <a:effectLst/>
            </c:spPr>
            <c:extLst>
              <c:ext xmlns:c16="http://schemas.microsoft.com/office/drawing/2014/chart" uri="{C3380CC4-5D6E-409C-BE32-E72D297353CC}">
                <c16:uniqueId val="{00000000-E7B6-4E5B-8765-BEFC5012EF79}"/>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1-E7B6-4E5B-8765-BEFC5012EF79}"/>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2-E7B6-4E5B-8765-BEFC5012EF79}"/>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B-1A57-437B-A0FA-1CC06EC0EA65}"/>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A-1A57-437B-A0FA-1CC06EC0EA65}"/>
              </c:ext>
            </c:extLst>
          </c:dPt>
          <c:dLbls>
            <c:dLbl>
              <c:idx val="1"/>
              <c:tx>
                <c:rich>
                  <a:bodyPr/>
                  <a:lstStyle/>
                  <a:p>
                    <a:fld id="{09DF1B34-37DF-4A9C-B262-ADA1FC350A72}"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E7B6-4E5B-8765-BEFC5012EF79}"/>
                </c:ext>
              </c:extLst>
            </c:dLbl>
            <c:dLbl>
              <c:idx val="2"/>
              <c:tx>
                <c:rich>
                  <a:bodyPr/>
                  <a:lstStyle/>
                  <a:p>
                    <a:fld id="{81C7DCAA-61BD-4FA5-B1DE-DF00E09B2293}"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7B6-4E5B-8765-BEFC5012EF79}"/>
                </c:ext>
              </c:extLst>
            </c:dLbl>
            <c:dLbl>
              <c:idx val="3"/>
              <c:tx>
                <c:rich>
                  <a:bodyPr/>
                  <a:lstStyle/>
                  <a:p>
                    <a:fld id="{1A69B197-BE0C-4F23-8285-A64DED81B767}"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E7B6-4E5B-8765-BEFC5012EF79}"/>
                </c:ext>
              </c:extLst>
            </c:dLbl>
            <c:dLbl>
              <c:idx val="5"/>
              <c:tx>
                <c:rich>
                  <a:bodyPr/>
                  <a:lstStyle/>
                  <a:p>
                    <a:fld id="{C67F48A9-8EE6-4BDA-A380-B6C2592B760A}"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1A57-437B-A0FA-1CC06EC0EA6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Total</c:v>
                </c:pt>
                <c:pt idx="1">
                  <c:v>Urban</c:v>
                </c:pt>
                <c:pt idx="2">
                  <c:v>Rural</c:v>
                </c:pt>
              </c:strCache>
              <c:extLst/>
            </c:strRef>
          </c:cat>
          <c:val>
            <c:numRef>
              <c:f>Sheet1!$B$2:$B$4</c:f>
              <c:numCache>
                <c:formatCode>General</c:formatCode>
                <c:ptCount val="3"/>
                <c:pt idx="0">
                  <c:v>55</c:v>
                </c:pt>
                <c:pt idx="1">
                  <c:v>52</c:v>
                </c:pt>
                <c:pt idx="2">
                  <c:v>65</c:v>
                </c:pt>
              </c:numCache>
              <c:extLst/>
            </c:numRef>
          </c:val>
          <c:extLst>
            <c:ext xmlns:c16="http://schemas.microsoft.com/office/drawing/2014/chart" uri="{C3380CC4-5D6E-409C-BE32-E72D297353CC}">
              <c16:uniqueId val="{00000000-4F20-7741-ADA6-342E766498B0}"/>
            </c:ext>
          </c:extLst>
        </c:ser>
        <c:dLbls>
          <c:dLblPos val="inEnd"/>
          <c:showLegendKey val="0"/>
          <c:showVal val="1"/>
          <c:showCatName val="0"/>
          <c:showSerName val="0"/>
          <c:showPercent val="0"/>
          <c:showBubbleSize val="0"/>
        </c:dLbls>
        <c:gapWidth val="250"/>
        <c:overlap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00"/>
          <c:min val="0"/>
        </c:scaling>
        <c:delete val="1"/>
        <c:axPos val="l"/>
        <c:numFmt formatCode="General"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1"/>
          <c:order val="1"/>
          <c:tx>
            <c:strRef>
              <c:f>Sheet1!$C$1</c:f>
              <c:strCache>
                <c:ptCount val="1"/>
                <c:pt idx="0">
                  <c:v>Difficult</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Medicaid or Uninsured</c:v>
                </c:pt>
                <c:pt idx="1">
                  <c:v>Medicare</c:v>
                </c:pt>
                <c:pt idx="2">
                  <c:v>Private insurance</c:v>
                </c:pt>
              </c:strCache>
            </c:strRef>
          </c:cat>
          <c:val>
            <c:numRef>
              <c:f>Sheet1!$C$2:$C$4</c:f>
              <c:numCache>
                <c:formatCode>General</c:formatCode>
                <c:ptCount val="3"/>
                <c:pt idx="0">
                  <c:v>73</c:v>
                </c:pt>
                <c:pt idx="1">
                  <c:v>54</c:v>
                </c:pt>
                <c:pt idx="2">
                  <c:v>41</c:v>
                </c:pt>
              </c:numCache>
            </c:numRef>
          </c:val>
          <c:extLst>
            <c:ext xmlns:c16="http://schemas.microsoft.com/office/drawing/2014/chart" uri="{C3380CC4-5D6E-409C-BE32-E72D297353CC}">
              <c16:uniqueId val="{0000000A-DE02-4A68-88B0-C660CAEF1BFC}"/>
            </c:ext>
          </c:extLst>
        </c:ser>
        <c:dLbls>
          <c:dLblPos val="inEnd"/>
          <c:showLegendKey val="0"/>
          <c:showVal val="1"/>
          <c:showCatName val="0"/>
          <c:showSerName val="0"/>
          <c:showPercent val="0"/>
          <c:showBubbleSize val="0"/>
        </c:dLbls>
        <c:gapWidth val="219"/>
        <c:overlap val="100"/>
        <c:axId val="1666536176"/>
        <c:axId val="1666457536"/>
        <c:extLst>
          <c:ext xmlns:c15="http://schemas.microsoft.com/office/drawing/2012/chart" uri="{02D57815-91ED-43cb-92C2-25804820EDAC}">
            <c15:filteredBarSeries>
              <c15:ser>
                <c:idx val="0"/>
                <c:order val="0"/>
                <c:tx>
                  <c:strRef>
                    <c:extLst>
                      <c:ext uri="{02D57815-91ED-43cb-92C2-25804820EDAC}">
                        <c15:formulaRef>
                          <c15:sqref>Sheet1!$B$1</c15:sqref>
                        </c15:formulaRef>
                      </c:ext>
                    </c:extLst>
                    <c:strCache>
                      <c:ptCount val="1"/>
                      <c:pt idx="0">
                        <c:v>Easy</c:v>
                      </c:pt>
                    </c:strCache>
                  </c:strRef>
                </c:tx>
                <c:spPr>
                  <a:solidFill>
                    <a:schemeClr val="accent1"/>
                  </a:solidFill>
                  <a:ln>
                    <a:noFill/>
                  </a:ln>
                  <a:effectLst/>
                </c:spPr>
                <c:invertIfNegative val="0"/>
                <c:dPt>
                  <c:idx val="1"/>
                  <c:invertIfNegative val="0"/>
                  <c:bubble3D val="0"/>
                  <c:spPr>
                    <a:solidFill>
                      <a:schemeClr val="accent1"/>
                    </a:solidFill>
                    <a:ln>
                      <a:noFill/>
                    </a:ln>
                    <a:effectLst/>
                  </c:spPr>
                  <c:extLst>
                    <c:ext xmlns:c16="http://schemas.microsoft.com/office/drawing/2014/chart" uri="{C3380CC4-5D6E-409C-BE32-E72D297353CC}">
                      <c16:uniqueId val="{00000000-E7B6-4E5B-8765-BEFC5012EF79}"/>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1-E7B6-4E5B-8765-BEFC5012EF79}"/>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2-E7B6-4E5B-8765-BEFC5012EF79}"/>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3-E7B6-4E5B-8765-BEFC5012EF79}"/>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4-E7B6-4E5B-8765-BEFC5012EF79}"/>
                    </c:ext>
                  </c:extLst>
                </c:dPt>
                <c:dLbls>
                  <c:dLbl>
                    <c:idx val="1"/>
                    <c:tx>
                      <c:rich>
                        <a:bodyPr/>
                        <a:lstStyle/>
                        <a:p>
                          <a:fld id="{09DF1B34-37DF-4A9C-B262-ADA1FC350A72}" type="VALUE">
                            <a:rPr lang="en-US" smtClean="0"/>
                            <a:pPr/>
                            <a:t>[VALUE]</a:t>
                          </a:fld>
                          <a:endParaRPr lang="en-US"/>
                        </a:p>
                      </c:rich>
                    </c:tx>
                    <c:dLblPos val="inEnd"/>
                    <c:showLegendKey val="0"/>
                    <c:showVal val="1"/>
                    <c:showCatName val="0"/>
                    <c:showSerName val="0"/>
                    <c:showPercent val="0"/>
                    <c:showBubbleSize val="0"/>
                    <c:extLst>
                      <c:ext uri="{CE6537A1-D6FC-4f65-9D91-7224C49458BB}">
                        <c15:dlblFieldTable/>
                        <c15:showDataLabelsRange val="0"/>
                      </c:ext>
                      <c:ext xmlns:c16="http://schemas.microsoft.com/office/drawing/2014/chart" uri="{C3380CC4-5D6E-409C-BE32-E72D297353CC}">
                        <c16:uniqueId val="{00000000-E7B6-4E5B-8765-BEFC5012EF79}"/>
                      </c:ext>
                    </c:extLst>
                  </c:dLbl>
                  <c:dLbl>
                    <c:idx val="3"/>
                    <c:tx>
                      <c:rich>
                        <a:bodyPr/>
                        <a:lstStyle/>
                        <a:p>
                          <a:fld id="{988FA4C3-2D8F-44AF-B9BE-76D8C859BFA5}" type="VALUE">
                            <a:rPr lang="en-US" smtClean="0"/>
                            <a:pPr/>
                            <a:t>[VALUE]</a:t>
                          </a:fld>
                          <a:endParaRPr lang="en-US"/>
                        </a:p>
                      </c:rich>
                    </c:tx>
                    <c:dLblPos val="inEnd"/>
                    <c:showLegendKey val="0"/>
                    <c:showVal val="1"/>
                    <c:showCatName val="0"/>
                    <c:showSerName val="0"/>
                    <c:showPercent val="0"/>
                    <c:showBubbleSize val="0"/>
                    <c:extLst>
                      <c:ext uri="{CE6537A1-D6FC-4f65-9D91-7224C49458BB}">
                        <c15:dlblFieldTable/>
                        <c15:showDataLabelsRange val="0"/>
                      </c:ext>
                      <c:ext xmlns:c16="http://schemas.microsoft.com/office/drawing/2014/chart" uri="{C3380CC4-5D6E-409C-BE32-E72D297353CC}">
                        <c16:uniqueId val="{00000002-E7B6-4E5B-8765-BEFC5012EF7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uri="{CE6537A1-D6FC-4f65-9D91-7224C49458BB}">
                      <c15:showLeaderLines val="0"/>
                    </c:ext>
                  </c:extLst>
                </c:dLbls>
                <c:cat>
                  <c:strRef>
                    <c:extLst>
                      <c:ext uri="{02D57815-91ED-43cb-92C2-25804820EDAC}">
                        <c15:formulaRef>
                          <c15:sqref>Sheet1!$A$2:$A$4</c15:sqref>
                        </c15:formulaRef>
                      </c:ext>
                    </c:extLst>
                    <c:strCache>
                      <c:ptCount val="3"/>
                      <c:pt idx="0">
                        <c:v>Medicaid or Uninsured</c:v>
                      </c:pt>
                      <c:pt idx="1">
                        <c:v>Medicare</c:v>
                      </c:pt>
                      <c:pt idx="2">
                        <c:v>Private insurance</c:v>
                      </c:pt>
                    </c:strCache>
                  </c:strRef>
                </c:cat>
                <c:val>
                  <c:numRef>
                    <c:extLst>
                      <c:ext uri="{02D57815-91ED-43cb-92C2-25804820EDAC}">
                        <c15:formulaRef>
                          <c15:sqref>Sheet1!$B$2:$B$4</c15:sqref>
                        </c15:formulaRef>
                      </c:ext>
                    </c:extLst>
                    <c:numCache>
                      <c:formatCode>General</c:formatCode>
                      <c:ptCount val="3"/>
                      <c:pt idx="0">
                        <c:v>27</c:v>
                      </c:pt>
                      <c:pt idx="1">
                        <c:v>44</c:v>
                      </c:pt>
                      <c:pt idx="2">
                        <c:v>55</c:v>
                      </c:pt>
                    </c:numCache>
                  </c:numRef>
                </c:val>
                <c:extLst>
                  <c:ext xmlns:c16="http://schemas.microsoft.com/office/drawing/2014/chart" uri="{C3380CC4-5D6E-409C-BE32-E72D297353CC}">
                    <c16:uniqueId val="{00000000-4F20-7741-ADA6-342E766498B0}"/>
                  </c:ext>
                </c:extLst>
              </c15:ser>
            </c15:filteredBarSeries>
          </c:ext>
        </c:extLst>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00"/>
          <c:min val="0"/>
        </c:scaling>
        <c:delete val="1"/>
        <c:axPos val="l"/>
        <c:numFmt formatCode="General"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spPr>
            <a:solidFill>
              <a:schemeClr val="tx2"/>
            </a:solidFill>
            <a:ln>
              <a:noFill/>
            </a:ln>
            <a:effectLst/>
          </c:spPr>
          <c:invertIfNegative val="0"/>
          <c:dPt>
            <c:idx val="1"/>
            <c:invertIfNegative val="0"/>
            <c:bubble3D val="0"/>
            <c:spPr>
              <a:solidFill>
                <a:schemeClr val="tx2"/>
              </a:solidFill>
              <a:ln>
                <a:noFill/>
              </a:ln>
              <a:effectLst/>
            </c:spPr>
            <c:extLst>
              <c:ext xmlns:c16="http://schemas.microsoft.com/office/drawing/2014/chart" uri="{C3380CC4-5D6E-409C-BE32-E72D297353CC}">
                <c16:uniqueId val="{00000000-E7B6-4E5B-8765-BEFC5012EF79}"/>
              </c:ext>
            </c:extLst>
          </c:dPt>
          <c:dPt>
            <c:idx val="2"/>
            <c:invertIfNegative val="0"/>
            <c:bubble3D val="0"/>
            <c:spPr>
              <a:solidFill>
                <a:schemeClr val="tx2"/>
              </a:solidFill>
              <a:ln>
                <a:noFill/>
              </a:ln>
              <a:effectLst/>
            </c:spPr>
            <c:extLst>
              <c:ext xmlns:c16="http://schemas.microsoft.com/office/drawing/2014/chart" uri="{C3380CC4-5D6E-409C-BE32-E72D297353CC}">
                <c16:uniqueId val="{00000001-E7B6-4E5B-8765-BEFC5012EF79}"/>
              </c:ext>
            </c:extLst>
          </c:dPt>
          <c:dPt>
            <c:idx val="3"/>
            <c:invertIfNegative val="0"/>
            <c:bubble3D val="0"/>
            <c:spPr>
              <a:solidFill>
                <a:schemeClr val="tx2"/>
              </a:solidFill>
              <a:ln>
                <a:noFill/>
              </a:ln>
              <a:effectLst/>
            </c:spPr>
            <c:extLst>
              <c:ext xmlns:c16="http://schemas.microsoft.com/office/drawing/2014/chart" uri="{C3380CC4-5D6E-409C-BE32-E72D297353CC}">
                <c16:uniqueId val="{00000002-E7B6-4E5B-8765-BEFC5012EF79}"/>
              </c:ext>
            </c:extLst>
          </c:dPt>
          <c:dPt>
            <c:idx val="4"/>
            <c:invertIfNegative val="0"/>
            <c:bubble3D val="0"/>
            <c:spPr>
              <a:solidFill>
                <a:schemeClr val="tx2"/>
              </a:solidFill>
              <a:ln>
                <a:noFill/>
              </a:ln>
              <a:effectLst/>
            </c:spPr>
            <c:extLst>
              <c:ext xmlns:c16="http://schemas.microsoft.com/office/drawing/2014/chart" uri="{C3380CC4-5D6E-409C-BE32-E72D297353CC}">
                <c16:uniqueId val="{00000005-E7B6-4E5B-8765-BEFC5012EF79}"/>
              </c:ext>
            </c:extLst>
          </c:dPt>
          <c:dLbls>
            <c:dLbl>
              <c:idx val="2"/>
              <c:tx>
                <c:rich>
                  <a:bodyPr/>
                  <a:lstStyle/>
                  <a:p>
                    <a:fld id="{1AB6B5F9-3921-4307-9D12-C777749FC1EE}"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7B6-4E5B-8765-BEFC5012EF79}"/>
                </c:ext>
              </c:extLst>
            </c:dLbl>
            <c:dLbl>
              <c:idx val="3"/>
              <c:tx>
                <c:rich>
                  <a:bodyPr/>
                  <a:lstStyle/>
                  <a:p>
                    <a:fld id="{595E39E9-8A76-4B3B-A020-764B0A925ECD}"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E7B6-4E5B-8765-BEFC5012EF79}"/>
                </c:ext>
              </c:extLst>
            </c:dLbl>
            <c:dLbl>
              <c:idx val="4"/>
              <c:tx>
                <c:rich>
                  <a:bodyPr/>
                  <a:lstStyle/>
                  <a:p>
                    <a:fld id="{80EB6C55-FC9F-4A39-9AAA-721D94ABE434}"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7B6-4E5B-8765-BEFC5012EF7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Total</c:v>
                </c:pt>
                <c:pt idx="1">
                  <c:v>Urban</c:v>
                </c:pt>
                <c:pt idx="2">
                  <c:v>Rural</c:v>
                </c:pt>
              </c:strCache>
            </c:strRef>
          </c:cat>
          <c:val>
            <c:numRef>
              <c:f>Sheet1!$B$2:$B$4</c:f>
              <c:numCache>
                <c:formatCode>General</c:formatCode>
                <c:ptCount val="3"/>
                <c:pt idx="0">
                  <c:v>89</c:v>
                </c:pt>
                <c:pt idx="1">
                  <c:v>87</c:v>
                </c:pt>
                <c:pt idx="2">
                  <c:v>92</c:v>
                </c:pt>
              </c:numCache>
            </c:numRef>
          </c:val>
          <c:extLst>
            <c:ext xmlns:c16="http://schemas.microsoft.com/office/drawing/2014/chart" uri="{C3380CC4-5D6E-409C-BE32-E72D297353CC}">
              <c16:uniqueId val="{00000000-4F20-7741-ADA6-342E766498B0}"/>
            </c:ext>
          </c:extLst>
        </c:ser>
        <c:ser>
          <c:idx val="1"/>
          <c:order val="1"/>
          <c:tx>
            <c:strRef>
              <c:f>Sheet1!$C$1</c:f>
              <c:strCache>
                <c:ptCount val="1"/>
                <c:pt idx="0">
                  <c:v>2024</c:v>
                </c:pt>
              </c:strCache>
            </c:strRef>
          </c:tx>
          <c:spPr>
            <a:solidFill>
              <a:schemeClr val="bg2"/>
            </a:solidFill>
            <a:ln>
              <a:noFill/>
            </a:ln>
            <a:effectLst/>
          </c:spPr>
          <c:invertIfNegative val="0"/>
          <c:dLbls>
            <c:dLbl>
              <c:idx val="2"/>
              <c:tx>
                <c:rich>
                  <a:bodyPr/>
                  <a:lstStyle/>
                  <a:p>
                    <a:fld id="{50E20226-AF21-4785-97EF-CD4958C8DD24}"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CDD3-409B-B7F6-6BBFB7B5EBCC}"/>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Total</c:v>
                </c:pt>
                <c:pt idx="1">
                  <c:v>Urban</c:v>
                </c:pt>
                <c:pt idx="2">
                  <c:v>Rural</c:v>
                </c:pt>
              </c:strCache>
            </c:strRef>
          </c:cat>
          <c:val>
            <c:numRef>
              <c:f>Sheet1!$C$2:$C$4</c:f>
              <c:numCache>
                <c:formatCode>General</c:formatCode>
                <c:ptCount val="3"/>
                <c:pt idx="0">
                  <c:v>88</c:v>
                </c:pt>
                <c:pt idx="1">
                  <c:v>86</c:v>
                </c:pt>
                <c:pt idx="2">
                  <c:v>93</c:v>
                </c:pt>
              </c:numCache>
            </c:numRef>
          </c:val>
          <c:extLst>
            <c:ext xmlns:c16="http://schemas.microsoft.com/office/drawing/2014/chart" uri="{C3380CC4-5D6E-409C-BE32-E72D297353CC}">
              <c16:uniqueId val="{00000008-CCCE-48B6-BF26-D4A511745990}"/>
            </c:ext>
          </c:extLst>
        </c:ser>
        <c:dLbls>
          <c:dLblPos val="inEnd"/>
          <c:showLegendKey val="0"/>
          <c:showVal val="1"/>
          <c:showCatName val="0"/>
          <c:showSerName val="0"/>
          <c:showPercent val="0"/>
          <c:showBubbleSize val="0"/>
        </c:dLbls>
        <c:gapWidth val="200"/>
        <c:overlap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in val="0"/>
        </c:scaling>
        <c:delete val="1"/>
        <c:axPos val="l"/>
        <c:numFmt formatCode="General" sourceLinked="1"/>
        <c:majorTickMark val="out"/>
        <c:minorTickMark val="none"/>
        <c:tickLblPos val="nextTo"/>
        <c:crossAx val="1666536176"/>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spPr>
            <a:solidFill>
              <a:schemeClr val="tx2"/>
            </a:solidFill>
            <a:ln>
              <a:noFill/>
            </a:ln>
            <a:effectLst/>
          </c:spPr>
          <c:invertIfNegative val="0"/>
          <c:dLbls>
            <c:dLbl>
              <c:idx val="2"/>
              <c:tx>
                <c:rich>
                  <a:bodyPr/>
                  <a:lstStyle/>
                  <a:p>
                    <a:fld id="{E3468975-C3FE-4241-A3B8-32CD716089F4}" type="VALUE">
                      <a:rPr lang="en-US" smtClean="0"/>
                      <a:pPr/>
                      <a:t>[VALUE]</a:t>
                    </a:fld>
                    <a:r>
                      <a:rPr lang="en-US" dirty="0"/>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3075-4F06-ABB9-C4A0AF9A088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Total</c:v>
                </c:pt>
                <c:pt idx="1">
                  <c:v>Urban</c:v>
                </c:pt>
                <c:pt idx="2">
                  <c:v>Rural</c:v>
                </c:pt>
              </c:strCache>
            </c:strRef>
          </c:cat>
          <c:val>
            <c:numRef>
              <c:f>Sheet1!$B$2:$B$4</c:f>
              <c:numCache>
                <c:formatCode>General</c:formatCode>
                <c:ptCount val="3"/>
                <c:pt idx="0">
                  <c:v>24</c:v>
                </c:pt>
                <c:pt idx="1">
                  <c:v>21</c:v>
                </c:pt>
                <c:pt idx="2">
                  <c:v>29</c:v>
                </c:pt>
              </c:numCache>
            </c:numRef>
          </c:val>
          <c:extLst>
            <c:ext xmlns:c16="http://schemas.microsoft.com/office/drawing/2014/chart" uri="{C3380CC4-5D6E-409C-BE32-E72D297353CC}">
              <c16:uniqueId val="{00000000-4F20-7741-ADA6-342E766498B0}"/>
            </c:ext>
          </c:extLst>
        </c:ser>
        <c:ser>
          <c:idx val="1"/>
          <c:order val="1"/>
          <c:tx>
            <c:strRef>
              <c:f>Sheet1!$C$1</c:f>
              <c:strCache>
                <c:ptCount val="1"/>
                <c:pt idx="0">
                  <c:v>2024</c:v>
                </c:pt>
              </c:strCache>
            </c:strRef>
          </c:tx>
          <c:spPr>
            <a:solidFill>
              <a:schemeClr val="bg2"/>
            </a:solidFill>
            <a:ln>
              <a:noFill/>
            </a:ln>
            <a:effectLst/>
          </c:spPr>
          <c:invertIfNegative val="0"/>
          <c:dLbls>
            <c:dLbl>
              <c:idx val="0"/>
              <c:tx>
                <c:rich>
                  <a:bodyPr/>
                  <a:lstStyle/>
                  <a:p>
                    <a:fld id="{5640769E-A4E0-4FC3-89F7-48ED2D7DDCA1}"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6ED-48C2-9142-E7AC6316A2D5}"/>
                </c:ext>
              </c:extLst>
            </c:dLbl>
            <c:dLbl>
              <c:idx val="1"/>
              <c:tx>
                <c:rich>
                  <a:bodyPr/>
                  <a:lstStyle/>
                  <a:p>
                    <a:fld id="{18D5EA55-D4C8-4BD1-AC2B-A3EBC0AFB380}" type="VALUE">
                      <a:rPr lang="en-US" smtClean="0"/>
                      <a:pPr/>
                      <a:t>[VALUE]</a:t>
                    </a:fld>
                    <a:r>
                      <a:rPr lang="en-US" dirty="0"/>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15DF-476D-88C4-4CB376FD2A6D}"/>
                </c:ext>
              </c:extLst>
            </c:dLbl>
            <c:dLbl>
              <c:idx val="2"/>
              <c:tx>
                <c:rich>
                  <a:bodyPr/>
                  <a:lstStyle/>
                  <a:p>
                    <a:fld id="{1AD72457-BF77-4C5B-BBC2-B046D63386A9}"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6ED-48C2-9142-E7AC6316A2D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Total</c:v>
                </c:pt>
                <c:pt idx="1">
                  <c:v>Urban</c:v>
                </c:pt>
                <c:pt idx="2">
                  <c:v>Rural</c:v>
                </c:pt>
              </c:strCache>
            </c:strRef>
          </c:cat>
          <c:val>
            <c:numRef>
              <c:f>Sheet1!$C$2:$C$4</c:f>
              <c:numCache>
                <c:formatCode>General</c:formatCode>
                <c:ptCount val="3"/>
                <c:pt idx="0">
                  <c:v>96</c:v>
                </c:pt>
                <c:pt idx="1">
                  <c:v>96</c:v>
                </c:pt>
                <c:pt idx="2">
                  <c:v>96</c:v>
                </c:pt>
              </c:numCache>
            </c:numRef>
          </c:val>
          <c:extLst>
            <c:ext xmlns:c16="http://schemas.microsoft.com/office/drawing/2014/chart" uri="{C3380CC4-5D6E-409C-BE32-E72D297353CC}">
              <c16:uniqueId val="{00000001-4F20-7741-ADA6-342E766498B0}"/>
            </c:ext>
          </c:extLst>
        </c:ser>
        <c:dLbls>
          <c:dLblPos val="inEnd"/>
          <c:showLegendKey val="0"/>
          <c:showVal val="1"/>
          <c:showCatName val="0"/>
          <c:showSerName val="0"/>
          <c:showPercent val="0"/>
          <c:showBubbleSize val="0"/>
        </c:dLbls>
        <c:gapWidth val="200"/>
        <c:overlap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00"/>
          <c:min val="0"/>
        </c:scaling>
        <c:delete val="1"/>
        <c:axPos val="l"/>
        <c:numFmt formatCode="General" sourceLinked="1"/>
        <c:majorTickMark val="out"/>
        <c:minorTickMark val="none"/>
        <c:tickLblPos val="nextTo"/>
        <c:crossAx val="1666536176"/>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Total </c:v>
                </c:pt>
              </c:strCache>
            </c:strRef>
          </c:tx>
          <c:spPr>
            <a:solidFill>
              <a:schemeClr val="tx2"/>
            </a:solidFill>
            <a:ln>
              <a:noFill/>
            </a:ln>
            <a:effectLst/>
          </c:spPr>
          <c:invertIfNegative val="0"/>
          <c:dPt>
            <c:idx val="1"/>
            <c:invertIfNegative val="0"/>
            <c:bubble3D val="0"/>
            <c:spPr>
              <a:solidFill>
                <a:schemeClr val="tx2"/>
              </a:solidFill>
              <a:ln>
                <a:noFill/>
              </a:ln>
              <a:effectLst/>
            </c:spPr>
            <c:extLst>
              <c:ext xmlns:c16="http://schemas.microsoft.com/office/drawing/2014/chart" uri="{C3380CC4-5D6E-409C-BE32-E72D297353CC}">
                <c16:uniqueId val="{00000000-E7B6-4E5B-8765-BEFC5012EF79}"/>
              </c:ext>
            </c:extLst>
          </c:dPt>
          <c:dPt>
            <c:idx val="2"/>
            <c:invertIfNegative val="0"/>
            <c:bubble3D val="0"/>
            <c:spPr>
              <a:solidFill>
                <a:schemeClr val="tx2"/>
              </a:solidFill>
              <a:ln>
                <a:noFill/>
              </a:ln>
              <a:effectLst/>
            </c:spPr>
            <c:extLst>
              <c:ext xmlns:c16="http://schemas.microsoft.com/office/drawing/2014/chart" uri="{C3380CC4-5D6E-409C-BE32-E72D297353CC}">
                <c16:uniqueId val="{00000001-E7B6-4E5B-8765-BEFC5012EF79}"/>
              </c:ext>
            </c:extLst>
          </c:dPt>
          <c:dPt>
            <c:idx val="3"/>
            <c:invertIfNegative val="0"/>
            <c:bubble3D val="0"/>
            <c:spPr>
              <a:solidFill>
                <a:schemeClr val="tx2"/>
              </a:solidFill>
              <a:ln>
                <a:noFill/>
              </a:ln>
              <a:effectLst/>
            </c:spPr>
            <c:extLst>
              <c:ext xmlns:c16="http://schemas.microsoft.com/office/drawing/2014/chart" uri="{C3380CC4-5D6E-409C-BE32-E72D297353CC}">
                <c16:uniqueId val="{00000002-E7B6-4E5B-8765-BEFC5012EF79}"/>
              </c:ext>
            </c:extLst>
          </c:dPt>
          <c:dPt>
            <c:idx val="4"/>
            <c:invertIfNegative val="0"/>
            <c:bubble3D val="0"/>
            <c:spPr>
              <a:solidFill>
                <a:schemeClr val="tx2"/>
              </a:solidFill>
              <a:ln>
                <a:noFill/>
              </a:ln>
              <a:effectLst/>
            </c:spPr>
            <c:extLst>
              <c:ext xmlns:c16="http://schemas.microsoft.com/office/drawing/2014/chart" uri="{C3380CC4-5D6E-409C-BE32-E72D297353CC}">
                <c16:uniqueId val="{00000003-E7B6-4E5B-8765-BEFC5012EF79}"/>
              </c:ext>
            </c:extLst>
          </c:dPt>
          <c:dPt>
            <c:idx val="5"/>
            <c:invertIfNegative val="0"/>
            <c:bubble3D val="0"/>
            <c:spPr>
              <a:solidFill>
                <a:schemeClr val="tx2"/>
              </a:solidFill>
              <a:ln>
                <a:noFill/>
              </a:ln>
              <a:effectLst/>
            </c:spPr>
            <c:extLst>
              <c:ext xmlns:c16="http://schemas.microsoft.com/office/drawing/2014/chart" uri="{C3380CC4-5D6E-409C-BE32-E72D297353CC}">
                <c16:uniqueId val="{00000004-E7B6-4E5B-8765-BEFC5012EF79}"/>
              </c:ext>
            </c:extLst>
          </c:dPt>
          <c:dLbls>
            <c:dLbl>
              <c:idx val="1"/>
              <c:tx>
                <c:rich>
                  <a:bodyPr/>
                  <a:lstStyle/>
                  <a:p>
                    <a:fld id="{09DF1B34-37DF-4A9C-B262-ADA1FC350A72}"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E7B6-4E5B-8765-BEFC5012EF79}"/>
                </c:ext>
              </c:extLst>
            </c:dLbl>
            <c:dLbl>
              <c:idx val="3"/>
              <c:tx>
                <c:rich>
                  <a:bodyPr/>
                  <a:lstStyle/>
                  <a:p>
                    <a:fld id="{988FA4C3-2D8F-44AF-B9BE-76D8C859BFA5}"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E7B6-4E5B-8765-BEFC5012EF7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Lack of patient access to
broadband or technology</c:v>
                </c:pt>
                <c:pt idx="1">
                  <c:v>Low or no reimbursement</c:v>
                </c:pt>
                <c:pt idx="2">
                  <c:v>Expenses of maintaining a platform</c:v>
                </c:pt>
              </c:strCache>
            </c:strRef>
          </c:cat>
          <c:val>
            <c:numRef>
              <c:f>Sheet1!$B$2:$B$4</c:f>
              <c:numCache>
                <c:formatCode>General</c:formatCode>
                <c:ptCount val="3"/>
                <c:pt idx="0">
                  <c:v>94</c:v>
                </c:pt>
                <c:pt idx="1">
                  <c:v>67</c:v>
                </c:pt>
                <c:pt idx="2">
                  <c:v>63</c:v>
                </c:pt>
              </c:numCache>
            </c:numRef>
          </c:val>
          <c:extLst>
            <c:ext xmlns:c16="http://schemas.microsoft.com/office/drawing/2014/chart" uri="{C3380CC4-5D6E-409C-BE32-E72D297353CC}">
              <c16:uniqueId val="{00000000-4F20-7741-ADA6-342E766498B0}"/>
            </c:ext>
          </c:extLst>
        </c:ser>
        <c:ser>
          <c:idx val="1"/>
          <c:order val="1"/>
          <c:tx>
            <c:strRef>
              <c:f>Sheet1!$C$1</c:f>
              <c:strCache>
                <c:ptCount val="1"/>
                <c:pt idx="0">
                  <c:v>Urban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Lack of patient access to
broadband or technology</c:v>
                </c:pt>
                <c:pt idx="1">
                  <c:v>Low or no reimbursement</c:v>
                </c:pt>
                <c:pt idx="2">
                  <c:v>Expenses of maintaining a platform</c:v>
                </c:pt>
              </c:strCache>
            </c:strRef>
          </c:cat>
          <c:val>
            <c:numRef>
              <c:f>Sheet1!$C$2:$C$4</c:f>
              <c:numCache>
                <c:formatCode>General</c:formatCode>
                <c:ptCount val="3"/>
                <c:pt idx="0">
                  <c:v>94</c:v>
                </c:pt>
                <c:pt idx="1">
                  <c:v>64</c:v>
                </c:pt>
                <c:pt idx="2">
                  <c:v>60</c:v>
                </c:pt>
              </c:numCache>
            </c:numRef>
          </c:val>
          <c:extLst>
            <c:ext xmlns:c16="http://schemas.microsoft.com/office/drawing/2014/chart" uri="{C3380CC4-5D6E-409C-BE32-E72D297353CC}">
              <c16:uniqueId val="{0000000A-0C1A-4862-8BAF-6B53440C6DC6}"/>
            </c:ext>
          </c:extLst>
        </c:ser>
        <c:ser>
          <c:idx val="2"/>
          <c:order val="2"/>
          <c:tx>
            <c:strRef>
              <c:f>Sheet1!$D$1</c:f>
              <c:strCache>
                <c:ptCount val="1"/>
                <c:pt idx="0">
                  <c:v>Rural</c:v>
                </c:pt>
              </c:strCache>
            </c:strRef>
          </c:tx>
          <c:spPr>
            <a:solidFill>
              <a:schemeClr val="accent2"/>
            </a:solidFill>
            <a:ln>
              <a:noFill/>
            </a:ln>
            <a:effectLst/>
          </c:spPr>
          <c:invertIfNegative val="0"/>
          <c:dLbls>
            <c:dLbl>
              <c:idx val="1"/>
              <c:tx>
                <c:rich>
                  <a:bodyPr/>
                  <a:lstStyle/>
                  <a:p>
                    <a:fld id="{CB92C77C-A25E-492B-81F6-5463758A88CE}"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4B96-4FE3-B9A6-B57E9E90B556}"/>
                </c:ext>
              </c:extLst>
            </c:dLbl>
            <c:dLbl>
              <c:idx val="2"/>
              <c:tx>
                <c:rich>
                  <a:bodyPr/>
                  <a:lstStyle/>
                  <a:p>
                    <a:fld id="{3571ABE3-5DCE-430C-9CCF-36DA65C3A89B}"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B8A4-428C-82A0-3533B3E61416}"/>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Lack of patient access to
broadband or technology</c:v>
                </c:pt>
                <c:pt idx="1">
                  <c:v>Low or no reimbursement</c:v>
                </c:pt>
                <c:pt idx="2">
                  <c:v>Expenses of maintaining a platform</c:v>
                </c:pt>
              </c:strCache>
            </c:strRef>
          </c:cat>
          <c:val>
            <c:numRef>
              <c:f>Sheet1!$D$2:$D$4</c:f>
              <c:numCache>
                <c:formatCode>General</c:formatCode>
                <c:ptCount val="3"/>
                <c:pt idx="0">
                  <c:v>94</c:v>
                </c:pt>
                <c:pt idx="1">
                  <c:v>75</c:v>
                </c:pt>
                <c:pt idx="2">
                  <c:v>71</c:v>
                </c:pt>
              </c:numCache>
            </c:numRef>
          </c:val>
          <c:extLst xmlns:c15="http://schemas.microsoft.com/office/drawing/2012/chart">
            <c:ext xmlns:c16="http://schemas.microsoft.com/office/drawing/2014/chart" uri="{C3380CC4-5D6E-409C-BE32-E72D297353CC}">
              <c16:uniqueId val="{0000000B-0C1A-4862-8BAF-6B53440C6DC6}"/>
            </c:ext>
          </c:extLst>
        </c:ser>
        <c:dLbls>
          <c:dLblPos val="inEnd"/>
          <c:showLegendKey val="0"/>
          <c:showVal val="1"/>
          <c:showCatName val="0"/>
          <c:showSerName val="0"/>
          <c:showPercent val="0"/>
          <c:showBubbleSize val="0"/>
        </c:dLbls>
        <c:gapWidth val="150"/>
        <c:overlap val="-20"/>
        <c:axId val="1666536176"/>
        <c:axId val="1666457536"/>
        <c:extLst/>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00"/>
          <c:min val="0"/>
        </c:scaling>
        <c:delete val="1"/>
        <c:axPos val="l"/>
        <c:numFmt formatCode="General" sourceLinked="1"/>
        <c:majorTickMark val="out"/>
        <c:minorTickMark val="none"/>
        <c:tickLblPos val="nextTo"/>
        <c:crossAx val="1666536176"/>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tx2"/>
            </a:solidFill>
            <a:ln>
              <a:noFill/>
            </a:ln>
            <a:effectLst/>
          </c:spPr>
          <c:invertIfNegative val="0"/>
          <c:dPt>
            <c:idx val="1"/>
            <c:invertIfNegative val="0"/>
            <c:bubble3D val="0"/>
            <c:spPr>
              <a:solidFill>
                <a:schemeClr val="tx2"/>
              </a:solidFill>
              <a:ln>
                <a:noFill/>
              </a:ln>
              <a:effectLst/>
            </c:spPr>
            <c:extLst>
              <c:ext xmlns:c16="http://schemas.microsoft.com/office/drawing/2014/chart" uri="{C3380CC4-5D6E-409C-BE32-E72D297353CC}">
                <c16:uniqueId val="{00000000-E7B6-4E5B-8765-BEFC5012EF79}"/>
              </c:ext>
            </c:extLst>
          </c:dPt>
          <c:dPt>
            <c:idx val="2"/>
            <c:invertIfNegative val="0"/>
            <c:bubble3D val="0"/>
            <c:spPr>
              <a:solidFill>
                <a:schemeClr val="tx2"/>
              </a:solidFill>
              <a:ln>
                <a:noFill/>
              </a:ln>
              <a:effectLst/>
            </c:spPr>
            <c:extLst>
              <c:ext xmlns:c16="http://schemas.microsoft.com/office/drawing/2014/chart" uri="{C3380CC4-5D6E-409C-BE32-E72D297353CC}">
                <c16:uniqueId val="{00000001-E7B6-4E5B-8765-BEFC5012EF79}"/>
              </c:ext>
            </c:extLst>
          </c:dPt>
          <c:dPt>
            <c:idx val="3"/>
            <c:invertIfNegative val="0"/>
            <c:bubble3D val="0"/>
            <c:spPr>
              <a:solidFill>
                <a:schemeClr val="tx2"/>
              </a:solidFill>
              <a:ln>
                <a:noFill/>
              </a:ln>
              <a:effectLst/>
            </c:spPr>
            <c:extLst>
              <c:ext xmlns:c16="http://schemas.microsoft.com/office/drawing/2014/chart" uri="{C3380CC4-5D6E-409C-BE32-E72D297353CC}">
                <c16:uniqueId val="{00000002-E7B6-4E5B-8765-BEFC5012EF79}"/>
              </c:ext>
            </c:extLst>
          </c:dPt>
          <c:dPt>
            <c:idx val="4"/>
            <c:invertIfNegative val="0"/>
            <c:bubble3D val="0"/>
            <c:spPr>
              <a:solidFill>
                <a:schemeClr val="tx2"/>
              </a:solidFill>
              <a:ln>
                <a:noFill/>
              </a:ln>
              <a:effectLst/>
            </c:spPr>
            <c:extLst>
              <c:ext xmlns:c16="http://schemas.microsoft.com/office/drawing/2014/chart" uri="{C3380CC4-5D6E-409C-BE32-E72D297353CC}">
                <c16:uniqueId val="{00000003-E7B6-4E5B-8765-BEFC5012EF79}"/>
              </c:ext>
            </c:extLst>
          </c:dPt>
          <c:dPt>
            <c:idx val="5"/>
            <c:invertIfNegative val="0"/>
            <c:bubble3D val="0"/>
            <c:spPr>
              <a:solidFill>
                <a:schemeClr val="tx2"/>
              </a:solidFill>
              <a:ln>
                <a:noFill/>
              </a:ln>
              <a:effectLst/>
            </c:spPr>
            <c:extLst>
              <c:ext xmlns:c16="http://schemas.microsoft.com/office/drawing/2014/chart" uri="{C3380CC4-5D6E-409C-BE32-E72D297353CC}">
                <c16:uniqueId val="{00000004-E7B6-4E5B-8765-BEFC5012EF79}"/>
              </c:ext>
            </c:extLst>
          </c:dPt>
          <c:dLbls>
            <c:dLbl>
              <c:idx val="1"/>
              <c:tx>
                <c:rich>
                  <a:bodyPr/>
                  <a:lstStyle/>
                  <a:p>
                    <a:fld id="{09DF1B34-37DF-4A9C-B262-ADA1FC350A72}"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E7B6-4E5B-8765-BEFC5012EF79}"/>
                </c:ext>
              </c:extLst>
            </c:dLbl>
            <c:dLbl>
              <c:idx val="3"/>
              <c:tx>
                <c:rich>
                  <a:bodyPr/>
                  <a:lstStyle/>
                  <a:p>
                    <a:fld id="{988FA4C3-2D8F-44AF-B9BE-76D8C859BFA5}"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E7B6-4E5B-8765-BEFC5012EF7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Reached patients who 
would forgo care</c:v>
                </c:pt>
                <c:pt idx="1">
                  <c:v>Improved timeliness 
of care</c:v>
                </c:pt>
                <c:pt idx="2">
                  <c:v>Offset financial losses 
from the pandemic</c:v>
                </c:pt>
                <c:pt idx="3">
                  <c:v>Improved patient speciality 
care access</c:v>
                </c:pt>
              </c:strCache>
            </c:strRef>
          </c:cat>
          <c:val>
            <c:numRef>
              <c:f>Sheet1!$B$2:$B$5</c:f>
              <c:numCache>
                <c:formatCode>General</c:formatCode>
                <c:ptCount val="4"/>
                <c:pt idx="0">
                  <c:v>94</c:v>
                </c:pt>
                <c:pt idx="1">
                  <c:v>88</c:v>
                </c:pt>
                <c:pt idx="2">
                  <c:v>87</c:v>
                </c:pt>
                <c:pt idx="3">
                  <c:v>61</c:v>
                </c:pt>
              </c:numCache>
            </c:numRef>
          </c:val>
          <c:extLst>
            <c:ext xmlns:c16="http://schemas.microsoft.com/office/drawing/2014/chart" uri="{C3380CC4-5D6E-409C-BE32-E72D297353CC}">
              <c16:uniqueId val="{00000000-4F20-7741-ADA6-342E766498B0}"/>
            </c:ext>
          </c:extLst>
        </c:ser>
        <c:dLbls>
          <c:dLblPos val="inEnd"/>
          <c:showLegendKey val="0"/>
          <c:showVal val="1"/>
          <c:showCatName val="0"/>
          <c:showSerName val="0"/>
          <c:showPercent val="0"/>
          <c:showBubbleSize val="0"/>
        </c:dLbls>
        <c:gapWidth val="200"/>
        <c:overlap val="-27"/>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00"/>
          <c:min val="0"/>
        </c:scaling>
        <c:delete val="1"/>
        <c:axPos val="l"/>
        <c:numFmt formatCode="General"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Total</c:v>
                </c:pt>
              </c:strCache>
            </c:strRef>
          </c:tx>
          <c:spPr>
            <a:solidFill>
              <a:schemeClr val="tx2"/>
            </a:solidFill>
            <a:ln>
              <a:noFill/>
            </a:ln>
            <a:effectLst/>
          </c:spPr>
          <c:invertIfNegative val="0"/>
          <c:dPt>
            <c:idx val="1"/>
            <c:invertIfNegative val="0"/>
            <c:bubble3D val="0"/>
            <c:spPr>
              <a:solidFill>
                <a:schemeClr val="tx2"/>
              </a:solidFill>
              <a:ln>
                <a:noFill/>
              </a:ln>
              <a:effectLst/>
            </c:spPr>
            <c:extLst>
              <c:ext xmlns:c16="http://schemas.microsoft.com/office/drawing/2014/chart" uri="{C3380CC4-5D6E-409C-BE32-E72D297353CC}">
                <c16:uniqueId val="{00000000-E7B6-4E5B-8765-BEFC5012EF79}"/>
              </c:ext>
            </c:extLst>
          </c:dPt>
          <c:dPt>
            <c:idx val="2"/>
            <c:invertIfNegative val="0"/>
            <c:bubble3D val="0"/>
            <c:spPr>
              <a:solidFill>
                <a:schemeClr val="tx2"/>
              </a:solidFill>
              <a:ln>
                <a:noFill/>
              </a:ln>
              <a:effectLst/>
            </c:spPr>
            <c:extLst>
              <c:ext xmlns:c16="http://schemas.microsoft.com/office/drawing/2014/chart" uri="{C3380CC4-5D6E-409C-BE32-E72D297353CC}">
                <c16:uniqueId val="{00000001-E7B6-4E5B-8765-BEFC5012EF79}"/>
              </c:ext>
            </c:extLst>
          </c:dPt>
          <c:dPt>
            <c:idx val="3"/>
            <c:invertIfNegative val="0"/>
            <c:bubble3D val="0"/>
            <c:spPr>
              <a:solidFill>
                <a:schemeClr val="tx2"/>
              </a:solidFill>
              <a:ln>
                <a:noFill/>
              </a:ln>
              <a:effectLst/>
            </c:spPr>
            <c:extLst>
              <c:ext xmlns:c16="http://schemas.microsoft.com/office/drawing/2014/chart" uri="{C3380CC4-5D6E-409C-BE32-E72D297353CC}">
                <c16:uniqueId val="{00000002-E7B6-4E5B-8765-BEFC5012EF79}"/>
              </c:ext>
            </c:extLst>
          </c:dPt>
          <c:dPt>
            <c:idx val="4"/>
            <c:invertIfNegative val="0"/>
            <c:bubble3D val="0"/>
            <c:spPr>
              <a:solidFill>
                <a:schemeClr val="tx2"/>
              </a:solidFill>
              <a:ln>
                <a:noFill/>
              </a:ln>
              <a:effectLst/>
            </c:spPr>
            <c:extLst>
              <c:ext xmlns:c16="http://schemas.microsoft.com/office/drawing/2014/chart" uri="{C3380CC4-5D6E-409C-BE32-E72D297353CC}">
                <c16:uniqueId val="{00000003-E7B6-4E5B-8765-BEFC5012EF79}"/>
              </c:ext>
            </c:extLst>
          </c:dPt>
          <c:dPt>
            <c:idx val="5"/>
            <c:invertIfNegative val="0"/>
            <c:bubble3D val="0"/>
            <c:spPr>
              <a:solidFill>
                <a:schemeClr val="tx2"/>
              </a:solidFill>
              <a:ln>
                <a:noFill/>
              </a:ln>
              <a:effectLst/>
            </c:spPr>
            <c:extLst>
              <c:ext xmlns:c16="http://schemas.microsoft.com/office/drawing/2014/chart" uri="{C3380CC4-5D6E-409C-BE32-E72D297353CC}">
                <c16:uniqueId val="{00000004-E7B6-4E5B-8765-BEFC5012EF79}"/>
              </c:ext>
            </c:extLst>
          </c:dPt>
          <c:dLbls>
            <c:dLbl>
              <c:idx val="1"/>
              <c:tx>
                <c:rich>
                  <a:bodyPr/>
                  <a:lstStyle/>
                  <a:p>
                    <a:fld id="{09DF1B34-37DF-4A9C-B262-ADA1FC350A72}"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E7B6-4E5B-8765-BEFC5012EF79}"/>
                </c:ext>
              </c:extLst>
            </c:dLbl>
            <c:dLbl>
              <c:idx val="3"/>
              <c:tx>
                <c:rich>
                  <a:bodyPr/>
                  <a:lstStyle/>
                  <a:p>
                    <a:fld id="{988FA4C3-2D8F-44AF-B9BE-76D8C859BFA5}"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E7B6-4E5B-8765-BEFC5012EF7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Information in multiple languages or modes</c:v>
                </c:pt>
                <c:pt idx="1">
                  <c:v>Trained interpreters</c:v>
                </c:pt>
                <c:pt idx="2">
                  <c:v>Translation assistance from staff</c:v>
                </c:pt>
              </c:strCache>
            </c:strRef>
          </c:cat>
          <c:val>
            <c:numRef>
              <c:f>Sheet1!$B$2:$B$4</c:f>
              <c:numCache>
                <c:formatCode>General</c:formatCode>
                <c:ptCount val="3"/>
                <c:pt idx="0">
                  <c:v>87</c:v>
                </c:pt>
                <c:pt idx="1">
                  <c:v>84</c:v>
                </c:pt>
                <c:pt idx="2">
                  <c:v>67</c:v>
                </c:pt>
              </c:numCache>
            </c:numRef>
          </c:val>
          <c:extLst>
            <c:ext xmlns:c16="http://schemas.microsoft.com/office/drawing/2014/chart" uri="{C3380CC4-5D6E-409C-BE32-E72D297353CC}">
              <c16:uniqueId val="{00000000-4F20-7741-ADA6-342E766498B0}"/>
            </c:ext>
          </c:extLst>
        </c:ser>
        <c:ser>
          <c:idx val="1"/>
          <c:order val="1"/>
          <c:tx>
            <c:strRef>
              <c:f>Sheet1!$C$1</c:f>
              <c:strCache>
                <c:ptCount val="1"/>
                <c:pt idx="0">
                  <c:v>Urban</c:v>
                </c:pt>
              </c:strCache>
            </c:strRef>
          </c:tx>
          <c:spPr>
            <a:solidFill>
              <a:schemeClr val="accent4"/>
            </a:solidFill>
            <a:ln>
              <a:noFill/>
            </a:ln>
            <a:effectLst/>
          </c:spPr>
          <c:invertIfNegative val="0"/>
          <c:dLbls>
            <c:dLbl>
              <c:idx val="0"/>
              <c:tx>
                <c:rich>
                  <a:bodyPr/>
                  <a:lstStyle/>
                  <a:p>
                    <a:fld id="{9FD6730B-B624-405A-A567-DDBD5FDF254B}"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EB99-48AE-B72A-6C2AE393FF0F}"/>
                </c:ext>
              </c:extLst>
            </c:dLbl>
            <c:dLbl>
              <c:idx val="1"/>
              <c:tx>
                <c:rich>
                  <a:bodyPr/>
                  <a:lstStyle/>
                  <a:p>
                    <a:fld id="{E7D811FB-F934-4945-8387-0F7CC3299561}"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EB99-48AE-B72A-6C2AE393FF0F}"/>
                </c:ext>
              </c:extLst>
            </c:dLbl>
            <c:dLbl>
              <c:idx val="2"/>
              <c:tx>
                <c:rich>
                  <a:bodyPr/>
                  <a:lstStyle/>
                  <a:p>
                    <a:fld id="{0B52BDC4-EEB2-48BD-B23E-D5ABA0654BF6}"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EB99-48AE-B72A-6C2AE393FF0F}"/>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Information in multiple languages or modes</c:v>
                </c:pt>
                <c:pt idx="1">
                  <c:v>Trained interpreters</c:v>
                </c:pt>
                <c:pt idx="2">
                  <c:v>Translation assistance from staff</c:v>
                </c:pt>
              </c:strCache>
            </c:strRef>
          </c:cat>
          <c:val>
            <c:numRef>
              <c:f>Sheet1!$C$2:$C$4</c:f>
              <c:numCache>
                <c:formatCode>General</c:formatCode>
                <c:ptCount val="3"/>
                <c:pt idx="0">
                  <c:v>90</c:v>
                </c:pt>
                <c:pt idx="1">
                  <c:v>87</c:v>
                </c:pt>
                <c:pt idx="2">
                  <c:v>74</c:v>
                </c:pt>
              </c:numCache>
            </c:numRef>
          </c:val>
          <c:extLst>
            <c:ext xmlns:c16="http://schemas.microsoft.com/office/drawing/2014/chart" uri="{C3380CC4-5D6E-409C-BE32-E72D297353CC}">
              <c16:uniqueId val="{0000000A-EB99-48AE-B72A-6C2AE393FF0F}"/>
            </c:ext>
          </c:extLst>
        </c:ser>
        <c:ser>
          <c:idx val="2"/>
          <c:order val="2"/>
          <c:tx>
            <c:strRef>
              <c:f>Sheet1!$D$1</c:f>
              <c:strCache>
                <c:ptCount val="1"/>
                <c:pt idx="0">
                  <c:v>Rural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Information in multiple languages or modes</c:v>
                </c:pt>
                <c:pt idx="1">
                  <c:v>Trained interpreters</c:v>
                </c:pt>
                <c:pt idx="2">
                  <c:v>Translation assistance from staff</c:v>
                </c:pt>
              </c:strCache>
            </c:strRef>
          </c:cat>
          <c:val>
            <c:numRef>
              <c:f>Sheet1!$D$2:$D$4</c:f>
              <c:numCache>
                <c:formatCode>General</c:formatCode>
                <c:ptCount val="3"/>
                <c:pt idx="0">
                  <c:v>76</c:v>
                </c:pt>
                <c:pt idx="1">
                  <c:v>77</c:v>
                </c:pt>
                <c:pt idx="2">
                  <c:v>48</c:v>
                </c:pt>
              </c:numCache>
            </c:numRef>
          </c:val>
          <c:extLst>
            <c:ext xmlns:c16="http://schemas.microsoft.com/office/drawing/2014/chart" uri="{C3380CC4-5D6E-409C-BE32-E72D297353CC}">
              <c16:uniqueId val="{0000000B-EB99-48AE-B72A-6C2AE393FF0F}"/>
            </c:ext>
          </c:extLst>
        </c:ser>
        <c:dLbls>
          <c:dLblPos val="inEnd"/>
          <c:showLegendKey val="0"/>
          <c:showVal val="1"/>
          <c:showCatName val="0"/>
          <c:showSerName val="0"/>
          <c:showPercent val="0"/>
          <c:showBubbleSize val="0"/>
        </c:dLbls>
        <c:gapWidth val="200"/>
        <c:overlap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00"/>
          <c:min val="0"/>
        </c:scaling>
        <c:delete val="1"/>
        <c:axPos val="l"/>
        <c:numFmt formatCode="General" sourceLinked="1"/>
        <c:majorTickMark val="out"/>
        <c:minorTickMark val="none"/>
        <c:tickLblPos val="nextTo"/>
        <c:crossAx val="1666536176"/>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1"/>
          <c:tx>
            <c:strRef>
              <c:f>Sheet1!$C$1</c:f>
              <c:strCache>
                <c:ptCount val="1"/>
                <c:pt idx="0">
                  <c:v>Primary care physicians</c:v>
                </c:pt>
              </c:strCache>
            </c:strRef>
          </c:tx>
          <c:spPr>
            <a:ln w="28575" cap="rnd">
              <a:solidFill>
                <a:schemeClr val="accent2"/>
              </a:solidFill>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4EE-4F26-B780-534E99D8B04A}"/>
                </c:ext>
              </c:extLst>
            </c:dLbl>
            <c:dLbl>
              <c:idx val="1"/>
              <c:layout>
                <c:manualLayout>
                  <c:x val="-1.4171276325437539E-3"/>
                  <c:y val="-5.3591254900820812E-2"/>
                </c:manualLayout>
              </c:layout>
              <c:tx>
                <c:rich>
                  <a:bodyPr/>
                  <a:lstStyle/>
                  <a:p>
                    <a:fld id="{C3E3364D-22D2-4B27-8091-AA1D227F2098}" type="SERIESNAME">
                      <a:rPr lang="en-US"/>
                      <a:pPr/>
                      <a:t>[SERIES NAME]</a:t>
                    </a:fld>
                    <a:r>
                      <a:rPr lang="en-US" baseline="0" dirty="0"/>
                      <a:t>, </a:t>
                    </a:r>
                    <a:fld id="{1878E4D2-98F6-41A0-B24C-41EDEC55A6AC}" type="VALUE">
                      <a:rPr lang="en-US" baseline="0" smtClean="0"/>
                      <a:pPr/>
                      <a:t>[VALUE]</a:t>
                    </a:fld>
                    <a:r>
                      <a:rPr lang="en-US" baseline="0" dirty="0"/>
                      <a:t>^</a:t>
                    </a:r>
                  </a:p>
                </c:rich>
              </c:tx>
              <c:dLblPos val="r"/>
              <c:showLegendKey val="0"/>
              <c:showVal val="1"/>
              <c:showCatName val="0"/>
              <c:showSerName val="0"/>
              <c:showPercent val="0"/>
              <c:showBubbleSize val="0"/>
              <c:extLst>
                <c:ext xmlns:c15="http://schemas.microsoft.com/office/drawing/2012/chart" uri="{CE6537A1-D6FC-4f65-9D91-7224C49458BB}">
                  <c15:layout>
                    <c:manualLayout>
                      <c:w val="0.22934982414092736"/>
                      <c:h val="8.4257546162191957E-2"/>
                    </c:manualLayout>
                  </c15:layout>
                  <c15:dlblFieldTable/>
                  <c15:showDataLabelsRange val="0"/>
                </c:ext>
                <c:ext xmlns:c16="http://schemas.microsoft.com/office/drawing/2014/chart" uri="{C3380CC4-5D6E-409C-BE32-E72D297353CC}">
                  <c16:uniqueId val="{0000000D-44EE-4F26-B780-534E99D8B04A}"/>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pt idx="0">
                  <c:v>2018</c:v>
                </c:pt>
                <c:pt idx="1">
                  <c:v>2024</c:v>
                </c:pt>
              </c:numCache>
            </c:numRef>
          </c:cat>
          <c:val>
            <c:numRef>
              <c:f>Sheet1!$C$2:$C$3</c:f>
              <c:numCache>
                <c:formatCode>General</c:formatCode>
                <c:ptCount val="2"/>
                <c:pt idx="0">
                  <c:v>65</c:v>
                </c:pt>
                <c:pt idx="1">
                  <c:v>70</c:v>
                </c:pt>
              </c:numCache>
            </c:numRef>
          </c:val>
          <c:smooth val="0"/>
          <c:extLst>
            <c:ext xmlns:c16="http://schemas.microsoft.com/office/drawing/2014/chart" uri="{C3380CC4-5D6E-409C-BE32-E72D297353CC}">
              <c16:uniqueId val="{00000001-44EE-4F26-B780-534E99D8B04A}"/>
            </c:ext>
          </c:extLst>
        </c:ser>
        <c:ser>
          <c:idx val="2"/>
          <c:order val="2"/>
          <c:tx>
            <c:strRef>
              <c:f>Sheet1!$F$1</c:f>
              <c:strCache>
                <c:ptCount val="1"/>
                <c:pt idx="0">
                  <c:v>Advanced practicioners</c:v>
                </c:pt>
              </c:strCache>
            </c:strRef>
          </c:tx>
          <c:spPr>
            <a:ln w="28575" cap="rnd">
              <a:solidFill>
                <a:schemeClr val="accent1"/>
              </a:solidFill>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4EE-4F26-B780-534E99D8B04A}"/>
                </c:ext>
              </c:extLst>
            </c:dLbl>
            <c:dLbl>
              <c:idx val="1"/>
              <c:tx>
                <c:rich>
                  <a:bodyPr/>
                  <a:lstStyle/>
                  <a:p>
                    <a:fld id="{2FB400DF-0D5B-4313-A97C-7DD8937121DA}" type="SERIESNAME">
                      <a:rPr lang="en-US"/>
                      <a:pPr/>
                      <a:t>[SERIES NAME]</a:t>
                    </a:fld>
                    <a:r>
                      <a:rPr lang="en-US" baseline="0" dirty="0"/>
                      <a:t>, </a:t>
                    </a:r>
                    <a:fld id="{405D1227-22C2-40B4-BDBD-5DDA5764A85F}" type="VALUE">
                      <a:rPr lang="en-US" baseline="0" smtClean="0"/>
                      <a:pPr/>
                      <a:t>[VALUE]</a:t>
                    </a:fld>
                    <a:r>
                      <a:rPr lang="en-US" baseline="0" dirty="0"/>
                      <a:t>^</a:t>
                    </a:r>
                  </a:p>
                </c:rich>
              </c:tx>
              <c:dLblPos val="r"/>
              <c:showLegendKey val="0"/>
              <c:showVal val="1"/>
              <c:showCatName val="0"/>
              <c:showSerName val="0"/>
              <c:showPercent val="0"/>
              <c:showBubbleSize val="0"/>
              <c:extLst>
                <c:ext xmlns:c15="http://schemas.microsoft.com/office/drawing/2012/chart" uri="{CE6537A1-D6FC-4f65-9D91-7224C49458BB}">
                  <c15:layout>
                    <c:manualLayout>
                      <c:w val="0.21033836426010691"/>
                      <c:h val="8.4257546162191957E-2"/>
                    </c:manualLayout>
                  </c15:layout>
                  <c15:dlblFieldTable/>
                  <c15:showDataLabelsRange val="0"/>
                </c:ext>
                <c:ext xmlns:c16="http://schemas.microsoft.com/office/drawing/2014/chart" uri="{C3380CC4-5D6E-409C-BE32-E72D297353CC}">
                  <c16:uniqueId val="{0000000A-44EE-4F26-B780-534E99D8B04A}"/>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pt idx="0">
                  <c:v>2018</c:v>
                </c:pt>
                <c:pt idx="1">
                  <c:v>2024</c:v>
                </c:pt>
              </c:numCache>
            </c:numRef>
          </c:cat>
          <c:val>
            <c:numRef>
              <c:f>Sheet1!$F$2:$F$3</c:f>
              <c:numCache>
                <c:formatCode>General</c:formatCode>
                <c:ptCount val="2"/>
                <c:pt idx="0">
                  <c:v>39</c:v>
                </c:pt>
                <c:pt idx="1">
                  <c:v>49</c:v>
                </c:pt>
              </c:numCache>
            </c:numRef>
          </c:val>
          <c:smooth val="0"/>
          <c:extLst>
            <c:ext xmlns:c16="http://schemas.microsoft.com/office/drawing/2014/chart" uri="{C3380CC4-5D6E-409C-BE32-E72D297353CC}">
              <c16:uniqueId val="{00000002-44EE-4F26-B780-534E99D8B04A}"/>
            </c:ext>
          </c:extLst>
        </c:ser>
        <c:ser>
          <c:idx val="3"/>
          <c:order val="3"/>
          <c:tx>
            <c:strRef>
              <c:f>Sheet1!$D$1</c:f>
              <c:strCache>
                <c:ptCount val="1"/>
                <c:pt idx="0">
                  <c:v>Nurses</c:v>
                </c:pt>
              </c:strCache>
            </c:strRef>
          </c:tx>
          <c:spPr>
            <a:ln w="28575" cap="rnd">
              <a:solidFill>
                <a:schemeClr val="accent4"/>
              </a:solidFill>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4EE-4F26-B780-534E99D8B04A}"/>
                </c:ext>
              </c:extLst>
            </c:dLbl>
            <c:dLbl>
              <c:idx val="1"/>
              <c:layout>
                <c:manualLayout>
                  <c:x val="8.5031005630012233E-3"/>
                  <c:y val="-2.7291587192396968E-17"/>
                </c:manualLayout>
              </c:layout>
              <c:tx>
                <c:rich>
                  <a:bodyPr/>
                  <a:lstStyle/>
                  <a:p>
                    <a:fld id="{E7C603E2-6060-4BBB-B872-8130459A44FB}" type="SERIESNAME">
                      <a:rPr lang="en-US"/>
                      <a:pPr/>
                      <a:t>[SERIES NAME]</a:t>
                    </a:fld>
                    <a:r>
                      <a:rPr lang="en-US" baseline="0" dirty="0"/>
                      <a:t>, </a:t>
                    </a:r>
                    <a:fld id="{A47F9C86-AA8C-4D65-BB30-4809E8D39914}" type="VALUE">
                      <a:rPr lang="en-US" baseline="0" smtClean="0"/>
                      <a:pPr/>
                      <a:t>[VALUE]</a:t>
                    </a:fld>
                    <a:r>
                      <a:rPr lang="en-US" baseline="0" dirty="0"/>
                      <a:t>^</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44EE-4F26-B780-534E99D8B04A}"/>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pt idx="0">
                  <c:v>2018</c:v>
                </c:pt>
                <c:pt idx="1">
                  <c:v>2024</c:v>
                </c:pt>
              </c:numCache>
            </c:numRef>
          </c:cat>
          <c:val>
            <c:numRef>
              <c:f>Sheet1!$D$2:$D$3</c:f>
              <c:numCache>
                <c:formatCode>General</c:formatCode>
                <c:ptCount val="2"/>
                <c:pt idx="0">
                  <c:v>54</c:v>
                </c:pt>
                <c:pt idx="1">
                  <c:v>70</c:v>
                </c:pt>
              </c:numCache>
            </c:numRef>
          </c:val>
          <c:smooth val="0"/>
          <c:extLst>
            <c:ext xmlns:c16="http://schemas.microsoft.com/office/drawing/2014/chart" uri="{C3380CC4-5D6E-409C-BE32-E72D297353CC}">
              <c16:uniqueId val="{00000003-44EE-4F26-B780-534E99D8B04A}"/>
            </c:ext>
          </c:extLst>
        </c:ser>
        <c:ser>
          <c:idx val="6"/>
          <c:order val="6"/>
          <c:tx>
            <c:strRef>
              <c:f>Sheet1!$B$1</c:f>
              <c:strCache>
                <c:ptCount val="1"/>
                <c:pt idx="0">
                  <c:v>Mental health providers</c:v>
                </c:pt>
              </c:strCache>
            </c:strRef>
          </c:tx>
          <c:spPr>
            <a:ln w="28575" cap="rnd">
              <a:solidFill>
                <a:schemeClr val="bg2"/>
              </a:solidFill>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4EE-4F26-B780-534E99D8B04A}"/>
                </c:ext>
              </c:extLst>
            </c:dLbl>
            <c:dLbl>
              <c:idx val="1"/>
              <c:tx>
                <c:rich>
                  <a:bodyPr/>
                  <a:lstStyle/>
                  <a:p>
                    <a:fld id="{DA49223A-62B9-44F7-A47C-418C839CF6F4}" type="SERIESNAME">
                      <a:rPr lang="en-US"/>
                      <a:pPr/>
                      <a:t>[SERIES NAME]</a:t>
                    </a:fld>
                    <a:r>
                      <a:rPr lang="en-US" baseline="0" dirty="0"/>
                      <a:t>, </a:t>
                    </a:r>
                    <a:fld id="{566C1A45-8B60-4D97-932C-E7EA423A5368}" type="VALUE">
                      <a:rPr lang="en-US" baseline="0" smtClean="0"/>
                      <a:pPr/>
                      <a:t>[VALUE]</a:t>
                    </a:fld>
                    <a:r>
                      <a:rPr lang="en-US" baseline="0" dirty="0"/>
                      <a:t>^</a:t>
                    </a:r>
                  </a:p>
                </c:rich>
              </c:tx>
              <c:dLblPos val="r"/>
              <c:showLegendKey val="0"/>
              <c:showVal val="1"/>
              <c:showCatName val="0"/>
              <c:showSerName val="0"/>
              <c:showPercent val="0"/>
              <c:showBubbleSize val="0"/>
              <c:extLst>
                <c:ext xmlns:c15="http://schemas.microsoft.com/office/drawing/2012/chart" uri="{CE6537A1-D6FC-4f65-9D91-7224C49458BB}">
                  <c15:layout>
                    <c:manualLayout>
                      <c:w val="0.26461648952059807"/>
                      <c:h val="9.0867148723325047E-2"/>
                    </c:manualLayout>
                  </c15:layout>
                  <c15:dlblFieldTable/>
                  <c15:showDataLabelsRange val="0"/>
                </c:ext>
                <c:ext xmlns:c16="http://schemas.microsoft.com/office/drawing/2014/chart" uri="{C3380CC4-5D6E-409C-BE32-E72D297353CC}">
                  <c16:uniqueId val="{00000009-44EE-4F26-B780-534E99D8B04A}"/>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pt idx="0">
                  <c:v>2018</c:v>
                </c:pt>
                <c:pt idx="1">
                  <c:v>2024</c:v>
                </c:pt>
              </c:numCache>
            </c:numRef>
          </c:cat>
          <c:val>
            <c:numRef>
              <c:f>Sheet1!$B$2:$B$3</c:f>
              <c:numCache>
                <c:formatCode>General</c:formatCode>
                <c:ptCount val="2"/>
                <c:pt idx="0">
                  <c:v>70</c:v>
                </c:pt>
                <c:pt idx="1">
                  <c:v>77</c:v>
                </c:pt>
              </c:numCache>
            </c:numRef>
          </c:val>
          <c:smooth val="0"/>
          <c:extLst>
            <c:ext xmlns:c16="http://schemas.microsoft.com/office/drawing/2014/chart" uri="{C3380CC4-5D6E-409C-BE32-E72D297353CC}">
              <c16:uniqueId val="{00000006-44EE-4F26-B780-534E99D8B04A}"/>
            </c:ext>
          </c:extLst>
        </c:ser>
        <c:ser>
          <c:idx val="7"/>
          <c:order val="7"/>
          <c:tx>
            <c:strRef>
              <c:f>Sheet1!$E$1</c:f>
              <c:strCache>
                <c:ptCount val="1"/>
                <c:pt idx="0">
                  <c:v>Enabling services providers</c:v>
                </c:pt>
              </c:strCache>
            </c:strRef>
          </c:tx>
          <c:spPr>
            <a:ln w="28575" cap="rnd">
              <a:solidFill>
                <a:schemeClr val="accent2">
                  <a:lumMod val="60000"/>
                </a:schemeClr>
              </a:solidFill>
              <a:round/>
            </a:ln>
            <a:effectLst/>
          </c:spPr>
          <c:marker>
            <c:symbol val="none"/>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44EE-4F26-B780-534E99D8B04A}"/>
                </c:ext>
              </c:extLst>
            </c:dLbl>
            <c:dLbl>
              <c:idx val="1"/>
              <c:layout>
                <c:manualLayout>
                  <c:x val="0"/>
                  <c:y val="5.3591372117295241E-2"/>
                </c:manualLayout>
              </c:layout>
              <c:tx>
                <c:rich>
                  <a:bodyPr/>
                  <a:lstStyle/>
                  <a:p>
                    <a:fld id="{3F74CF72-121B-4741-BA3F-2383A3DC714C}" type="SERIESNAME">
                      <a:rPr lang="en-US"/>
                      <a:pPr/>
                      <a:t>[SERIES NAME]</a:t>
                    </a:fld>
                    <a:r>
                      <a:rPr lang="en-US" baseline="0" dirty="0"/>
                      <a:t>, </a:t>
                    </a:r>
                    <a:fld id="{57A6B4E7-C287-4150-92D4-B4DF4FA2A63A}" type="VALUE">
                      <a:rPr lang="en-US" baseline="0" smtClean="0"/>
                      <a:pPr/>
                      <a:t>[VALUE]</a:t>
                    </a:fld>
                    <a:r>
                      <a:rPr lang="en-US" baseline="0" dirty="0"/>
                      <a:t>^</a:t>
                    </a:r>
                  </a:p>
                </c:rich>
              </c:tx>
              <c:dLblPos val="r"/>
              <c:showLegendKey val="0"/>
              <c:showVal val="1"/>
              <c:showCatName val="0"/>
              <c:showSerName val="0"/>
              <c:showPercent val="0"/>
              <c:showBubbleSize val="0"/>
              <c:extLst>
                <c:ext xmlns:c15="http://schemas.microsoft.com/office/drawing/2012/chart" uri="{CE6537A1-D6FC-4f65-9D91-7224C49458BB}">
                  <c15:layout>
                    <c:manualLayout>
                      <c:w val="0.24323052206917262"/>
                      <c:h val="9.0867148723325047E-2"/>
                    </c:manualLayout>
                  </c15:layout>
                  <c15:dlblFieldTable/>
                  <c15:showDataLabelsRange val="0"/>
                </c:ext>
                <c:ext xmlns:c16="http://schemas.microsoft.com/office/drawing/2014/chart" uri="{C3380CC4-5D6E-409C-BE32-E72D297353CC}">
                  <c16:uniqueId val="{00000014-44EE-4F26-B780-534E99D8B04A}"/>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pt idx="0">
                  <c:v>2018</c:v>
                </c:pt>
                <c:pt idx="1">
                  <c:v>2024</c:v>
                </c:pt>
              </c:numCache>
            </c:numRef>
          </c:cat>
          <c:val>
            <c:numRef>
              <c:f>Sheet1!$E$2:$E$3</c:f>
              <c:numCache>
                <c:formatCode>General</c:formatCode>
                <c:ptCount val="2"/>
                <c:pt idx="0">
                  <c:v>54</c:v>
                </c:pt>
                <c:pt idx="1">
                  <c:v>69</c:v>
                </c:pt>
              </c:numCache>
            </c:numRef>
          </c:val>
          <c:smooth val="0"/>
          <c:extLst>
            <c:ext xmlns:c16="http://schemas.microsoft.com/office/drawing/2014/chart" uri="{C3380CC4-5D6E-409C-BE32-E72D297353CC}">
              <c16:uniqueId val="{00000007-44EE-4F26-B780-534E99D8B04A}"/>
            </c:ext>
          </c:extLst>
        </c:ser>
        <c:dLbls>
          <c:dLblPos val="ctr"/>
          <c:showLegendKey val="0"/>
          <c:showVal val="1"/>
          <c:showCatName val="0"/>
          <c:showSerName val="0"/>
          <c:showPercent val="0"/>
          <c:showBubbleSize val="0"/>
        </c:dLbls>
        <c:smooth val="0"/>
        <c:axId val="1041433375"/>
        <c:axId val="963892736"/>
        <c:extLst>
          <c:ext xmlns:c15="http://schemas.microsoft.com/office/drawing/2012/chart" uri="{02D57815-91ED-43cb-92C2-25804820EDAC}">
            <c15:filteredLineSeries>
              <c15:ser>
                <c:idx val="0"/>
                <c:order val="0"/>
                <c:tx>
                  <c:strRef>
                    <c:extLst>
                      <c:ext uri="{02D57815-91ED-43cb-92C2-25804820EDAC}">
                        <c15:formulaRef>
                          <c15:sqref>Sheet1!$A$1</c15:sqref>
                        </c15:formulaRef>
                      </c:ext>
                    </c:extLst>
                    <c:strCache>
                      <c:ptCount val="1"/>
                      <c:pt idx="0">
                        <c:v> </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uri="{02D57815-91ED-43cb-92C2-25804820EDAC}">
                        <c15:formulaRef>
                          <c15:sqref>Sheet1!$A$2:$A$3</c15:sqref>
                        </c15:formulaRef>
                      </c:ext>
                    </c:extLst>
                    <c:numCache>
                      <c:formatCode>General</c:formatCode>
                      <c:ptCount val="2"/>
                      <c:pt idx="0">
                        <c:v>2018</c:v>
                      </c:pt>
                      <c:pt idx="1">
                        <c:v>2024</c:v>
                      </c:pt>
                    </c:numCache>
                  </c:numRef>
                </c:cat>
                <c:val>
                  <c:numRef>
                    <c:extLst>
                      <c:ext uri="{02D57815-91ED-43cb-92C2-25804820EDAC}">
                        <c15:formulaRef>
                          <c15:sqref>Sheet1!$A$2:$A$3</c15:sqref>
                        </c15:formulaRef>
                      </c:ext>
                    </c:extLst>
                    <c:numCache>
                      <c:formatCode>General</c:formatCode>
                      <c:ptCount val="2"/>
                      <c:pt idx="0">
                        <c:v>2018</c:v>
                      </c:pt>
                      <c:pt idx="1">
                        <c:v>2024</c:v>
                      </c:pt>
                    </c:numCache>
                  </c:numRef>
                </c:val>
                <c:smooth val="0"/>
                <c:extLst>
                  <c:ext xmlns:c16="http://schemas.microsoft.com/office/drawing/2014/chart" uri="{C3380CC4-5D6E-409C-BE32-E72D297353CC}">
                    <c16:uniqueId val="{00000000-44EE-4F26-B780-534E99D8B04A}"/>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ln w="28575" cap="rnd">
                    <a:solidFill>
                      <a:schemeClr val="tx1"/>
                    </a:solidFill>
                    <a:round/>
                  </a:ln>
                  <a:effectLst/>
                </c:spPr>
                <c:marker>
                  <c:symbol val="none"/>
                </c:marker>
                <c:dLbls>
                  <c:dLbl>
                    <c:idx val="0"/>
                    <c:dLblPos val="l"/>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13-44EE-4F26-B780-534E99D8B04A}"/>
                      </c:ext>
                    </c:extLst>
                  </c:dLbl>
                  <c:dLbl>
                    <c:idx val="1"/>
                    <c:dLblPos val="r"/>
                    <c:showLegendKey val="0"/>
                    <c:showVal val="1"/>
                    <c:showCatName val="0"/>
                    <c:showSerName val="1"/>
                    <c:showPercent val="0"/>
                    <c:showBubbleSize val="0"/>
                    <c:extLst xmlns:c15="http://schemas.microsoft.com/office/drawing/2012/chart">
                      <c:ext xmlns:c15="http://schemas.microsoft.com/office/drawing/2012/chart" uri="{CE6537A1-D6FC-4f65-9D91-7224C49458BB}">
                        <c15:layout>
                          <c:manualLayout>
                            <c:w val="0.21264134312387625"/>
                            <c:h val="9.0867148723325047E-2"/>
                          </c:manualLayout>
                        </c15:layout>
                      </c:ext>
                      <c:ext xmlns:c16="http://schemas.microsoft.com/office/drawing/2014/chart" uri="{C3380CC4-5D6E-409C-BE32-E72D297353CC}">
                        <c16:uniqueId val="{00000012-44EE-4F26-B780-534E99D8B04A}"/>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Sheet1!$A$2:$A$3</c15:sqref>
                        </c15:formulaRef>
                      </c:ext>
                    </c:extLst>
                    <c:numCache>
                      <c:formatCode>General</c:formatCode>
                      <c:ptCount val="2"/>
                      <c:pt idx="0">
                        <c:v>2018</c:v>
                      </c:pt>
                      <c:pt idx="1">
                        <c:v>2024</c:v>
                      </c:pt>
                    </c:numCache>
                  </c:num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smooth val="0"/>
                <c:extLst xmlns:c15="http://schemas.microsoft.com/office/drawing/2012/chart">
                  <c:ext xmlns:c16="http://schemas.microsoft.com/office/drawing/2014/chart" uri="{C3380CC4-5D6E-409C-BE32-E72D297353CC}">
                    <c16:uniqueId val="{00000004-44EE-4F26-B780-534E99D8B04A}"/>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Sheet1!#REF!</c15:sqref>
                        </c15:formulaRef>
                      </c:ext>
                    </c:extLst>
                    <c:strCache>
                      <c:ptCount val="1"/>
                      <c:pt idx="0">
                        <c:v>#REF!</c:v>
                      </c:pt>
                    </c:strCache>
                  </c:strRef>
                </c:tx>
                <c:spPr>
                  <a:ln w="28575" cap="rnd">
                    <a:solidFill>
                      <a:schemeClr val="accent6"/>
                    </a:solidFill>
                    <a:round/>
                  </a:ln>
                  <a:effectLst/>
                </c:spPr>
                <c:marker>
                  <c:symbol val="none"/>
                </c:marker>
                <c:dLbls>
                  <c:dLbl>
                    <c:idx val="0"/>
                    <c:dLblPos val="l"/>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10-44EE-4F26-B780-534E99D8B04A}"/>
                      </c:ext>
                    </c:extLst>
                  </c:dLbl>
                  <c:dLbl>
                    <c:idx val="1"/>
                    <c:dLblPos val="r"/>
                    <c:showLegendKey val="0"/>
                    <c:showVal val="1"/>
                    <c:showCatName val="0"/>
                    <c:showSerName val="1"/>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0B-44EE-4F26-B780-534E99D8B04A}"/>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Sheet1!$A$2:$A$3</c15:sqref>
                        </c15:formulaRef>
                      </c:ext>
                    </c:extLst>
                    <c:numCache>
                      <c:formatCode>General</c:formatCode>
                      <c:ptCount val="2"/>
                      <c:pt idx="0">
                        <c:v>2018</c:v>
                      </c:pt>
                      <c:pt idx="1">
                        <c:v>2024</c:v>
                      </c:pt>
                    </c:numCache>
                  </c:numRef>
                </c:cat>
                <c:val>
                  <c:numRef>
                    <c:extLst xmlns:c15="http://schemas.microsoft.com/office/drawing/2012/chart">
                      <c:ext xmlns:c15="http://schemas.microsoft.com/office/drawing/2012/chart" uri="{02D57815-91ED-43cb-92C2-25804820EDAC}">
                        <c15:formulaRef>
                          <c15:sqref>Sheet1!#REF!</c15:sqref>
                        </c15:formulaRef>
                      </c:ext>
                    </c:extLst>
                    <c:numCache>
                      <c:formatCode>General</c:formatCode>
                      <c:ptCount val="1"/>
                      <c:pt idx="0">
                        <c:v>1</c:v>
                      </c:pt>
                    </c:numCache>
                  </c:numRef>
                </c:val>
                <c:smooth val="0"/>
                <c:extLst xmlns:c15="http://schemas.microsoft.com/office/drawing/2012/chart">
                  <c:ext xmlns:c16="http://schemas.microsoft.com/office/drawing/2014/chart" uri="{C3380CC4-5D6E-409C-BE32-E72D297353CC}">
                    <c16:uniqueId val="{00000005-44EE-4F26-B780-534E99D8B04A}"/>
                  </c:ext>
                </c:extLst>
              </c15:ser>
            </c15:filteredLineSeries>
          </c:ext>
        </c:extLst>
      </c:lineChart>
      <c:catAx>
        <c:axId val="1041433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963892736"/>
        <c:crosses val="autoZero"/>
        <c:auto val="1"/>
        <c:lblAlgn val="ctr"/>
        <c:lblOffset val="100"/>
        <c:noMultiLvlLbl val="0"/>
      </c:catAx>
      <c:valAx>
        <c:axId val="963892736"/>
        <c:scaling>
          <c:orientation val="minMax"/>
          <c:min val="30"/>
        </c:scaling>
        <c:delete val="1"/>
        <c:axPos val="l"/>
        <c:numFmt formatCode="General" sourceLinked="1"/>
        <c:majorTickMark val="none"/>
        <c:minorTickMark val="none"/>
        <c:tickLblPos val="nextTo"/>
        <c:crossAx val="10414333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spPr>
            <a:solidFill>
              <a:schemeClr val="tx2"/>
            </a:solidFill>
            <a:ln>
              <a:noFill/>
            </a:ln>
            <a:effectLst/>
          </c:spPr>
          <c:invertIfNegative val="0"/>
          <c:dPt>
            <c:idx val="1"/>
            <c:invertIfNegative val="0"/>
            <c:bubble3D val="0"/>
            <c:spPr>
              <a:solidFill>
                <a:schemeClr val="tx2"/>
              </a:solidFill>
              <a:ln>
                <a:noFill/>
              </a:ln>
              <a:effectLst/>
            </c:spPr>
            <c:extLst>
              <c:ext xmlns:c16="http://schemas.microsoft.com/office/drawing/2014/chart" uri="{C3380CC4-5D6E-409C-BE32-E72D297353CC}">
                <c16:uniqueId val="{00000000-E7B6-4E5B-8765-BEFC5012EF79}"/>
              </c:ext>
            </c:extLst>
          </c:dPt>
          <c:dPt>
            <c:idx val="2"/>
            <c:invertIfNegative val="0"/>
            <c:bubble3D val="0"/>
            <c:spPr>
              <a:solidFill>
                <a:schemeClr val="tx2"/>
              </a:solidFill>
              <a:ln>
                <a:noFill/>
              </a:ln>
              <a:effectLst/>
            </c:spPr>
            <c:extLst>
              <c:ext xmlns:c16="http://schemas.microsoft.com/office/drawing/2014/chart" uri="{C3380CC4-5D6E-409C-BE32-E72D297353CC}">
                <c16:uniqueId val="{00000001-E7B6-4E5B-8765-BEFC5012EF79}"/>
              </c:ext>
            </c:extLst>
          </c:dPt>
          <c:dPt>
            <c:idx val="3"/>
            <c:invertIfNegative val="0"/>
            <c:bubble3D val="0"/>
            <c:spPr>
              <a:solidFill>
                <a:schemeClr val="tx2"/>
              </a:solidFill>
              <a:ln>
                <a:noFill/>
              </a:ln>
              <a:effectLst/>
            </c:spPr>
            <c:extLst>
              <c:ext xmlns:c16="http://schemas.microsoft.com/office/drawing/2014/chart" uri="{C3380CC4-5D6E-409C-BE32-E72D297353CC}">
                <c16:uniqueId val="{00000002-E7B6-4E5B-8765-BEFC5012EF79}"/>
              </c:ext>
            </c:extLst>
          </c:dPt>
          <c:dPt>
            <c:idx val="4"/>
            <c:invertIfNegative val="0"/>
            <c:bubble3D val="0"/>
            <c:spPr>
              <a:solidFill>
                <a:schemeClr val="tx2"/>
              </a:solidFill>
              <a:ln>
                <a:noFill/>
              </a:ln>
              <a:effectLst/>
            </c:spPr>
            <c:extLst>
              <c:ext xmlns:c16="http://schemas.microsoft.com/office/drawing/2014/chart" uri="{C3380CC4-5D6E-409C-BE32-E72D297353CC}">
                <c16:uniqueId val="{0000000A-834D-45A6-B526-D69A6EBD3F83}"/>
              </c:ext>
            </c:extLst>
          </c:dPt>
          <c:dPt>
            <c:idx val="5"/>
            <c:invertIfNegative val="0"/>
            <c:bubble3D val="0"/>
            <c:spPr>
              <a:solidFill>
                <a:schemeClr val="tx2"/>
              </a:solidFill>
              <a:ln>
                <a:noFill/>
              </a:ln>
              <a:effectLst/>
            </c:spPr>
            <c:extLst>
              <c:ext xmlns:c16="http://schemas.microsoft.com/office/drawing/2014/chart" uri="{C3380CC4-5D6E-409C-BE32-E72D297353CC}">
                <c16:uniqueId val="{0000000D-B1EF-40EE-B5F5-1E1E6279EBF0}"/>
              </c:ext>
            </c:extLst>
          </c:dPt>
          <c:dLbls>
            <c:dLbl>
              <c:idx val="1"/>
              <c:tx>
                <c:rich>
                  <a:bodyPr/>
                  <a:lstStyle/>
                  <a:p>
                    <a:fld id="{09DF1B34-37DF-4A9C-B262-ADA1FC350A72}"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E7B6-4E5B-8765-BEFC5012EF79}"/>
                </c:ext>
              </c:extLst>
            </c:dLbl>
            <c:dLbl>
              <c:idx val="2"/>
              <c:tx>
                <c:rich>
                  <a:bodyPr/>
                  <a:lstStyle/>
                  <a:p>
                    <a:fld id="{B4079B94-566A-4F5C-90F9-3F43076905CB}"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7B6-4E5B-8765-BEFC5012EF79}"/>
                </c:ext>
              </c:extLst>
            </c:dLbl>
            <c:dLbl>
              <c:idx val="4"/>
              <c:tx>
                <c:rich>
                  <a:bodyPr/>
                  <a:lstStyle/>
                  <a:p>
                    <a:fld id="{6C2A0E14-57AC-4267-BBE0-843C9384569A}"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834D-45A6-B526-D69A6EBD3F8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Total</c:v>
                </c:pt>
                <c:pt idx="1">
                  <c:v>Urban</c:v>
                </c:pt>
                <c:pt idx="2">
                  <c:v>Rural</c:v>
                </c:pt>
              </c:strCache>
            </c:strRef>
          </c:cat>
          <c:val>
            <c:numRef>
              <c:f>Sheet1!$B$2:$B$4</c:f>
              <c:numCache>
                <c:formatCode>General</c:formatCode>
                <c:ptCount val="3"/>
                <c:pt idx="0">
                  <c:v>71</c:v>
                </c:pt>
                <c:pt idx="1">
                  <c:v>73</c:v>
                </c:pt>
                <c:pt idx="2">
                  <c:v>66</c:v>
                </c:pt>
              </c:numCache>
            </c:numRef>
          </c:val>
          <c:extLst>
            <c:ext xmlns:c16="http://schemas.microsoft.com/office/drawing/2014/chart" uri="{C3380CC4-5D6E-409C-BE32-E72D297353CC}">
              <c16:uniqueId val="{00000000-4F20-7741-ADA6-342E766498B0}"/>
            </c:ext>
          </c:extLst>
        </c:ser>
        <c:ser>
          <c:idx val="1"/>
          <c:order val="1"/>
          <c:tx>
            <c:strRef>
              <c:f>Sheet1!$C$1</c:f>
              <c:strCache>
                <c:ptCount val="1"/>
                <c:pt idx="0">
                  <c:v>2024</c:v>
                </c:pt>
              </c:strCache>
            </c:strRef>
          </c:tx>
          <c:spPr>
            <a:solidFill>
              <a:schemeClr val="bg2"/>
            </a:solidFill>
            <a:ln>
              <a:noFill/>
            </a:ln>
            <a:effectLst/>
          </c:spPr>
          <c:invertIfNegative val="0"/>
          <c:dLbls>
            <c:dLbl>
              <c:idx val="2"/>
              <c:tx>
                <c:rich>
                  <a:bodyPr/>
                  <a:lstStyle/>
                  <a:p>
                    <a:fld id="{BFF604FE-F02E-468A-A21E-01A93BC3F413}" type="VALUE">
                      <a:rPr lang="en-US" smtClean="0"/>
                      <a:pPr/>
                      <a:t>[VALUE]</a:t>
                    </a:fld>
                    <a:r>
                      <a:rPr lang="en-US" dirty="0"/>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2D1E-4361-BE1E-3121515F512E}"/>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Total</c:v>
                </c:pt>
                <c:pt idx="1">
                  <c:v>Urban</c:v>
                </c:pt>
                <c:pt idx="2">
                  <c:v>Rural</c:v>
                </c:pt>
              </c:strCache>
            </c:strRef>
          </c:cat>
          <c:val>
            <c:numRef>
              <c:f>Sheet1!$C$2:$C$4</c:f>
              <c:numCache>
                <c:formatCode>General</c:formatCode>
                <c:ptCount val="3"/>
                <c:pt idx="0">
                  <c:v>76</c:v>
                </c:pt>
                <c:pt idx="1">
                  <c:v>74</c:v>
                </c:pt>
                <c:pt idx="2">
                  <c:v>81</c:v>
                </c:pt>
              </c:numCache>
            </c:numRef>
          </c:val>
          <c:extLst>
            <c:ext xmlns:c16="http://schemas.microsoft.com/office/drawing/2014/chart" uri="{C3380CC4-5D6E-409C-BE32-E72D297353CC}">
              <c16:uniqueId val="{0000000A-904D-43EC-9112-2B112B03C23D}"/>
            </c:ext>
          </c:extLst>
        </c:ser>
        <c:dLbls>
          <c:dLblPos val="inEnd"/>
          <c:showLegendKey val="0"/>
          <c:showVal val="1"/>
          <c:showCatName val="0"/>
          <c:showSerName val="0"/>
          <c:showPercent val="0"/>
          <c:showBubbleSize val="0"/>
        </c:dLbls>
        <c:gapWidth val="200"/>
        <c:overlap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00"/>
          <c:min val="0"/>
        </c:scaling>
        <c:delete val="1"/>
        <c:axPos val="l"/>
        <c:numFmt formatCode="General" sourceLinked="1"/>
        <c:majorTickMark val="out"/>
        <c:minorTickMark val="none"/>
        <c:tickLblPos val="nextTo"/>
        <c:crossAx val="1666536176"/>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spPr>
            <a:solidFill>
              <a:schemeClr val="tx2"/>
            </a:solidFill>
            <a:ln>
              <a:noFill/>
            </a:ln>
            <a:effectLst/>
          </c:spPr>
          <c:invertIfNegative val="0"/>
          <c:dLbls>
            <c:dLbl>
              <c:idx val="3"/>
              <c:tx>
                <c:rich>
                  <a:bodyPr/>
                  <a:lstStyle/>
                  <a:p>
                    <a:fld id="{34B5D65C-61DC-4B5C-9141-DB5B333F7F64}"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223-41D2-8988-FFD941A1EE1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Short-term mental 
health counseling</c:v>
                </c:pt>
                <c:pt idx="1">
                  <c:v>Long-term mental 
health counseling</c:v>
                </c:pt>
                <c:pt idx="2">
                  <c:v>Substance use disorder 
treatment</c:v>
                </c:pt>
                <c:pt idx="3">
                  <c:v>Medication-assisted 
treatment</c:v>
                </c:pt>
              </c:strCache>
            </c:strRef>
          </c:cat>
          <c:val>
            <c:numRef>
              <c:f>Sheet1!$B$2:$B$5</c:f>
              <c:numCache>
                <c:formatCode>General</c:formatCode>
                <c:ptCount val="4"/>
                <c:pt idx="0">
                  <c:v>87</c:v>
                </c:pt>
                <c:pt idx="1">
                  <c:v>68</c:v>
                </c:pt>
                <c:pt idx="2">
                  <c:v>54</c:v>
                </c:pt>
                <c:pt idx="3">
                  <c:v>37</c:v>
                </c:pt>
              </c:numCache>
            </c:numRef>
          </c:val>
          <c:extLst>
            <c:ext xmlns:c16="http://schemas.microsoft.com/office/drawing/2014/chart" uri="{C3380CC4-5D6E-409C-BE32-E72D297353CC}">
              <c16:uniqueId val="{00000000-4F20-7741-ADA6-342E766498B0}"/>
            </c:ext>
          </c:extLst>
        </c:ser>
        <c:ser>
          <c:idx val="1"/>
          <c:order val="1"/>
          <c:tx>
            <c:strRef>
              <c:f>Sheet1!$C$1</c:f>
              <c:strCache>
                <c:ptCount val="1"/>
                <c:pt idx="0">
                  <c:v>2024</c:v>
                </c:pt>
              </c:strCache>
            </c:strRef>
          </c:tx>
          <c:spPr>
            <a:solidFill>
              <a:schemeClr val="bg2"/>
            </a:solidFill>
            <a:ln>
              <a:noFill/>
            </a:ln>
            <a:effectLst/>
          </c:spPr>
          <c:invertIfNegative val="0"/>
          <c:dLbls>
            <c:dLbl>
              <c:idx val="2"/>
              <c:tx>
                <c:rich>
                  <a:bodyPr/>
                  <a:lstStyle/>
                  <a:p>
                    <a:fld id="{1F2E7C5D-2652-41A5-B5C9-FEF489849DA9}" type="VALUE">
                      <a:rPr lang="en-US" smtClean="0"/>
                      <a:pPr/>
                      <a:t>[VALUE]</a:t>
                    </a:fld>
                    <a:r>
                      <a:rPr lang="en-US" dirty="0"/>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223-41D2-8988-FFD941A1EE1B}"/>
                </c:ext>
              </c:extLst>
            </c:dLbl>
            <c:dLbl>
              <c:idx val="3"/>
              <c:tx>
                <c:rich>
                  <a:bodyPr/>
                  <a:lstStyle/>
                  <a:p>
                    <a:fld id="{12575F43-C690-46E5-BEA5-9C554FC1381D}"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CCB8-40C6-A196-FC81E26406AD}"/>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Short-term mental 
health counseling</c:v>
                </c:pt>
                <c:pt idx="1">
                  <c:v>Long-term mental 
health counseling</c:v>
                </c:pt>
                <c:pt idx="2">
                  <c:v>Substance use disorder 
treatment</c:v>
                </c:pt>
                <c:pt idx="3">
                  <c:v>Medication-assisted 
treatment</c:v>
                </c:pt>
              </c:strCache>
            </c:strRef>
          </c:cat>
          <c:val>
            <c:numRef>
              <c:f>Sheet1!$C$2:$C$5</c:f>
              <c:numCache>
                <c:formatCode>General</c:formatCode>
                <c:ptCount val="4"/>
                <c:pt idx="0">
                  <c:v>88</c:v>
                </c:pt>
                <c:pt idx="1">
                  <c:v>70</c:v>
                </c:pt>
                <c:pt idx="2">
                  <c:v>66</c:v>
                </c:pt>
                <c:pt idx="3">
                  <c:v>62</c:v>
                </c:pt>
              </c:numCache>
            </c:numRef>
          </c:val>
          <c:extLst>
            <c:ext xmlns:c16="http://schemas.microsoft.com/office/drawing/2014/chart" uri="{C3380CC4-5D6E-409C-BE32-E72D297353CC}">
              <c16:uniqueId val="{00000001-4F20-7741-ADA6-342E766498B0}"/>
            </c:ext>
          </c:extLst>
        </c:ser>
        <c:dLbls>
          <c:dLblPos val="inEnd"/>
          <c:showLegendKey val="0"/>
          <c:showVal val="1"/>
          <c:showCatName val="0"/>
          <c:showSerName val="0"/>
          <c:showPercent val="0"/>
          <c:showBubbleSize val="0"/>
        </c:dLbls>
        <c:gapWidth val="100"/>
        <c:overlap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00"/>
          <c:min val="0"/>
        </c:scaling>
        <c:delete val="1"/>
        <c:axPos val="l"/>
        <c:numFmt formatCode="General" sourceLinked="1"/>
        <c:majorTickMark val="out"/>
        <c:minorTickMark val="none"/>
        <c:tickLblPos val="nextTo"/>
        <c:crossAx val="1666536176"/>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a:latin typeface="Suisse Int'l Bold" panose="020B0804000000000000" pitchFamily="34" charset="77"/>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Suisse Int'l Bold" panose="020B0804000000000000" pitchFamily="34" charset="77"/>
              </a:rPr>
              <a:t>8/8/2024</a:t>
            </a:fld>
            <a:endParaRPr lang="en-US" b="1">
              <a:latin typeface="Suisse Int'l Bold" panose="020B0804000000000000" pitchFamily="34" charset="77"/>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a:latin typeface="Suisse Int'l Bold" panose="020B0804000000000000" pitchFamily="34" charset="77"/>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Suisse Int'l Bold" panose="020B0804000000000000" pitchFamily="34" charset="77"/>
              </a:rPr>
              <a:t>‹#›</a:t>
            </a:fld>
            <a:endParaRPr lang="en-US" b="1">
              <a:latin typeface="Suisse Int'l Bold" panose="020B0804000000000000" pitchFamily="34" charset="77"/>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Suisse Int'l Bold" panose="020B0804000000000000" pitchFamily="34" charset="77"/>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Suisse Int'l Bold" panose="020B0804000000000000" pitchFamily="34" charset="77"/>
              </a:defRPr>
            </a:lvl1pPr>
          </a:lstStyle>
          <a:p>
            <a:fld id="{03A1D146-B4E0-1741-B9EE-9789392EFCC4}" type="datetimeFigureOut">
              <a:rPr lang="en-US" smtClean="0"/>
              <a:pPr/>
              <a:t>8/8/2024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Suisse Int'l Bold" panose="020B0804000000000000" pitchFamily="34" charset="77"/>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Suisse Int'l Bold" panose="020B0804000000000000" pitchFamily="34" charset="77"/>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Suisse Int'l Bold" panose="020B0804000000000000" pitchFamily="34" charset="77"/>
        <a:ea typeface="+mn-ea"/>
        <a:cs typeface="+mn-cs"/>
      </a:defRPr>
    </a:lvl1pPr>
    <a:lvl2pPr marL="609585" algn="l" defTabSz="609585" rtl="0" eaLnBrk="1" latinLnBrk="0" hangingPunct="1">
      <a:defRPr sz="1600" b="1" i="0" kern="1200">
        <a:solidFill>
          <a:schemeClr val="tx1"/>
        </a:solidFill>
        <a:latin typeface="Suisse Int'l Bold" panose="020B0804000000000000" pitchFamily="34" charset="77"/>
        <a:ea typeface="+mn-ea"/>
        <a:cs typeface="+mn-cs"/>
      </a:defRPr>
    </a:lvl2pPr>
    <a:lvl3pPr marL="1219170" algn="l" defTabSz="609585" rtl="0" eaLnBrk="1" latinLnBrk="0" hangingPunct="1">
      <a:defRPr sz="1600" b="1" i="0" kern="1200">
        <a:solidFill>
          <a:schemeClr val="tx1"/>
        </a:solidFill>
        <a:latin typeface="Suisse Int'l Bold" panose="020B0804000000000000" pitchFamily="34" charset="77"/>
        <a:ea typeface="+mn-ea"/>
        <a:cs typeface="+mn-cs"/>
      </a:defRPr>
    </a:lvl3pPr>
    <a:lvl4pPr marL="1828754" algn="l" defTabSz="609585" rtl="0" eaLnBrk="1" latinLnBrk="0" hangingPunct="1">
      <a:defRPr sz="1600" b="1" i="0" kern="1200">
        <a:solidFill>
          <a:schemeClr val="tx1"/>
        </a:solidFill>
        <a:latin typeface="Suisse Int'l Bold" panose="020B0804000000000000" pitchFamily="34" charset="77"/>
        <a:ea typeface="+mn-ea"/>
        <a:cs typeface="+mn-cs"/>
      </a:defRPr>
    </a:lvl4pPr>
    <a:lvl5pPr marL="2438339" algn="l" defTabSz="609585" rtl="0" eaLnBrk="1" latinLnBrk="0" hangingPunct="1">
      <a:defRPr sz="1600" b="1" i="0" kern="1200">
        <a:solidFill>
          <a:schemeClr val="tx1"/>
        </a:solidFill>
        <a:latin typeface="Suisse Int'l Bold" panose="020B0804000000000000" pitchFamily="34" charset="77"/>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1</a:t>
            </a:fld>
            <a:endParaRPr lang="en-US"/>
          </a:p>
        </p:txBody>
      </p:sp>
    </p:spTree>
    <p:extLst>
      <p:ext uri="{BB962C8B-B14F-4D97-AF65-F5344CB8AC3E}">
        <p14:creationId xmlns:p14="http://schemas.microsoft.com/office/powerpoint/2010/main" val="6108113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10</a:t>
            </a:fld>
            <a:endParaRPr lang="en-US"/>
          </a:p>
        </p:txBody>
      </p:sp>
    </p:spTree>
    <p:extLst>
      <p:ext uri="{BB962C8B-B14F-4D97-AF65-F5344CB8AC3E}">
        <p14:creationId xmlns:p14="http://schemas.microsoft.com/office/powerpoint/2010/main" val="792940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11</a:t>
            </a:fld>
            <a:endParaRPr lang="en-US"/>
          </a:p>
        </p:txBody>
      </p:sp>
    </p:spTree>
    <p:extLst>
      <p:ext uri="{BB962C8B-B14F-4D97-AF65-F5344CB8AC3E}">
        <p14:creationId xmlns:p14="http://schemas.microsoft.com/office/powerpoint/2010/main" val="2838878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12</a:t>
            </a:fld>
            <a:endParaRPr lang="en-US"/>
          </a:p>
        </p:txBody>
      </p:sp>
    </p:spTree>
    <p:extLst>
      <p:ext uri="{BB962C8B-B14F-4D97-AF65-F5344CB8AC3E}">
        <p14:creationId xmlns:p14="http://schemas.microsoft.com/office/powerpoint/2010/main" val="176086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13</a:t>
            </a:fld>
            <a:endParaRPr lang="en-US"/>
          </a:p>
        </p:txBody>
      </p:sp>
    </p:spTree>
    <p:extLst>
      <p:ext uri="{BB962C8B-B14F-4D97-AF65-F5344CB8AC3E}">
        <p14:creationId xmlns:p14="http://schemas.microsoft.com/office/powerpoint/2010/main" val="61617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lang="en-US" sz="1600" b="0" i="0" dirty="0">
              <a:latin typeface="+mn-lt"/>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14</a:t>
            </a:fld>
            <a:endParaRPr lang="en-US"/>
          </a:p>
        </p:txBody>
      </p:sp>
    </p:spTree>
    <p:extLst>
      <p:ext uri="{BB962C8B-B14F-4D97-AF65-F5344CB8AC3E}">
        <p14:creationId xmlns:p14="http://schemas.microsoft.com/office/powerpoint/2010/main" val="3961534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15</a:t>
            </a:fld>
            <a:endParaRPr lang="en-US"/>
          </a:p>
        </p:txBody>
      </p:sp>
    </p:spTree>
    <p:extLst>
      <p:ext uri="{BB962C8B-B14F-4D97-AF65-F5344CB8AC3E}">
        <p14:creationId xmlns:p14="http://schemas.microsoft.com/office/powerpoint/2010/main" val="3144395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2</a:t>
            </a:fld>
            <a:endParaRPr lang="en-US"/>
          </a:p>
        </p:txBody>
      </p:sp>
    </p:spTree>
    <p:extLst>
      <p:ext uri="{BB962C8B-B14F-4D97-AF65-F5344CB8AC3E}">
        <p14:creationId xmlns:p14="http://schemas.microsoft.com/office/powerpoint/2010/main" val="1532969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3</a:t>
            </a:fld>
            <a:endParaRPr lang="en-US"/>
          </a:p>
        </p:txBody>
      </p:sp>
    </p:spTree>
    <p:extLst>
      <p:ext uri="{BB962C8B-B14F-4D97-AF65-F5344CB8AC3E}">
        <p14:creationId xmlns:p14="http://schemas.microsoft.com/office/powerpoint/2010/main" val="1073046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4</a:t>
            </a:fld>
            <a:endParaRPr lang="en-US"/>
          </a:p>
        </p:txBody>
      </p:sp>
    </p:spTree>
    <p:extLst>
      <p:ext uri="{BB962C8B-B14F-4D97-AF65-F5344CB8AC3E}">
        <p14:creationId xmlns:p14="http://schemas.microsoft.com/office/powerpoint/2010/main" val="1545232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5</a:t>
            </a:fld>
            <a:endParaRPr lang="en-US"/>
          </a:p>
        </p:txBody>
      </p:sp>
    </p:spTree>
    <p:extLst>
      <p:ext uri="{BB962C8B-B14F-4D97-AF65-F5344CB8AC3E}">
        <p14:creationId xmlns:p14="http://schemas.microsoft.com/office/powerpoint/2010/main" val="2103776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6</a:t>
            </a:fld>
            <a:endParaRPr lang="en-US"/>
          </a:p>
        </p:txBody>
      </p:sp>
    </p:spTree>
    <p:extLst>
      <p:ext uri="{BB962C8B-B14F-4D97-AF65-F5344CB8AC3E}">
        <p14:creationId xmlns:p14="http://schemas.microsoft.com/office/powerpoint/2010/main" val="2993735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7</a:t>
            </a:fld>
            <a:endParaRPr lang="en-US"/>
          </a:p>
        </p:txBody>
      </p:sp>
    </p:spTree>
    <p:extLst>
      <p:ext uri="{BB962C8B-B14F-4D97-AF65-F5344CB8AC3E}">
        <p14:creationId xmlns:p14="http://schemas.microsoft.com/office/powerpoint/2010/main" val="875218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8</a:t>
            </a:fld>
            <a:endParaRPr lang="en-US"/>
          </a:p>
        </p:txBody>
      </p:sp>
    </p:spTree>
    <p:extLst>
      <p:ext uri="{BB962C8B-B14F-4D97-AF65-F5344CB8AC3E}">
        <p14:creationId xmlns:p14="http://schemas.microsoft.com/office/powerpoint/2010/main" val="374367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9</a:t>
            </a:fld>
            <a:endParaRPr lang="en-US"/>
          </a:p>
        </p:txBody>
      </p:sp>
    </p:spTree>
    <p:extLst>
      <p:ext uri="{BB962C8B-B14F-4D97-AF65-F5344CB8AC3E}">
        <p14:creationId xmlns:p14="http://schemas.microsoft.com/office/powerpoint/2010/main" val="37372050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s://doi.org/10.26099/wmta-a282"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7128793"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a:latin typeface="Arial" panose="020B0604020202020204" pitchFamily="34" charset="0"/>
                <a:cs typeface="Arial" panose="020B0604020202020204" pitchFamily="34" charset="0"/>
              </a:rPr>
              <a:t>Source: Author et al., </a:t>
            </a:r>
            <a:r>
              <a:rPr lang="en-US" sz="800" b="0" i="1">
                <a:latin typeface="Arial" panose="020B0604020202020204" pitchFamily="34" charset="0"/>
                <a:cs typeface="Arial" panose="020B0604020202020204" pitchFamily="34" charset="0"/>
              </a:rPr>
              <a:t>Brief Title</a:t>
            </a:r>
            <a:r>
              <a:rPr lang="en-US" sz="800" b="0" i="0">
                <a:latin typeface="Arial" panose="020B0604020202020204" pitchFamily="34" charset="0"/>
                <a:cs typeface="Arial" panose="020B0604020202020204" pitchFamily="34" charset="0"/>
              </a:rPr>
              <a:t> (Commonwealth Fund, Month YEAR).</a:t>
            </a: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5"/>
            <a:ext cx="8961120" cy="251315"/>
          </a:xfrm>
        </p:spPr>
        <p:txBody>
          <a:bodyPr anchor="ctr" anchorCtr="0">
            <a:normAutofit/>
          </a:bodyPr>
          <a:lstStyle>
            <a:lvl1pPr marL="0" indent="0">
              <a:buNone/>
              <a:defRPr sz="1100" b="0" i="0">
                <a:solidFill>
                  <a:schemeClr val="tx1"/>
                </a:solidFill>
                <a:latin typeface="Suisse Int'l Italic" panose="020B0804000000000000" pitchFamily="34" charset="77"/>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spTree>
    <p:extLst>
      <p:ext uri="{BB962C8B-B14F-4D97-AF65-F5344CB8AC3E}">
        <p14:creationId xmlns:p14="http://schemas.microsoft.com/office/powerpoint/2010/main" val="11867875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64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82296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dirty="0">
              <a:latin typeface="Arial" panose="020B0604020202020204" pitchFamily="34" charset="0"/>
            </a:endParaRPr>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451031"/>
            <a:ext cx="9000999" cy="4058649"/>
          </a:xfrm>
        </p:spPr>
        <p:txBody>
          <a:bodyPr>
            <a:normAutofit/>
          </a:bodyPr>
          <a:lstStyle>
            <a:lvl1pPr marL="0" indent="0">
              <a:buNone/>
              <a:defRPr sz="1300" b="0" i="0">
                <a:solidFill>
                  <a:schemeClr val="tx1"/>
                </a:solidFill>
                <a:latin typeface="Arial" panose="020B0604020202020204" pitchFamily="34" charset="0"/>
                <a:cs typeface="Arial" panose="020B0604020202020204" pitchFamily="34" charset="0"/>
              </a:defRPr>
            </a:lvl1pPr>
          </a:lstStyle>
          <a:p>
            <a:endParaRPr lang="en-US" dirty="0"/>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800" b="0" i="0" spc="0" smtClean="0">
                <a:solidFill>
                  <a:schemeClr val="tx1"/>
                </a:solidFill>
                <a:effectLst/>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111959" y="0"/>
            <a:ext cx="9000999" cy="822960"/>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dirty="0"/>
              <a:t>Click to edit Master title style</a:t>
            </a:r>
          </a:p>
        </p:txBody>
      </p:sp>
      <p:pic>
        <p:nvPicPr>
          <p:cNvPr id="8" name="Picture 7">
            <a:extLst>
              <a:ext uri="{FF2B5EF4-FFF2-40B4-BE49-F238E27FC236}">
                <a16:creationId xmlns:a16="http://schemas.microsoft.com/office/drawing/2014/main" id="{D3AB1ABF-C674-D0A5-F5AB-500A875A111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9" name="TextBox 8">
            <a:extLst>
              <a:ext uri="{FF2B5EF4-FFF2-40B4-BE49-F238E27FC236}">
                <a16:creationId xmlns:a16="http://schemas.microsoft.com/office/drawing/2014/main" id="{5124FA92-CBAB-EAD0-4152-9DB1DD76FC78}"/>
              </a:ext>
            </a:extLst>
          </p:cNvPr>
          <p:cNvSpPr txBox="1"/>
          <p:nvPr userDrawn="1"/>
        </p:nvSpPr>
        <p:spPr>
          <a:xfrm>
            <a:off x="71500" y="6394513"/>
            <a:ext cx="7065900"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Celli Horstman et al., </a:t>
            </a:r>
            <a:r>
              <a:rPr lang="en-US" sz="800" b="0" i="1" dirty="0">
                <a:latin typeface="Arial" panose="020B0604020202020204" pitchFamily="34" charset="0"/>
                <a:cs typeface="Arial" panose="020B0604020202020204" pitchFamily="34" charset="0"/>
              </a:rPr>
              <a:t>Community Health Centers’ Progress and Challenges in Meeting Patients’ Essential Primary Care Needs: Findings from the Commonwealth Fund 2024 National Survey of Federally Qualified Health Centers </a:t>
            </a:r>
            <a:r>
              <a:rPr lang="en-US" sz="800" b="0" i="0" dirty="0">
                <a:latin typeface="Arial" panose="020B0604020202020204" pitchFamily="34" charset="0"/>
                <a:cs typeface="Arial" panose="020B0604020202020204" pitchFamily="34" charset="0"/>
              </a:rPr>
              <a:t>(Commonwealth Fund, Aug. 2024). </a:t>
            </a:r>
            <a:r>
              <a:rPr lang="en-US" sz="800" b="0" i="0" dirty="0">
                <a:latin typeface="Arial" panose="020B0604020202020204" pitchFamily="34" charset="0"/>
                <a:cs typeface="Arial" panose="020B0604020202020204" pitchFamily="34" charset="0"/>
                <a:hlinkClick r:id="rId3"/>
              </a:rPr>
              <a:t>https://doi.org/10.26099/wmta-a282</a:t>
            </a:r>
            <a:endParaRPr lang="en-US" sz="800" b="0" i="0" dirty="0">
              <a:latin typeface="Arial" panose="020B0604020202020204" pitchFamily="34" charset="0"/>
              <a:cs typeface="Arial" panose="020B0604020202020204" pitchFamily="34" charset="0"/>
            </a:endParaRPr>
          </a:p>
        </p:txBody>
      </p:sp>
      <p:sp>
        <p:nvSpPr>
          <p:cNvPr id="7" name="Text Placeholder 6">
            <a:extLst>
              <a:ext uri="{FF2B5EF4-FFF2-40B4-BE49-F238E27FC236}">
                <a16:creationId xmlns:a16="http://schemas.microsoft.com/office/drawing/2014/main" id="{723A1F87-15A7-E3F7-A324-65A790A06716}"/>
              </a:ext>
            </a:extLst>
          </p:cNvPr>
          <p:cNvSpPr>
            <a:spLocks noGrp="1"/>
          </p:cNvSpPr>
          <p:nvPr>
            <p:ph type="body" sz="quarter" idx="25" hasCustomPrompt="1"/>
          </p:nvPr>
        </p:nvSpPr>
        <p:spPr>
          <a:xfrm>
            <a:off x="71438" y="950408"/>
            <a:ext cx="8961120" cy="251315"/>
          </a:xfrm>
        </p:spPr>
        <p:txBody>
          <a:bodyPr anchor="t" anchorCtr="0">
            <a:noAutofit/>
          </a:bodyPr>
          <a:lstStyle>
            <a:lvl1pPr marL="0" indent="0">
              <a:buNone/>
              <a:defRPr sz="1100" b="0" i="1">
                <a:solidFill>
                  <a:schemeClr val="tx1"/>
                </a:solidFill>
                <a:latin typeface="Arial" panose="020B0604020202020204" pitchFamily="34" charset="0"/>
                <a:cs typeface="Arial" panose="020B0604020202020204" pitchFamily="34" charset="0"/>
              </a:defRPr>
            </a:lvl1pPr>
            <a:lvl2pPr marL="128584" indent="0">
              <a:buNone/>
              <a:defRPr/>
            </a:lvl2pPr>
            <a:lvl3pPr marL="258359" indent="0">
              <a:buNone/>
              <a:defRPr/>
            </a:lvl3pPr>
            <a:lvl4pPr marL="386943" indent="0">
              <a:buNone/>
              <a:defRPr/>
            </a:lvl4pPr>
            <a:lvl5pPr marL="515528" indent="0">
              <a:buNone/>
              <a:defRPr/>
            </a:lvl5pPr>
          </a:lstStyle>
          <a:p>
            <a:pPr lvl="0"/>
            <a:r>
              <a:rPr lang="en-US" dirty="0"/>
              <a:t>Axis Title</a:t>
            </a:r>
          </a:p>
        </p:txBody>
      </p:sp>
    </p:spTree>
    <p:extLst>
      <p:ext uri="{BB962C8B-B14F-4D97-AF65-F5344CB8AC3E}">
        <p14:creationId xmlns:p14="http://schemas.microsoft.com/office/powerpoint/2010/main" val="2938873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9821026"/>
      </p:ext>
    </p:extLst>
  </p:cSld>
  <p:clrMap bg1="lt1" tx1="dk1" bg2="lt2" tx2="dk2" accent1="accent1" accent2="accent2" accent3="accent3" accent4="accent4" accent5="accent5" accent6="accent6" hlink="hlink" folHlink="folHlink"/>
  <p:sldLayoutIdLst>
    <p:sldLayoutId id="2147483743" r:id="rId1"/>
    <p:sldLayoutId id="2147483741" r:id="rId2"/>
    <p:sldLayoutId id="2147483744" r:id="rId3"/>
  </p:sldLayoutIdLst>
  <p:txStyles>
    <p:titleStyle>
      <a:lvl1pPr algn="l" defTabSz="685784" rtl="0" eaLnBrk="1" latinLnBrk="0" hangingPunct="1">
        <a:lnSpc>
          <a:spcPct val="86000"/>
        </a:lnSpc>
        <a:spcBef>
          <a:spcPct val="0"/>
        </a:spcBef>
        <a:buNone/>
        <a:defRPr sz="1800" b="0" i="0" kern="800" spc="-30">
          <a:solidFill>
            <a:schemeClr val="tx1"/>
          </a:solidFill>
          <a:latin typeface="Suisse Int'l" panose="020B0804000000000000" pitchFamily="34" charset="77"/>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Suisse Int'l" panose="020B0804000000000000" pitchFamily="34" charset="77"/>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1512812643"/>
              </p:ext>
            </p:extLst>
          </p:nvPr>
        </p:nvGraphicFramePr>
        <p:xfrm>
          <a:off x="71438" y="1450975"/>
          <a:ext cx="9001125" cy="40592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2018: total n=657; urban n=434; rural n=223. 2024: total n=737; urban n=541; rural n=196. Urban includes suburban centers. ^ Differences across years are statistically significant at the p&lt;0.05 level.</a:t>
            </a:r>
          </a:p>
          <a:p>
            <a:r>
              <a:rPr lang="en-US" dirty="0"/>
              <a:t>Data: Commonwealth Fund National Survey of Federally Qualified Health Centers (2018 and 2024).</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1959" y="0"/>
            <a:ext cx="9000999" cy="822960"/>
          </a:xfrm>
        </p:spPr>
        <p:txBody>
          <a:bodyPr/>
          <a:lstStyle/>
          <a:p>
            <a:r>
              <a:rPr lang="en-US" dirty="0"/>
              <a:t>In 2018 and 2024, nearly all community health centers offer extended hours for patients to receive care.</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87552"/>
            <a:ext cx="8915400" cy="365760"/>
          </a:xfrm>
        </p:spPr>
        <p:txBody>
          <a:bodyPr>
            <a:noAutofit/>
          </a:bodyPr>
          <a:lstStyle/>
          <a:p>
            <a:pPr>
              <a:spcBef>
                <a:spcPts val="0"/>
              </a:spcBef>
            </a:pPr>
            <a:r>
              <a:rPr lang="en-US" dirty="0"/>
              <a:t>Percent who responded “yes” when asked if regular or well visits can be scheduled in early morning hours, evening hours, and/or weekend hours at their largest site</a:t>
            </a:r>
          </a:p>
        </p:txBody>
      </p:sp>
    </p:spTree>
    <p:extLst>
      <p:ext uri="{BB962C8B-B14F-4D97-AF65-F5344CB8AC3E}">
        <p14:creationId xmlns:p14="http://schemas.microsoft.com/office/powerpoint/2010/main" val="2599756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4224120138"/>
              </p:ext>
            </p:extLst>
          </p:nvPr>
        </p:nvGraphicFramePr>
        <p:xfrm>
          <a:off x="71438" y="1450975"/>
          <a:ext cx="9001125" cy="40592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2018: total n=657. 2024: total n=737. ^ Differences across years are statistically significant at the p&lt;0.05 level.</a:t>
            </a:r>
          </a:p>
          <a:p>
            <a:r>
              <a:rPr lang="en-US" dirty="0"/>
              <a:t>Data: Commonwealth Fund National Survey of Federally Qualified Health Centers (2018 and 2024).</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1959" y="0"/>
            <a:ext cx="9000999" cy="822960"/>
          </a:xfrm>
        </p:spPr>
        <p:txBody>
          <a:bodyPr>
            <a:normAutofit/>
          </a:bodyPr>
          <a:lstStyle/>
          <a:p>
            <a:r>
              <a:rPr lang="en-US" dirty="0"/>
              <a:t>In 2024, more community health centers struggle with a lack of behavioral health specialists on-site and in the community.</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87552"/>
            <a:ext cx="8686800" cy="365760"/>
          </a:xfrm>
        </p:spPr>
        <p:txBody>
          <a:bodyPr>
            <a:noAutofit/>
          </a:bodyPr>
          <a:lstStyle/>
          <a:p>
            <a:pPr>
              <a:spcBef>
                <a:spcPts val="0"/>
              </a:spcBef>
            </a:pPr>
            <a:r>
              <a:rPr lang="en-US" dirty="0"/>
              <a:t>Percent who responded that each of the following was a “major challenge” or “minor challenge” when identifying and helping to address patients’ emotional or behavioral health needs at their largest site:</a:t>
            </a:r>
          </a:p>
        </p:txBody>
      </p:sp>
    </p:spTree>
    <p:extLst>
      <p:ext uri="{BB962C8B-B14F-4D97-AF65-F5344CB8AC3E}">
        <p14:creationId xmlns:p14="http://schemas.microsoft.com/office/powerpoint/2010/main" val="3238924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2798183361"/>
              </p:ext>
            </p:extLst>
          </p:nvPr>
        </p:nvGraphicFramePr>
        <p:xfrm>
          <a:off x="71438" y="1450975"/>
          <a:ext cx="9001125" cy="40592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2018: total n=657. 2024: total n=737. ^ Differences across years are statistically significant at the p&lt;0.05 level.</a:t>
            </a:r>
          </a:p>
          <a:p>
            <a:r>
              <a:rPr lang="en-US" dirty="0"/>
              <a:t>Data: Commonwealth Fund National Survey of Federally Qualified Health Centers (2018 and 2024).</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2713" y="0"/>
            <a:ext cx="8830565" cy="822325"/>
          </a:xfrm>
        </p:spPr>
        <p:txBody>
          <a:bodyPr/>
          <a:lstStyle/>
          <a:p>
            <a:r>
              <a:rPr lang="en-US" dirty="0"/>
              <a:t>Community health centers are far more likely to screen their patients for a range of social and economic needs in 2024 compared to 2018.</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87552"/>
            <a:ext cx="8915400" cy="365760"/>
          </a:xfrm>
        </p:spPr>
        <p:txBody>
          <a:bodyPr/>
          <a:lstStyle/>
          <a:p>
            <a:pPr>
              <a:spcBef>
                <a:spcPts val="0"/>
              </a:spcBef>
            </a:pPr>
            <a:r>
              <a:rPr lang="en-US" dirty="0"/>
              <a:t>Percent who responded that they “routinely” screen for the following social needs at their largest site:</a:t>
            </a:r>
          </a:p>
        </p:txBody>
      </p:sp>
    </p:spTree>
    <p:extLst>
      <p:ext uri="{BB962C8B-B14F-4D97-AF65-F5344CB8AC3E}">
        <p14:creationId xmlns:p14="http://schemas.microsoft.com/office/powerpoint/2010/main" val="130647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3604520543"/>
              </p:ext>
            </p:extLst>
          </p:nvPr>
        </p:nvGraphicFramePr>
        <p:xfrm>
          <a:off x="71438" y="1450975"/>
          <a:ext cx="9001125" cy="40592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2018: total n=657. 2024: total n=737. ^ Differences across years are statistically significant at the p&lt;0.05 level.</a:t>
            </a:r>
          </a:p>
          <a:p>
            <a:r>
              <a:rPr lang="en-US" dirty="0"/>
              <a:t>Data: Commonwealth Fund National Survey of Federally Qualified Health Centers (2018 and 2024).</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2713" y="0"/>
            <a:ext cx="8808263" cy="822325"/>
          </a:xfrm>
        </p:spPr>
        <p:txBody>
          <a:bodyPr>
            <a:noAutofit/>
          </a:bodyPr>
          <a:lstStyle/>
          <a:p>
            <a:r>
              <a:rPr lang="en-US" spc="-70" dirty="0"/>
              <a:t>Many community health centers coordinate patient care with community-based organizations, but few receive updates from these organizations about the care their patients receive.</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87552"/>
            <a:ext cx="8915400" cy="365760"/>
          </a:xfrm>
        </p:spPr>
        <p:txBody>
          <a:bodyPr/>
          <a:lstStyle/>
          <a:p>
            <a:pPr>
              <a:spcBef>
                <a:spcPts val="0"/>
              </a:spcBef>
            </a:pPr>
            <a:r>
              <a:rPr lang="en-US" dirty="0"/>
              <a:t>Percent who responded that providers or staff at their largest site “usually” or “often” . . .</a:t>
            </a:r>
          </a:p>
        </p:txBody>
      </p:sp>
    </p:spTree>
    <p:extLst>
      <p:ext uri="{BB962C8B-B14F-4D97-AF65-F5344CB8AC3E}">
        <p14:creationId xmlns:p14="http://schemas.microsoft.com/office/powerpoint/2010/main" val="2353691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4086743898"/>
              </p:ext>
            </p:extLst>
          </p:nvPr>
        </p:nvGraphicFramePr>
        <p:xfrm>
          <a:off x="71438" y="1450975"/>
          <a:ext cx="9001125" cy="40592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2024: total n=737; urban n=541; rural n=196. Urban includes suburban centers. * Differences between urban and rural are statistically significant at the p&lt;0.05 level.</a:t>
            </a:r>
          </a:p>
          <a:p>
            <a:r>
              <a:rPr lang="en-US" dirty="0"/>
              <a:t>Data: Commonwealth Fund National Survey of Federally Qualified Health Centers (2024).</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2714" y="0"/>
            <a:ext cx="8959850" cy="822325"/>
          </a:xfrm>
        </p:spPr>
        <p:txBody>
          <a:bodyPr/>
          <a:lstStyle/>
          <a:p>
            <a:r>
              <a:rPr lang="en-US" dirty="0"/>
              <a:t>In 2024, urban community health centers are more likely to provide direct social services than are rural centers.</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87552"/>
            <a:ext cx="8229600" cy="365760"/>
          </a:xfrm>
        </p:spPr>
        <p:txBody>
          <a:bodyPr/>
          <a:lstStyle/>
          <a:p>
            <a:pPr>
              <a:spcBef>
                <a:spcPts val="0"/>
              </a:spcBef>
            </a:pPr>
            <a:r>
              <a:rPr lang="en-US" dirty="0"/>
              <a:t>Percent who responded “yes” when asked if their largest site directly provides any social services to address patients’ social needs, such as a food pantry or housing vouchers</a:t>
            </a:r>
          </a:p>
        </p:txBody>
      </p:sp>
    </p:spTree>
    <p:extLst>
      <p:ext uri="{BB962C8B-B14F-4D97-AF65-F5344CB8AC3E}">
        <p14:creationId xmlns:p14="http://schemas.microsoft.com/office/powerpoint/2010/main" val="2089863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606350789"/>
              </p:ext>
            </p:extLst>
          </p:nvPr>
        </p:nvGraphicFramePr>
        <p:xfrm>
          <a:off x="71438" y="1450975"/>
          <a:ext cx="9001125" cy="40592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2024: total n=737; urban n=541; rural n=196. Urban includes suburban centers. * Differences between urban and rural are statistically significant at the p&lt;0.05 level.</a:t>
            </a:r>
          </a:p>
          <a:p>
            <a:r>
              <a:rPr lang="en-US" dirty="0"/>
              <a:t>Data: Commonwealth Fund National Survey of Federally Qualified Health Centers (2024).</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1959" y="0"/>
            <a:ext cx="9000999" cy="822960"/>
          </a:xfrm>
        </p:spPr>
        <p:txBody>
          <a:bodyPr/>
          <a:lstStyle/>
          <a:p>
            <a:r>
              <a:rPr lang="en-US" dirty="0"/>
              <a:t>In 2024, rural community health centers are more likely to provide complex care management than are urban centers.</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87552"/>
            <a:ext cx="8229600" cy="365760"/>
          </a:xfrm>
        </p:spPr>
        <p:txBody>
          <a:bodyPr/>
          <a:lstStyle/>
          <a:p>
            <a:pPr>
              <a:spcBef>
                <a:spcPts val="0"/>
              </a:spcBef>
            </a:pPr>
            <a:r>
              <a:rPr lang="en-US" dirty="0"/>
              <a:t>Percent who responded that they think patients “usually” or “often” receive complex care management from a dedicated care manager at their largest site</a:t>
            </a:r>
          </a:p>
        </p:txBody>
      </p:sp>
    </p:spTree>
    <p:extLst>
      <p:ext uri="{BB962C8B-B14F-4D97-AF65-F5344CB8AC3E}">
        <p14:creationId xmlns:p14="http://schemas.microsoft.com/office/powerpoint/2010/main" val="2449994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4167113440"/>
              </p:ext>
            </p:extLst>
          </p:nvPr>
        </p:nvGraphicFramePr>
        <p:xfrm>
          <a:off x="71438" y="1450975"/>
          <a:ext cx="9001125" cy="40592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2024: total n=737; Medicaid or uninsured n=536; Medicare n=401; private insurance n=303.</a:t>
            </a:r>
          </a:p>
          <a:p>
            <a:r>
              <a:rPr lang="en-US" dirty="0"/>
              <a:t>Data: Commonwealth Fund National Survey of Federally Qualified Health Centers (2024).</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1959" y="0"/>
            <a:ext cx="9000999" cy="822960"/>
          </a:xfrm>
        </p:spPr>
        <p:txBody>
          <a:bodyPr/>
          <a:lstStyle/>
          <a:p>
            <a:r>
              <a:rPr lang="en-US" dirty="0"/>
              <a:t>In 2024, most community health centers struggle to obtain specialist or subspecialist appointments for uninsured patients and those enrolled in Medicaid.</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87552"/>
            <a:ext cx="8915400" cy="365760"/>
          </a:xfrm>
        </p:spPr>
        <p:txBody>
          <a:bodyPr>
            <a:noAutofit/>
          </a:bodyPr>
          <a:lstStyle/>
          <a:p>
            <a:pPr>
              <a:spcBef>
                <a:spcPts val="0"/>
              </a:spcBef>
            </a:pPr>
            <a:r>
              <a:rPr lang="en-US" dirty="0"/>
              <a:t>Percent who responded that it was “somewhat difficult” or “very difficult” for providers to obtain timely appointments for office visits with specialists or subspecialists outside their health care organization, for patients with each of the following types of coverage:</a:t>
            </a:r>
          </a:p>
        </p:txBody>
      </p:sp>
    </p:spTree>
    <p:extLst>
      <p:ext uri="{BB962C8B-B14F-4D97-AF65-F5344CB8AC3E}">
        <p14:creationId xmlns:p14="http://schemas.microsoft.com/office/powerpoint/2010/main" val="3245050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617345077"/>
              </p:ext>
            </p:extLst>
          </p:nvPr>
        </p:nvGraphicFramePr>
        <p:xfrm>
          <a:off x="71438" y="1450975"/>
          <a:ext cx="9001125" cy="40592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2018: total n=657; urban n=434; rural n=223. 2024: total n=737; urban n=541; rural n=196. Urban includes suburban centers. * Differences within years (e.g., urban versus rural) are statistically significant at the p&lt;0.05 level.</a:t>
            </a:r>
          </a:p>
          <a:p>
            <a:r>
              <a:rPr lang="en-US" dirty="0"/>
              <a:t>Data: Commonwealth Fund National Survey of Federally Qualified Health Centers (2018 and 2024).</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1959" y="0"/>
            <a:ext cx="9000999" cy="822960"/>
          </a:xfrm>
        </p:spPr>
        <p:txBody>
          <a:bodyPr>
            <a:normAutofit/>
          </a:bodyPr>
          <a:lstStyle/>
          <a:p>
            <a:r>
              <a:rPr lang="en-US" dirty="0"/>
              <a:t>Almost all rural community health centers offer same- or next-day appointments to patients.</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7" y="987552"/>
            <a:ext cx="7863840" cy="365760"/>
          </a:xfrm>
        </p:spPr>
        <p:txBody>
          <a:bodyPr>
            <a:noAutofit/>
          </a:bodyPr>
          <a:lstStyle/>
          <a:p>
            <a:pPr>
              <a:spcBef>
                <a:spcPts val="0"/>
              </a:spcBef>
            </a:pPr>
            <a:r>
              <a:rPr lang="en-US" dirty="0"/>
              <a:t>Percent who responded that patients are “usually” or “often” able to receive a same- or next-day appointment when they request one, at their largest site</a:t>
            </a:r>
          </a:p>
        </p:txBody>
      </p:sp>
    </p:spTree>
    <p:extLst>
      <p:ext uri="{BB962C8B-B14F-4D97-AF65-F5344CB8AC3E}">
        <p14:creationId xmlns:p14="http://schemas.microsoft.com/office/powerpoint/2010/main" val="3237236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1565195374"/>
              </p:ext>
            </p:extLst>
          </p:nvPr>
        </p:nvGraphicFramePr>
        <p:xfrm>
          <a:off x="71438" y="1450975"/>
          <a:ext cx="9001125" cy="40592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2018: total n=657; urban n=434; rural n=223. 2024: total n=737; urban n=541; rural n=196. Urban includes suburban centers. * Differences within years (e.g., urban versus rural) are statistically significant at the p&lt;0.05 level. ^ Differences across years are statistically significant at the p&lt;0.05 level.</a:t>
            </a:r>
          </a:p>
          <a:p>
            <a:r>
              <a:rPr lang="en-US" dirty="0"/>
              <a:t>Data: Commonwealth Fund National Survey of Federally Qualified Health Centers (2018 and 2024).</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1959" y="0"/>
            <a:ext cx="9000999" cy="822960"/>
          </a:xfrm>
        </p:spPr>
        <p:txBody>
          <a:bodyPr/>
          <a:lstStyle/>
          <a:p>
            <a:r>
              <a:rPr lang="en-US" dirty="0"/>
              <a:t>Since 2018, availability of telehealth has skyrocketed in both urban and rural settings.</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7" y="987552"/>
            <a:ext cx="8915400" cy="365760"/>
          </a:xfrm>
        </p:spPr>
        <p:txBody>
          <a:bodyPr>
            <a:noAutofit/>
          </a:bodyPr>
          <a:lstStyle/>
          <a:p>
            <a:pPr>
              <a:spcBef>
                <a:spcPts val="0"/>
              </a:spcBef>
            </a:pPr>
            <a:r>
              <a:rPr lang="en-US" dirty="0"/>
              <a:t>Percent who responded “yes” when asked if their largest site offers patients the option to use telehealth or telemedicine for non-face-to-face visits with health care providers</a:t>
            </a:r>
          </a:p>
        </p:txBody>
      </p:sp>
    </p:spTree>
    <p:extLst>
      <p:ext uri="{BB962C8B-B14F-4D97-AF65-F5344CB8AC3E}">
        <p14:creationId xmlns:p14="http://schemas.microsoft.com/office/powerpoint/2010/main" val="3365772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2165001668"/>
              </p:ext>
            </p:extLst>
          </p:nvPr>
        </p:nvGraphicFramePr>
        <p:xfrm>
          <a:off x="71438" y="1450975"/>
          <a:ext cx="9001125" cy="40592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2024: total n=737; urban n=541; rural n=196. Urban includes suburban centers. * Differences between urban and rural, within categories, are statistically significant at the p&lt;0.05 level.</a:t>
            </a:r>
          </a:p>
          <a:p>
            <a:r>
              <a:rPr lang="en-US" dirty="0"/>
              <a:t>Data: Commonwealth Fund National Survey of Federally Qualified Health Centers (2024).</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1959" y="0"/>
            <a:ext cx="8961120" cy="822960"/>
          </a:xfrm>
        </p:spPr>
        <p:txBody>
          <a:bodyPr>
            <a:normAutofit/>
          </a:bodyPr>
          <a:lstStyle/>
          <a:p>
            <a:r>
              <a:rPr lang="en-US" dirty="0"/>
              <a:t>Lack of patient access to necessary technology is a challenge to community health centers providing telehealth in 2024.</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87552"/>
            <a:ext cx="8915400" cy="365760"/>
          </a:xfrm>
        </p:spPr>
        <p:txBody>
          <a:bodyPr/>
          <a:lstStyle/>
          <a:p>
            <a:pPr>
              <a:spcBef>
                <a:spcPts val="0"/>
              </a:spcBef>
            </a:pPr>
            <a:r>
              <a:rPr lang="en-US" dirty="0"/>
              <a:t>Percent who responded that each of the following was a “major challenge” or “minor challenge” when using telehealth at their largest site:</a:t>
            </a:r>
          </a:p>
        </p:txBody>
      </p:sp>
    </p:spTree>
    <p:extLst>
      <p:ext uri="{BB962C8B-B14F-4D97-AF65-F5344CB8AC3E}">
        <p14:creationId xmlns:p14="http://schemas.microsoft.com/office/powerpoint/2010/main" val="1165460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708416168"/>
              </p:ext>
            </p:extLst>
          </p:nvPr>
        </p:nvGraphicFramePr>
        <p:xfrm>
          <a:off x="71438" y="1450975"/>
          <a:ext cx="9001125" cy="40592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 2024: total n=737.</a:t>
            </a:r>
          </a:p>
          <a:p>
            <a:r>
              <a:rPr lang="en-US" dirty="0"/>
              <a:t>Data: Commonwealth Fund National Survey of Federally Qualified Health Centers (2024).</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1959" y="0"/>
            <a:ext cx="8961120" cy="822960"/>
          </a:xfrm>
        </p:spPr>
        <p:txBody>
          <a:bodyPr/>
          <a:lstStyle/>
          <a:p>
            <a:r>
              <a:rPr lang="en-US" dirty="0"/>
              <a:t>In 2024, telehealth allows community health centers to reach more patients and provide more timely care.</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87552"/>
            <a:ext cx="6766560" cy="365760"/>
          </a:xfrm>
        </p:spPr>
        <p:txBody>
          <a:bodyPr/>
          <a:lstStyle/>
          <a:p>
            <a:pPr>
              <a:spcBef>
                <a:spcPts val="0"/>
              </a:spcBef>
            </a:pPr>
            <a:r>
              <a:rPr lang="en-US" dirty="0"/>
              <a:t>Percent who responded “yes, to a great extent” or “yes, to some extent” when asked if telehealth has . . .</a:t>
            </a:r>
          </a:p>
        </p:txBody>
      </p:sp>
    </p:spTree>
    <p:extLst>
      <p:ext uri="{BB962C8B-B14F-4D97-AF65-F5344CB8AC3E}">
        <p14:creationId xmlns:p14="http://schemas.microsoft.com/office/powerpoint/2010/main" val="2812395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3033463826"/>
              </p:ext>
            </p:extLst>
          </p:nvPr>
        </p:nvGraphicFramePr>
        <p:xfrm>
          <a:off x="71438" y="1450975"/>
          <a:ext cx="9001125" cy="40592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2024: total n=737; urban n=541; rural n=196. Urban includes suburban centers. * Differences between urban and rural, within categories, are statistically significant at the p&lt;0.05 level.</a:t>
            </a:r>
          </a:p>
          <a:p>
            <a:r>
              <a:rPr lang="en-US" dirty="0"/>
              <a:t>Data: Commonwealth Fund National Survey of Federally Qualified Health Centers (2024).</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1959" y="0"/>
            <a:ext cx="9000999" cy="822960"/>
          </a:xfrm>
        </p:spPr>
        <p:txBody>
          <a:bodyPr/>
          <a:lstStyle/>
          <a:p>
            <a:r>
              <a:rPr lang="en-US" dirty="0"/>
              <a:t>In 2024, most community health centers provide information to their patients in multiple languages or modes and have trained interpreters available.</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87552"/>
            <a:ext cx="8915400" cy="365760"/>
          </a:xfrm>
        </p:spPr>
        <p:txBody>
          <a:bodyPr/>
          <a:lstStyle/>
          <a:p>
            <a:pPr>
              <a:spcBef>
                <a:spcPts val="0"/>
              </a:spcBef>
            </a:pPr>
            <a:r>
              <a:rPr lang="en-US" dirty="0"/>
              <a:t>Percent who responded that their largest site “usually” or “often” provides the following:</a:t>
            </a:r>
          </a:p>
        </p:txBody>
      </p:sp>
    </p:spTree>
    <p:extLst>
      <p:ext uri="{BB962C8B-B14F-4D97-AF65-F5344CB8AC3E}">
        <p14:creationId xmlns:p14="http://schemas.microsoft.com/office/powerpoint/2010/main" val="2551131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a:extLst>
              <a:ext uri="{FF2B5EF4-FFF2-40B4-BE49-F238E27FC236}">
                <a16:creationId xmlns:a16="http://schemas.microsoft.com/office/drawing/2014/main" id="{D24EBFB0-0F5D-A436-C3C3-4F3011EC7C21}"/>
              </a:ext>
            </a:extLst>
          </p:cNvPr>
          <p:cNvGraphicFramePr>
            <a:graphicFrameLocks noGrp="1"/>
          </p:cNvGraphicFramePr>
          <p:nvPr>
            <p:ph type="chart" sz="quarter" idx="19"/>
            <p:extLst>
              <p:ext uri="{D42A27DB-BD31-4B8C-83A1-F6EECF244321}">
                <p14:modId xmlns:p14="http://schemas.microsoft.com/office/powerpoint/2010/main" val="1237193142"/>
              </p:ext>
            </p:extLst>
          </p:nvPr>
        </p:nvGraphicFramePr>
        <p:xfrm>
          <a:off x="71438" y="1450975"/>
          <a:ext cx="9001125" cy="40592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D3FA1159-9CA2-51FB-72DC-43E7C125D01E}"/>
              </a:ext>
            </a:extLst>
          </p:cNvPr>
          <p:cNvSpPr>
            <a:spLocks noGrp="1"/>
          </p:cNvSpPr>
          <p:nvPr>
            <p:ph type="body" sz="quarter" idx="22"/>
          </p:nvPr>
        </p:nvSpPr>
        <p:spPr>
          <a:xfrm>
            <a:off x="71501" y="5697252"/>
            <a:ext cx="9001063" cy="495834"/>
          </a:xfrm>
        </p:spPr>
        <p:txBody>
          <a:bodyPr/>
          <a:lstStyle/>
          <a:p>
            <a:r>
              <a:rPr lang="en-US" dirty="0"/>
              <a:t>Notes: 2018: total n=657. 2024: total n=737. ^ Differences across years are statistically significant at the p&lt;0.05 level. Advanced practitioners includes nurse practitioners, certified nurse midwives, and physician assistants. Mental health providers includes licensed psychiatrists and substance use disorder counselors. Enabling services providers includes benefit and insurance eligibility counselors, social workers, and community health workers.</a:t>
            </a:r>
          </a:p>
          <a:p>
            <a:r>
              <a:rPr lang="en-US" dirty="0"/>
              <a:t>Data: Commonwealth Fund National Survey of Federally Qualified Health Centers (2018 and 2024).</a:t>
            </a:r>
          </a:p>
        </p:txBody>
      </p:sp>
      <p:sp>
        <p:nvSpPr>
          <p:cNvPr id="2" name="Title 1">
            <a:extLst>
              <a:ext uri="{FF2B5EF4-FFF2-40B4-BE49-F238E27FC236}">
                <a16:creationId xmlns:a16="http://schemas.microsoft.com/office/drawing/2014/main" id="{6CBB1ED1-3612-489A-07EA-9CDD804E8C67}"/>
              </a:ext>
            </a:extLst>
          </p:cNvPr>
          <p:cNvSpPr>
            <a:spLocks noGrp="1"/>
          </p:cNvSpPr>
          <p:nvPr>
            <p:ph type="title"/>
          </p:nvPr>
        </p:nvSpPr>
        <p:spPr>
          <a:xfrm>
            <a:off x="111959" y="0"/>
            <a:ext cx="9000999" cy="822960"/>
          </a:xfrm>
        </p:spPr>
        <p:txBody>
          <a:bodyPr/>
          <a:lstStyle/>
          <a:p>
            <a:r>
              <a:rPr lang="en-US" dirty="0"/>
              <a:t>Since 2018, community health center workforce shortages have increased for all types of providers.</a:t>
            </a:r>
          </a:p>
        </p:txBody>
      </p:sp>
      <p:sp>
        <p:nvSpPr>
          <p:cNvPr id="5" name="Text Placeholder 4">
            <a:extLst>
              <a:ext uri="{FF2B5EF4-FFF2-40B4-BE49-F238E27FC236}">
                <a16:creationId xmlns:a16="http://schemas.microsoft.com/office/drawing/2014/main" id="{4077EFBF-7F04-D60C-9F58-5FFB8BE5C8BB}"/>
              </a:ext>
            </a:extLst>
          </p:cNvPr>
          <p:cNvSpPr>
            <a:spLocks noGrp="1"/>
          </p:cNvSpPr>
          <p:nvPr>
            <p:ph type="body" sz="quarter" idx="25"/>
          </p:nvPr>
        </p:nvSpPr>
        <p:spPr>
          <a:xfrm>
            <a:off x="71438" y="987552"/>
            <a:ext cx="8915400" cy="365760"/>
          </a:xfrm>
        </p:spPr>
        <p:txBody>
          <a:bodyPr/>
          <a:lstStyle/>
          <a:p>
            <a:pPr>
              <a:spcBef>
                <a:spcPts val="0"/>
              </a:spcBef>
            </a:pPr>
            <a:r>
              <a:rPr lang="en-US" dirty="0"/>
              <a:t>Percent who responded “yes” when asked if there are currently shortages of the following types of personnel at their largest site:</a:t>
            </a:r>
          </a:p>
        </p:txBody>
      </p:sp>
    </p:spTree>
    <p:extLst>
      <p:ext uri="{BB962C8B-B14F-4D97-AF65-F5344CB8AC3E}">
        <p14:creationId xmlns:p14="http://schemas.microsoft.com/office/powerpoint/2010/main" val="3631248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688543028"/>
              </p:ext>
            </p:extLst>
          </p:nvPr>
        </p:nvGraphicFramePr>
        <p:xfrm>
          <a:off x="71438" y="1450975"/>
          <a:ext cx="9001125" cy="40592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2018: total n=657; urban n=434; rural n=223. 2024: total n=737; urban n=541; rural n=196. Urban includes suburban centers. * Differences within years (e.g., urban versus rural) are statistically significant at the p&lt;0.05 level. ^ Differences across years are statistically significant at the p&lt;0.05 level.</a:t>
            </a:r>
          </a:p>
          <a:p>
            <a:r>
              <a:rPr lang="en-US" dirty="0"/>
              <a:t>Data: Commonwealth Fund National Survey of Federally Qualified Health Centers (2018 and 2024).</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1959" y="0"/>
            <a:ext cx="9000999" cy="822960"/>
          </a:xfrm>
        </p:spPr>
        <p:txBody>
          <a:bodyPr/>
          <a:lstStyle/>
          <a:p>
            <a:r>
              <a:rPr lang="en-US" dirty="0"/>
              <a:t>In 2024, over three-fourths of community health centers screen all their patients for behavioral health needs.</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87552"/>
            <a:ext cx="8915400" cy="365760"/>
          </a:xfrm>
        </p:spPr>
        <p:txBody>
          <a:bodyPr/>
          <a:lstStyle/>
          <a:p>
            <a:pPr>
              <a:spcBef>
                <a:spcPts val="0"/>
              </a:spcBef>
            </a:pPr>
            <a:r>
              <a:rPr lang="en-US" dirty="0"/>
              <a:t>Percent who responded that “all patients” are screened and assessed for emotional or behavioral health needs at their largest site</a:t>
            </a:r>
          </a:p>
        </p:txBody>
      </p:sp>
    </p:spTree>
    <p:extLst>
      <p:ext uri="{BB962C8B-B14F-4D97-AF65-F5344CB8AC3E}">
        <p14:creationId xmlns:p14="http://schemas.microsoft.com/office/powerpoint/2010/main" val="21906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3292721507"/>
              </p:ext>
            </p:extLst>
          </p:nvPr>
        </p:nvGraphicFramePr>
        <p:xfrm>
          <a:off x="71438" y="1450975"/>
          <a:ext cx="9001125" cy="40592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2018: total n=657. 2024: total n=737. ^ Differences across years are statistically significant at the p&lt;0.05 level.</a:t>
            </a:r>
          </a:p>
          <a:p>
            <a:r>
              <a:rPr lang="en-US" dirty="0"/>
              <a:t>Data: Commonwealth Fund National Survey of Federally Qualified Health Centers (2018 and 2024).</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1959" y="0"/>
            <a:ext cx="9000999" cy="822960"/>
          </a:xfrm>
        </p:spPr>
        <p:txBody>
          <a:bodyPr/>
          <a:lstStyle/>
          <a:p>
            <a:r>
              <a:rPr lang="en-US" dirty="0"/>
              <a:t>More community health centers offer in-person substance use disorder services, including medication-assisted treatment, in 2024 than in 2018.</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87552"/>
            <a:ext cx="7554912" cy="365760"/>
          </a:xfrm>
        </p:spPr>
        <p:txBody>
          <a:bodyPr/>
          <a:lstStyle/>
          <a:p>
            <a:pPr>
              <a:spcBef>
                <a:spcPts val="0"/>
              </a:spcBef>
            </a:pPr>
            <a:r>
              <a:rPr lang="en-US" dirty="0"/>
              <a:t>Percent who responded that their largest site “usually” or “often” has the following services available onsite for patients with emotional or behavioral health needs:</a:t>
            </a:r>
          </a:p>
        </p:txBody>
      </p:sp>
    </p:spTree>
    <p:extLst>
      <p:ext uri="{BB962C8B-B14F-4D97-AF65-F5344CB8AC3E}">
        <p14:creationId xmlns:p14="http://schemas.microsoft.com/office/powerpoint/2010/main" val="2903491910"/>
      </p:ext>
    </p:extLst>
  </p:cSld>
  <p:clrMapOvr>
    <a:masterClrMapping/>
  </p:clrMapOvr>
</p:sld>
</file>

<file path=ppt/theme/theme1.xml><?xml version="1.0" encoding="utf-8"?>
<a:theme xmlns:a="http://schemas.openxmlformats.org/drawingml/2006/main" name="CMWF_2021">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41B58AD-7456-8C40-80C2-8477F48CDF76}" vid="{3C3D5171-157A-5848-87A4-AF952AD89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9e91428-62e1-404e-8dba-d479e0ef01ba">
      <Terms xmlns="http://schemas.microsoft.com/office/infopath/2007/PartnerControls"/>
    </lcf76f155ced4ddcb4097134ff3c332f>
    <TaxCatchAll xmlns="fd0705cf-2316-48c0-96f8-e5d689de0d99" xsi:nil="true"/>
    <SharedWithUsers xmlns="fd0705cf-2316-48c0-96f8-e5d689de0d99">
      <UserInfo>
        <DisplayName>Yaphet Getachew</DisplayName>
        <AccountId>18</AccountId>
        <AccountType/>
      </UserInfo>
      <UserInfo>
        <DisplayName>SharingLinks.49995870-1c63-4fec-b1da-ec7fc2a8233c.OrganizationEdit.99120c7d-bfa5-4771-81a5-ab720663966f</DisplayName>
        <AccountId>57</AccountId>
        <AccountType/>
      </UserInfo>
      <UserInfo>
        <DisplayName>DSR Folder</DisplayName>
        <AccountId>12</AccountId>
        <AccountType/>
      </UserInfo>
      <UserInfo>
        <DisplayName>Celli E. Horstman</DisplayName>
        <AccountId>204</AccountId>
        <AccountType/>
      </UserInfo>
      <UserInfo>
        <DisplayName>Alexandra Bryan</DisplayName>
        <AccountId>187</AccountId>
        <AccountType/>
      </UserInfo>
      <UserInfo>
        <DisplayName>Corinne Lewis</DisplayName>
        <AccountId>15</AccountId>
        <AccountType/>
      </UserInfo>
      <UserInfo>
        <DisplayName>Sara Federman</DisplayName>
        <AccountId>267</AccountId>
        <AccountType/>
      </UserInfo>
      <UserInfo>
        <DisplayName>Rachel Nuzum</DisplayName>
        <AccountId>25</AccountId>
        <AccountType/>
      </UserInfo>
      <UserInfo>
        <DisplayName>Akeiisa Coleman</DisplayName>
        <AccountId>58</AccountId>
        <AccountType/>
      </UserInfo>
      <UserInfo>
        <DisplayName>Christina Ramsay</DisplayName>
        <AccountId>369</AccountId>
        <AccountType/>
      </UserInfo>
      <UserInfo>
        <DisplayName>Morenike Ayo-Vaughan</DisplayName>
        <AccountId>244</AccountId>
        <AccountType/>
      </UserInfo>
      <UserInfo>
        <DisplayName>Laurie Zephyrin</DisplayName>
        <AccountId>17</AccountId>
        <AccountType/>
      </UserInfo>
      <UserInfo>
        <DisplayName>Noel Manu</DisplayName>
        <AccountId>199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8" ma:contentTypeDescription="Create a new document." ma:contentTypeScope="" ma:versionID="8067ce02bfb4442d5d73ad518aebf38c">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db66d3965185a16ef559b800314e966c"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AAEEE3-A9AD-48C1-97AC-913F6586C1A2}">
  <ds:schemaRefs>
    <ds:schemaRef ds:uri="http://schemas.microsoft.com/sharepoint/v3/contenttype/forms"/>
  </ds:schemaRefs>
</ds:datastoreItem>
</file>

<file path=customXml/itemProps2.xml><?xml version="1.0" encoding="utf-8"?>
<ds:datastoreItem xmlns:ds="http://schemas.openxmlformats.org/officeDocument/2006/customXml" ds:itemID="{20C63E5E-AEFA-4345-A4E4-D8690CC9E0A0}">
  <ds:schemaRefs>
    <ds:schemaRef ds:uri="http://purl.org/dc/elements/1.1/"/>
    <ds:schemaRef ds:uri="http://schemas.openxmlformats.org/package/2006/metadata/core-properties"/>
    <ds:schemaRef ds:uri="fd0705cf-2316-48c0-96f8-e5d689de0d99"/>
    <ds:schemaRef ds:uri="http://schemas.microsoft.com/office/2006/documentManagement/types"/>
    <ds:schemaRef ds:uri="http://www.w3.org/XML/1998/namespace"/>
    <ds:schemaRef ds:uri="http://purl.org/dc/dcmitype/"/>
    <ds:schemaRef ds:uri="http://purl.org/dc/terms/"/>
    <ds:schemaRef ds:uri="http://schemas.microsoft.com/office/2006/metadata/properties"/>
    <ds:schemaRef ds:uri="http://schemas.microsoft.com/office/infopath/2007/PartnerControls"/>
    <ds:schemaRef ds:uri="29e91428-62e1-404e-8dba-d479e0ef01ba"/>
  </ds:schemaRefs>
</ds:datastoreItem>
</file>

<file path=customXml/itemProps3.xml><?xml version="1.0" encoding="utf-8"?>
<ds:datastoreItem xmlns:ds="http://schemas.openxmlformats.org/officeDocument/2006/customXml" ds:itemID="{916C4C26-047A-4D14-8B86-3F33FD3150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1676</TotalTime>
  <Words>1729</Words>
  <Application>Microsoft Office PowerPoint</Application>
  <PresentationFormat>On-screen Show (4:3)</PresentationFormat>
  <Paragraphs>128</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Georgia</vt:lpstr>
      <vt:lpstr>Suisse Int'l</vt:lpstr>
      <vt:lpstr>Suisse Int'l Bold</vt:lpstr>
      <vt:lpstr>Suisse Int'l Italic</vt:lpstr>
      <vt:lpstr>CMWF_2021</vt:lpstr>
      <vt:lpstr>In 2018 and 2024, nearly all community health centers offer extended hours for patients to receive care.</vt:lpstr>
      <vt:lpstr>Almost all rural community health centers offer same- or next-day appointments to patients.</vt:lpstr>
      <vt:lpstr>Since 2018, availability of telehealth has skyrocketed in both urban and rural settings.</vt:lpstr>
      <vt:lpstr>Lack of patient access to necessary technology is a challenge to community health centers providing telehealth in 2024.</vt:lpstr>
      <vt:lpstr>In 2024, telehealth allows community health centers to reach more patients and provide more timely care.</vt:lpstr>
      <vt:lpstr>In 2024, most community health centers provide information to their patients in multiple languages or modes and have trained interpreters available.</vt:lpstr>
      <vt:lpstr>Since 2018, community health center workforce shortages have increased for all types of providers.</vt:lpstr>
      <vt:lpstr>In 2024, over three-fourths of community health centers screen all their patients for behavioral health needs.</vt:lpstr>
      <vt:lpstr>More community health centers offer in-person substance use disorder services, including medication-assisted treatment, in 2024 than in 2018.</vt:lpstr>
      <vt:lpstr>In 2024, more community health centers struggle with a lack of behavioral health specialists on-site and in the community.</vt:lpstr>
      <vt:lpstr>Community health centers are far more likely to screen their patients for a range of social and economic needs in 2024 compared to 2018.</vt:lpstr>
      <vt:lpstr>Many community health centers coordinate patient care with community-based organizations, but few receive updates from these organizations about the care their patients receive.</vt:lpstr>
      <vt:lpstr>In 2024, urban community health centers are more likely to provide direct social services than are rural centers.</vt:lpstr>
      <vt:lpstr>In 2024, rural community health centers are more likely to provide complex care management than are urban centers.</vt:lpstr>
      <vt:lpstr>In 2024, most community health centers struggle to obtain specialist or subspecialist appointments for uninsured patients and those enrolled in Medicaid.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Community Health Centers’ Progress and Challenges in Meeting Patients’ Essential Primary Care Needs</dc:title>
  <dc:creator>ceh@cmwf.org</dc:creator>
  <cp:lastModifiedBy>Paul Frame</cp:lastModifiedBy>
  <cp:revision>23</cp:revision>
  <cp:lastPrinted>2018-07-11T13:51:43Z</cp:lastPrinted>
  <dcterms:created xsi:type="dcterms:W3CDTF">2014-10-08T23:03:32Z</dcterms:created>
  <dcterms:modified xsi:type="dcterms:W3CDTF">2024-08-08T16:22:45Z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Order">
    <vt:r8>181200</vt:r8>
  </property>
  <property fmtid="{D5CDD505-2E9C-101B-9397-08002B2CF9AE}" pid="4" name="xd_Signature">
    <vt:bool>false</vt:bool>
  </property>
  <property fmtid="{D5CDD505-2E9C-101B-9397-08002B2CF9AE}" pid="5" name="SharedWithUsers">
    <vt:lpwstr>18;#Eric Schneider;#57;#Arnav Shah;#12;#Aimee Cicchiello</vt:lpwstr>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MediaServiceImageTags">
    <vt:lpwstr/>
  </property>
</Properties>
</file>