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72" r:id="rId2"/>
    <p:sldId id="271" r:id="rId3"/>
    <p:sldId id="259" r:id="rId4"/>
    <p:sldId id="260" r:id="rId5"/>
    <p:sldId id="261" r:id="rId6"/>
    <p:sldId id="262" r:id="rId7"/>
    <p:sldId id="270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56" autoAdjust="0"/>
    <p:restoredTop sz="97190" autoAdjust="0"/>
  </p:normalViewPr>
  <p:slideViewPr>
    <p:cSldViewPr>
      <p:cViewPr varScale="1">
        <p:scale>
          <a:sx n="118" d="100"/>
          <a:sy n="118" d="100"/>
        </p:scale>
        <p:origin x="181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"/>
          <c:y val="0.0734934869252455"/>
          <c:w val="1.0"/>
          <c:h val="0.7901278312433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3+ Chronic conditions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 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22.01</c:v>
                </c:pt>
                <c:pt idx="1">
                  <c:v>27.89</c:v>
                </c:pt>
                <c:pt idx="2">
                  <c:v>15.4</c:v>
                </c:pt>
                <c:pt idx="3">
                  <c:v>24.93</c:v>
                </c:pt>
                <c:pt idx="4">
                  <c:v>20.39</c:v>
                </c:pt>
                <c:pt idx="5">
                  <c:v>20.04</c:v>
                </c:pt>
                <c:pt idx="6">
                  <c:v>17.54</c:v>
                </c:pt>
                <c:pt idx="7">
                  <c:v>18.64</c:v>
                </c:pt>
                <c:pt idx="8">
                  <c:v>41.76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Chronic conditions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598">
                    <a:solidFill>
                      <a:schemeClr val="accent6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 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32.29</c:v>
                </c:pt>
                <c:pt idx="1">
                  <c:v>27.88</c:v>
                </c:pt>
                <c:pt idx="2">
                  <c:v>27.71</c:v>
                </c:pt>
                <c:pt idx="3">
                  <c:v>23.74</c:v>
                </c:pt>
                <c:pt idx="4">
                  <c:v>25.46</c:v>
                </c:pt>
                <c:pt idx="5">
                  <c:v>22.44</c:v>
                </c:pt>
                <c:pt idx="6">
                  <c:v>24.25</c:v>
                </c:pt>
                <c:pt idx="7">
                  <c:v>25.5</c:v>
                </c:pt>
                <c:pt idx="8">
                  <c:v>25.71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 Chronic condition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600">
                    <a:solidFill>
                      <a:schemeClr val="accent6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 </c:v>
                </c:pt>
              </c:strCache>
            </c:strRef>
          </c:cat>
          <c:val>
            <c:numRef>
              <c:f>Sheet1!$D$2:$D$10</c:f>
              <c:numCache>
                <c:formatCode>0</c:formatCode>
                <c:ptCount val="9"/>
                <c:pt idx="0">
                  <c:v>27.87</c:v>
                </c:pt>
                <c:pt idx="1">
                  <c:v>27.13</c:v>
                </c:pt>
                <c:pt idx="2">
                  <c:v>37.5</c:v>
                </c:pt>
                <c:pt idx="3">
                  <c:v>32.02</c:v>
                </c:pt>
                <c:pt idx="4">
                  <c:v>32.38</c:v>
                </c:pt>
                <c:pt idx="5">
                  <c:v>31.12</c:v>
                </c:pt>
                <c:pt idx="6">
                  <c:v>33.06</c:v>
                </c:pt>
                <c:pt idx="7">
                  <c:v>33.62</c:v>
                </c:pt>
                <c:pt idx="8">
                  <c:v>19.82999999999999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147061360"/>
        <c:axId val="2143324176"/>
      </c:barChart>
      <c:catAx>
        <c:axId val="2147061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73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598" b="0">
                <a:solidFill>
                  <a:schemeClr val="accent6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2143324176"/>
        <c:crosses val="autoZero"/>
        <c:auto val="1"/>
        <c:lblAlgn val="ctr"/>
        <c:lblOffset val="100"/>
        <c:noMultiLvlLbl val="0"/>
      </c:catAx>
      <c:valAx>
        <c:axId val="2143324176"/>
        <c:scaling>
          <c:orientation val="minMax"/>
          <c:max val="101.0"/>
          <c:min val="0.0"/>
        </c:scaling>
        <c:delete val="1"/>
        <c:axPos val="l"/>
        <c:numFmt formatCode="0" sourceLinked="1"/>
        <c:majorTickMark val="out"/>
        <c:minorTickMark val="none"/>
        <c:tickLblPos val="nextTo"/>
        <c:crossAx val="2147061360"/>
        <c:crosses val="autoZero"/>
        <c:crossBetween val="between"/>
        <c:majorUnit val="20.0"/>
        <c:minorUnit val="4.0"/>
      </c:valAx>
      <c:spPr>
        <a:noFill/>
        <a:ln w="25390">
          <a:noFill/>
        </a:ln>
      </c:spPr>
    </c:plotArea>
    <c:legend>
      <c:legendPos val="t"/>
      <c:layout>
        <c:manualLayout>
          <c:xMode val="edge"/>
          <c:yMode val="edge"/>
          <c:x val="0.10223164992307"/>
          <c:y val="0.0"/>
          <c:w val="0.870316997013304"/>
          <c:h val="0.148576115485564"/>
        </c:manualLayout>
      </c:layout>
      <c:overlay val="0"/>
      <c:spPr>
        <a:noFill/>
        <a:ln w="25380">
          <a:noFill/>
        </a:ln>
      </c:spPr>
      <c:txPr>
        <a:bodyPr/>
        <a:lstStyle/>
        <a:p>
          <a:pPr>
            <a:defRPr sz="1600" b="0">
              <a:solidFill>
                <a:schemeClr val="accent5"/>
              </a:solidFill>
              <a:latin typeface="Lato" charset="0"/>
              <a:ea typeface="Lato" charset="0"/>
              <a:cs typeface="Lat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"/>
          <c:y val="0.163758659265952"/>
          <c:w val="1.0"/>
          <c:h val="0.6998627425670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Somewhat/Severely limited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 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 formatCode="#,##0">
                  <c:v>13.97</c:v>
                </c:pt>
                <c:pt idx="1">
                  <c:v>17.84</c:v>
                </c:pt>
                <c:pt idx="2">
                  <c:v>49.72</c:v>
                </c:pt>
                <c:pt idx="3">
                  <c:v>34.36</c:v>
                </c:pt>
                <c:pt idx="4">
                  <c:v>24.0</c:v>
                </c:pt>
                <c:pt idx="5">
                  <c:v>20.07</c:v>
                </c:pt>
                <c:pt idx="6">
                  <c:v>19.06</c:v>
                </c:pt>
                <c:pt idx="7">
                  <c:v>22.82</c:v>
                </c:pt>
                <c:pt idx="8">
                  <c:v>14.13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limited at all</c:v>
                </c:pt>
              </c:strCache>
            </c:strRef>
          </c:tx>
          <c:spPr>
            <a:solidFill>
              <a:srgbClr val="FF7300">
                <a:lumMod val="40000"/>
                <a:lumOff val="60000"/>
              </a:srgbClr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598">
                    <a:solidFill>
                      <a:schemeClr val="accent6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 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85.86</c:v>
                </c:pt>
                <c:pt idx="1">
                  <c:v>81.83</c:v>
                </c:pt>
                <c:pt idx="2">
                  <c:v>49.96</c:v>
                </c:pt>
                <c:pt idx="3">
                  <c:v>65.64</c:v>
                </c:pt>
                <c:pt idx="4">
                  <c:v>75.35</c:v>
                </c:pt>
                <c:pt idx="5">
                  <c:v>79.14</c:v>
                </c:pt>
                <c:pt idx="6">
                  <c:v>80.36</c:v>
                </c:pt>
                <c:pt idx="7">
                  <c:v>77.07</c:v>
                </c:pt>
                <c:pt idx="8">
                  <c:v>85.19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-2145562048"/>
        <c:axId val="-2145559056"/>
      </c:barChart>
      <c:catAx>
        <c:axId val="-2145562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73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598" b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145559056"/>
        <c:crosses val="autoZero"/>
        <c:auto val="1"/>
        <c:lblAlgn val="ctr"/>
        <c:lblOffset val="100"/>
        <c:noMultiLvlLbl val="0"/>
      </c:catAx>
      <c:valAx>
        <c:axId val="-2145559056"/>
        <c:scaling>
          <c:orientation val="minMax"/>
          <c:max val="101.0"/>
          <c:min val="0.0"/>
        </c:scaling>
        <c:delete val="1"/>
        <c:axPos val="l"/>
        <c:numFmt formatCode="#,##0" sourceLinked="1"/>
        <c:majorTickMark val="out"/>
        <c:minorTickMark val="none"/>
        <c:tickLblPos val="nextTo"/>
        <c:crossAx val="-2145562048"/>
        <c:crosses val="autoZero"/>
        <c:crossBetween val="between"/>
        <c:majorUnit val="20.0"/>
        <c:minorUnit val="4.0"/>
      </c:valAx>
      <c:spPr>
        <a:noFill/>
        <a:ln w="25390">
          <a:noFill/>
        </a:ln>
      </c:spPr>
    </c:plotArea>
    <c:legend>
      <c:legendPos val="t"/>
      <c:layout>
        <c:manualLayout>
          <c:xMode val="edge"/>
          <c:yMode val="edge"/>
          <c:x val="0.425932537034566"/>
          <c:y val="0.0465679187642528"/>
          <c:w val="0.572149228168513"/>
          <c:h val="0.0837612280997652"/>
        </c:manualLayout>
      </c:layout>
      <c:overlay val="0"/>
      <c:spPr>
        <a:noFill/>
        <a:ln w="25380">
          <a:noFill/>
        </a:ln>
      </c:spPr>
      <c:txPr>
        <a:bodyPr/>
        <a:lstStyle/>
        <a:p>
          <a:pPr>
            <a:defRPr sz="1600" b="0">
              <a:solidFill>
                <a:schemeClr val="accent5"/>
              </a:solidFill>
              <a:latin typeface="Lato" charset="0"/>
              <a:ea typeface="Lato" charset="0"/>
              <a:cs typeface="Lat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175315685684719"/>
          <c:y val="0.175050037816482"/>
          <c:w val="0.972590145470817"/>
          <c:h val="0.709044598119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607"/>
            </a:solidFill>
            <a:ln w="9525" cap="rnd">
              <a:noFill/>
              <a:round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19*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6*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5CE0F66C-425E-4791-BC98-215E0B15147F}" type="VALUE">
                      <a:rPr lang="en-US" smtClean="0">
                        <a:latin typeface="Lato" charset="0"/>
                        <a:cs typeface="Lato" charset="0"/>
                      </a:rPr>
                      <a:pPr/>
                      <a:t>[VALUE]</a:t>
                    </a:fld>
                    <a:r>
                      <a:rPr lang="en-US" dirty="0" smtClean="0">
                        <a:latin typeface="Lato" charset="0"/>
                        <a:cs typeface="Lato" charset="0"/>
                      </a:rPr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11*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600">
                        <a:solidFill>
                          <a:schemeClr val="accent1"/>
                        </a:solidFill>
                        <a:latin typeface="Lato" charset="0"/>
                        <a:cs typeface="Lato" charset="0"/>
                      </a:defRPr>
                    </a:pPr>
                    <a:r>
                      <a:rPr lang="en-US" dirty="0" smtClean="0">
                        <a:solidFill>
                          <a:schemeClr val="accent1"/>
                        </a:solidFill>
                        <a:latin typeface="Lato" charset="0"/>
                        <a:cs typeface="Lato" charset="0"/>
                      </a:rPr>
                      <a:t>19*</a:t>
                    </a:r>
                    <a:endParaRPr lang="en-US" dirty="0">
                      <a:solidFill>
                        <a:schemeClr val="accent1"/>
                      </a:solidFill>
                      <a:latin typeface="Lato" charset="0"/>
                      <a:cs typeface="Lato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19*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11.0</c:v>
                </c:pt>
                <c:pt idx="1">
                  <c:v>19.0</c:v>
                </c:pt>
                <c:pt idx="2">
                  <c:v>5.609999999999998</c:v>
                </c:pt>
                <c:pt idx="3">
                  <c:v>4.34</c:v>
                </c:pt>
                <c:pt idx="4">
                  <c:v>9.0</c:v>
                </c:pt>
                <c:pt idx="5">
                  <c:v>7.0</c:v>
                </c:pt>
                <c:pt idx="6">
                  <c:v>12.0</c:v>
                </c:pt>
                <c:pt idx="7">
                  <c:v>11.1</c:v>
                </c:pt>
                <c:pt idx="8">
                  <c:v>19.0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older adults</c:v>
                </c:pt>
              </c:strCache>
            </c:strRef>
          </c:tx>
          <c:spPr>
            <a:solidFill>
              <a:srgbClr val="FF7300"/>
            </a:solidFill>
            <a:ln w="9525" cap="rnd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5.0</c:v>
                </c:pt>
                <c:pt idx="1">
                  <c:v>12.0</c:v>
                </c:pt>
                <c:pt idx="2">
                  <c:v>2.39</c:v>
                </c:pt>
                <c:pt idx="3">
                  <c:v>2.8</c:v>
                </c:pt>
                <c:pt idx="4">
                  <c:v>5.0</c:v>
                </c:pt>
                <c:pt idx="5">
                  <c:v>4.92</c:v>
                </c:pt>
                <c:pt idx="6">
                  <c:v>9.0</c:v>
                </c:pt>
                <c:pt idx="7">
                  <c:v>6.0</c:v>
                </c:pt>
                <c:pt idx="8">
                  <c:v>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-2142539712"/>
        <c:axId val="-2142536848"/>
      </c:barChart>
      <c:catAx>
        <c:axId val="-214253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600" b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142536848"/>
        <c:crosses val="autoZero"/>
        <c:auto val="1"/>
        <c:lblAlgn val="ctr"/>
        <c:lblOffset val="100"/>
        <c:noMultiLvlLbl val="0"/>
      </c:catAx>
      <c:valAx>
        <c:axId val="-2142536848"/>
        <c:scaling>
          <c:orientation val="minMax"/>
          <c:max val="50.0"/>
          <c:min val="0.0"/>
        </c:scaling>
        <c:delete val="1"/>
        <c:axPos val="l"/>
        <c:numFmt formatCode="0" sourceLinked="1"/>
        <c:majorTickMark val="out"/>
        <c:minorTickMark val="none"/>
        <c:tickLblPos val="nextTo"/>
        <c:crossAx val="-2142539712"/>
        <c:crosses val="autoZero"/>
        <c:crossBetween val="between"/>
        <c:majorUnit val="10.0"/>
      </c:val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0.531997257192231"/>
          <c:y val="0.331097103505712"/>
          <c:w val="0.465521170700226"/>
          <c:h val="0.100474005489269"/>
        </c:manualLayout>
      </c:layout>
      <c:overlay val="1"/>
      <c:txPr>
        <a:bodyPr/>
        <a:lstStyle/>
        <a:p>
          <a:pPr>
            <a:defRPr sz="1600" b="0">
              <a:solidFill>
                <a:schemeClr val="accent5"/>
              </a:solidFill>
              <a:latin typeface="Lato" charset="0"/>
              <a:ea typeface="Lato" charset="0"/>
              <a:cs typeface="Lat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0874875934625819"/>
          <c:y val="0.139134084216776"/>
          <c:w val="0.975622532477558"/>
          <c:h val="0.730424742670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607"/>
            </a:solidFill>
            <a:ln w="9525" cap="rnd">
              <a:noFill/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19*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13*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4*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11*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10*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4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9*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22*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1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19.0</c:v>
                </c:pt>
                <c:pt idx="1">
                  <c:v>13.0</c:v>
                </c:pt>
                <c:pt idx="2">
                  <c:v>4.0</c:v>
                </c:pt>
                <c:pt idx="3">
                  <c:v>11.0</c:v>
                </c:pt>
                <c:pt idx="4">
                  <c:v>10.0</c:v>
                </c:pt>
                <c:pt idx="5">
                  <c:v>4.0</c:v>
                </c:pt>
                <c:pt idx="6">
                  <c:v>5.0</c:v>
                </c:pt>
                <c:pt idx="7">
                  <c:v>9.0</c:v>
                </c:pt>
                <c:pt idx="8">
                  <c:v>22.0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older adults</c:v>
                </c:pt>
              </c:strCache>
            </c:strRef>
          </c:tx>
          <c:spPr>
            <a:solidFill>
              <a:srgbClr val="FF7300"/>
            </a:solidFill>
            <a:ln w="9525" cap="rnd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2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3.0</c:v>
                </c:pt>
                <c:pt idx="1">
                  <c:v>7.0</c:v>
                </c:pt>
                <c:pt idx="2">
                  <c:v>2.0</c:v>
                </c:pt>
                <c:pt idx="3">
                  <c:v>4.0</c:v>
                </c:pt>
                <c:pt idx="4">
                  <c:v>3.0</c:v>
                </c:pt>
                <c:pt idx="5">
                  <c:v>4.0</c:v>
                </c:pt>
                <c:pt idx="6">
                  <c:v>3.0</c:v>
                </c:pt>
                <c:pt idx="7">
                  <c:v>5.0</c:v>
                </c:pt>
                <c:pt idx="8">
                  <c:v>16.0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-2142487712"/>
        <c:axId val="-2142484608"/>
      </c:barChart>
      <c:catAx>
        <c:axId val="-214248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600" b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142484608"/>
        <c:crosses val="autoZero"/>
        <c:auto val="1"/>
        <c:lblAlgn val="ctr"/>
        <c:lblOffset val="100"/>
        <c:noMultiLvlLbl val="0"/>
      </c:catAx>
      <c:valAx>
        <c:axId val="-2142484608"/>
        <c:scaling>
          <c:orientation val="minMax"/>
          <c:max val="50.0"/>
          <c:min val="0.0"/>
        </c:scaling>
        <c:delete val="1"/>
        <c:axPos val="l"/>
        <c:numFmt formatCode="0" sourceLinked="1"/>
        <c:majorTickMark val="out"/>
        <c:minorTickMark val="none"/>
        <c:tickLblPos val="nextTo"/>
        <c:crossAx val="-2142487712"/>
        <c:crosses val="autoZero"/>
        <c:crossBetween val="between"/>
        <c:majorUnit val="10.0"/>
      </c:val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0.511462978892344"/>
          <c:y val="0.299055827019468"/>
          <c:w val="0.478807538763537"/>
          <c:h val="0.10067477672578"/>
        </c:manualLayout>
      </c:layout>
      <c:overlay val="1"/>
      <c:txPr>
        <a:bodyPr/>
        <a:lstStyle/>
        <a:p>
          <a:pPr>
            <a:defRPr sz="1600" b="0">
              <a:solidFill>
                <a:schemeClr val="accent5"/>
              </a:solidFill>
              <a:latin typeface="Lato" charset="0"/>
              <a:ea typeface="Lato" charset="0"/>
              <a:cs typeface="Lat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163278652668416"/>
          <c:y val="0.189069479522607"/>
          <c:w val="0.962265419947507"/>
          <c:h val="0.6877125736641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607"/>
            </a:solidFill>
            <a:ln w="9525" cap="rnd">
              <a:noFill/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32*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39*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48*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EE31852B-B457-4E6B-AE33-5F13942843B0}" type="VALUE">
                      <a:rPr lang="en-US" smtClean="0">
                        <a:latin typeface="Lato" charset="0"/>
                        <a:cs typeface="Lato" charset="0"/>
                      </a:rPr>
                      <a:pPr/>
                      <a:t>[VALUE]</a:t>
                    </a:fld>
                    <a:r>
                      <a:rPr lang="en-US" dirty="0" smtClean="0">
                        <a:latin typeface="Lato" charset="0"/>
                        <a:cs typeface="Lato" charset="0"/>
                      </a:rPr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33*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Lato" charset="0"/>
                        <a:cs typeface="Lato" charset="0"/>
                      </a:rPr>
                      <a:t>34*</a:t>
                    </a:r>
                    <a:endParaRPr lang="en-US" dirty="0">
                      <a:latin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1"/>
                        </a:solidFill>
                        <a:latin typeface="Lato" charset="0"/>
                        <a:ea typeface="Lato" charset="0"/>
                        <a:cs typeface="Lato" charset="0"/>
                      </a:rPr>
                      <a:t>44*</a:t>
                    </a:r>
                    <a:endParaRPr lang="en-US" dirty="0">
                      <a:solidFill>
                        <a:schemeClr val="accent1"/>
                      </a:solidFill>
                      <a:latin typeface="Lato" charset="0"/>
                      <a:ea typeface="Lato" charset="0"/>
                      <a:cs typeface="Lato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44*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1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32.0</c:v>
                </c:pt>
                <c:pt idx="1">
                  <c:v>39.32</c:v>
                </c:pt>
                <c:pt idx="2">
                  <c:v>8.370000000000002</c:v>
                </c:pt>
                <c:pt idx="3">
                  <c:v>47.63</c:v>
                </c:pt>
                <c:pt idx="4">
                  <c:v>24.12</c:v>
                </c:pt>
                <c:pt idx="5">
                  <c:v>48.25</c:v>
                </c:pt>
                <c:pt idx="6">
                  <c:v>33.37</c:v>
                </c:pt>
                <c:pt idx="7">
                  <c:v>34.15</c:v>
                </c:pt>
                <c:pt idx="8">
                  <c:v>44.25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older adults</c:v>
                </c:pt>
              </c:strCache>
            </c:strRef>
          </c:tx>
          <c:spPr>
            <a:solidFill>
              <a:srgbClr val="FF7300"/>
            </a:solidFill>
            <a:ln w="9525" cap="rnd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2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17.0</c:v>
                </c:pt>
                <c:pt idx="1">
                  <c:v>27.55</c:v>
                </c:pt>
                <c:pt idx="2">
                  <c:v>5.75</c:v>
                </c:pt>
                <c:pt idx="3">
                  <c:v>35.68</c:v>
                </c:pt>
                <c:pt idx="4">
                  <c:v>18.45</c:v>
                </c:pt>
                <c:pt idx="5">
                  <c:v>30.88</c:v>
                </c:pt>
                <c:pt idx="6">
                  <c:v>19.66</c:v>
                </c:pt>
                <c:pt idx="7">
                  <c:v>26.62</c:v>
                </c:pt>
                <c:pt idx="8">
                  <c:v>26.7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-2142461872"/>
        <c:axId val="-2142458752"/>
      </c:barChart>
      <c:catAx>
        <c:axId val="-214246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600" b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142458752"/>
        <c:crosses val="autoZero"/>
        <c:auto val="1"/>
        <c:lblAlgn val="ctr"/>
        <c:lblOffset val="100"/>
        <c:noMultiLvlLbl val="0"/>
      </c:catAx>
      <c:valAx>
        <c:axId val="-2142458752"/>
        <c:scaling>
          <c:orientation val="minMax"/>
          <c:max val="50.0"/>
          <c:min val="0.0"/>
        </c:scaling>
        <c:delete val="1"/>
        <c:axPos val="l"/>
        <c:numFmt formatCode="0" sourceLinked="1"/>
        <c:majorTickMark val="out"/>
        <c:minorTickMark val="none"/>
        <c:tickLblPos val="nextTo"/>
        <c:crossAx val="-2142461872"/>
        <c:crosses val="autoZero"/>
        <c:crossBetween val="between"/>
        <c:majorUnit val="20.0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524136701662292"/>
          <c:y val="0.0022131431684247"/>
          <c:w val="0.470159230096238"/>
          <c:h val="0.0930849799435448"/>
        </c:manualLayout>
      </c:layout>
      <c:overlay val="1"/>
      <c:txPr>
        <a:bodyPr/>
        <a:lstStyle/>
        <a:p>
          <a:pPr>
            <a:defRPr sz="1600" b="0">
              <a:solidFill>
                <a:schemeClr val="accent5"/>
              </a:solidFill>
              <a:latin typeface="Lato" charset="0"/>
              <a:ea typeface="Lato" charset="0"/>
              <a:cs typeface="Lat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164045359714651"/>
          <c:y val="0.173947337215485"/>
          <c:w val="0.973226776140162"/>
          <c:h val="0.702834854699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607"/>
            </a:solidFill>
            <a:ln w="9525" cap="rnd">
              <a:noFill/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6861146-5D39-E74F-A316-69EB99B06A8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411C77A-2107-984A-BEB0-EE833784B9BE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3AC34EF7-7527-B04B-889A-DDAFFA7DF0CB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3E36364A-6BFC-8A43-9CE7-578250D2D02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553233E8-CE56-8548-85EC-E563079906B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A2F43E6D-E5C4-644F-90A5-F053B592F708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1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13.0</c:v>
                </c:pt>
                <c:pt idx="1">
                  <c:v>10.9</c:v>
                </c:pt>
                <c:pt idx="2">
                  <c:v>2.68</c:v>
                </c:pt>
                <c:pt idx="3">
                  <c:v>10.0</c:v>
                </c:pt>
                <c:pt idx="4">
                  <c:v>7.18</c:v>
                </c:pt>
                <c:pt idx="5">
                  <c:v>10.62</c:v>
                </c:pt>
                <c:pt idx="6">
                  <c:v>19.0</c:v>
                </c:pt>
                <c:pt idx="7">
                  <c:v>17.0</c:v>
                </c:pt>
                <c:pt idx="8">
                  <c:v>13.26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older adults</c:v>
                </c:pt>
              </c:strCache>
            </c:strRef>
          </c:tx>
          <c:spPr>
            <a:solidFill>
              <a:srgbClr val="FF7300"/>
            </a:solidFill>
            <a:ln w="9525" cap="rnd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2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5.0</c:v>
                </c:pt>
                <c:pt idx="1">
                  <c:v>5.5</c:v>
                </c:pt>
                <c:pt idx="2">
                  <c:v>1.23</c:v>
                </c:pt>
                <c:pt idx="3">
                  <c:v>5.98</c:v>
                </c:pt>
                <c:pt idx="4">
                  <c:v>6.99</c:v>
                </c:pt>
                <c:pt idx="5">
                  <c:v>4.02</c:v>
                </c:pt>
                <c:pt idx="6">
                  <c:v>8.41</c:v>
                </c:pt>
                <c:pt idx="7">
                  <c:v>3.69</c:v>
                </c:pt>
                <c:pt idx="8">
                  <c:v>5.79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-2146106176"/>
        <c:axId val="-2146109648"/>
      </c:barChart>
      <c:catAx>
        <c:axId val="-214610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600" b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146109648"/>
        <c:crosses val="autoZero"/>
        <c:auto val="1"/>
        <c:lblAlgn val="ctr"/>
        <c:lblOffset val="100"/>
        <c:noMultiLvlLbl val="0"/>
      </c:catAx>
      <c:valAx>
        <c:axId val="-2146109648"/>
        <c:scaling>
          <c:orientation val="minMax"/>
          <c:max val="50.0"/>
          <c:min val="0.0"/>
        </c:scaling>
        <c:delete val="1"/>
        <c:axPos val="l"/>
        <c:numFmt formatCode="0" sourceLinked="1"/>
        <c:majorTickMark val="out"/>
        <c:minorTickMark val="none"/>
        <c:tickLblPos val="nextTo"/>
        <c:crossAx val="-2146106176"/>
        <c:crosses val="autoZero"/>
        <c:crossBetween val="between"/>
        <c:majorUnit val="10.0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512420194270588"/>
          <c:y val="0.328848500458386"/>
          <c:w val="0.481875743096216"/>
          <c:h val="0.11509756133309"/>
        </c:manualLayout>
      </c:layout>
      <c:overlay val="1"/>
      <c:txPr>
        <a:bodyPr/>
        <a:lstStyle/>
        <a:p>
          <a:pPr>
            <a:defRPr sz="1600" b="0">
              <a:solidFill>
                <a:schemeClr val="accent5"/>
              </a:solidFill>
              <a:latin typeface="Lato" charset="0"/>
              <a:ea typeface="Lato" charset="0"/>
              <a:cs typeface="Lat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168976153621823"/>
          <c:y val="0.156393906644022"/>
          <c:w val="0.961695605357023"/>
          <c:h val="0.720388039730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607"/>
            </a:solidFill>
            <a:ln w="9525" cap="rnd">
              <a:noFill/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F4A14E8-8B28-4F59-9627-86BFA7306DC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1AA95B1-2DDD-4B1D-9898-9A5B48E76F0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0C94029-0951-43AD-9323-B16CBEDA737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64C6916-CFEF-4607-A30C-BC9EAF1F5A4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570E0365-8E86-43ED-B905-43FC170C08DE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673F0995-71B8-4A5B-98D9-D14462C1659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8021D104-F24D-4044-9179-1B42D9941EE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A245A4E-08C2-44B4-B7B0-04E66EBCF0FE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1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34.0</c:v>
                </c:pt>
                <c:pt idx="1">
                  <c:v>20.0</c:v>
                </c:pt>
                <c:pt idx="2">
                  <c:v>29.0</c:v>
                </c:pt>
                <c:pt idx="3">
                  <c:v>19.0</c:v>
                </c:pt>
                <c:pt idx="4">
                  <c:v>31.0</c:v>
                </c:pt>
                <c:pt idx="5">
                  <c:v>22.0</c:v>
                </c:pt>
                <c:pt idx="6">
                  <c:v>22.0</c:v>
                </c:pt>
                <c:pt idx="7">
                  <c:v>11.0</c:v>
                </c:pt>
                <c:pt idx="8">
                  <c:v>37.0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older adults</c:v>
                </c:pt>
              </c:strCache>
            </c:strRef>
          </c:tx>
          <c:spPr>
            <a:solidFill>
              <a:srgbClr val="FF7300"/>
            </a:solidFill>
            <a:ln w="9525" cap="rnd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2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19.0</c:v>
                </c:pt>
                <c:pt idx="1">
                  <c:v>12.0</c:v>
                </c:pt>
                <c:pt idx="2">
                  <c:v>12.0</c:v>
                </c:pt>
                <c:pt idx="3">
                  <c:v>8.0</c:v>
                </c:pt>
                <c:pt idx="4">
                  <c:v>18.0</c:v>
                </c:pt>
                <c:pt idx="5">
                  <c:v>11.0</c:v>
                </c:pt>
                <c:pt idx="6">
                  <c:v>15.0</c:v>
                </c:pt>
                <c:pt idx="7">
                  <c:v>8.0</c:v>
                </c:pt>
                <c:pt idx="8">
                  <c:v>23.0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2050325344"/>
        <c:axId val="2119555408"/>
      </c:barChart>
      <c:catAx>
        <c:axId val="205032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600" b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2119555408"/>
        <c:crosses val="autoZero"/>
        <c:auto val="1"/>
        <c:lblAlgn val="ctr"/>
        <c:lblOffset val="100"/>
        <c:noMultiLvlLbl val="0"/>
      </c:catAx>
      <c:valAx>
        <c:axId val="2119555408"/>
        <c:scaling>
          <c:orientation val="minMax"/>
          <c:max val="50.0"/>
          <c:min val="0.0"/>
        </c:scaling>
        <c:delete val="1"/>
        <c:axPos val="l"/>
        <c:numFmt formatCode="0" sourceLinked="1"/>
        <c:majorTickMark val="out"/>
        <c:minorTickMark val="none"/>
        <c:tickLblPos val="nextTo"/>
        <c:crossAx val="2050325344"/>
        <c:crosses val="autoZero"/>
        <c:crossBetween val="between"/>
        <c:majorUnit val="20.0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512420194270588"/>
          <c:y val="0.089831712212444"/>
          <c:w val="0.481875743096216"/>
          <c:h val="0.124901446142762"/>
        </c:manualLayout>
      </c:layout>
      <c:overlay val="1"/>
      <c:txPr>
        <a:bodyPr/>
        <a:lstStyle/>
        <a:p>
          <a:pPr>
            <a:defRPr sz="1600" b="0">
              <a:solidFill>
                <a:schemeClr val="accent5"/>
              </a:solidFill>
              <a:latin typeface="Lato" charset="0"/>
              <a:ea typeface="Lato" charset="0"/>
              <a:cs typeface="Lat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0870067618666311"/>
          <c:y val="0.119887164282858"/>
          <c:w val="0.982604430802082"/>
          <c:h val="0.756894934432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607"/>
            </a:solidFill>
            <a:ln w="9525" cap="rnd">
              <a:noFill/>
              <a:round/>
            </a:ln>
            <a:effectLst/>
          </c:spPr>
          <c:invertIfNegative val="0"/>
          <c:dLbls>
            <c:dLbl>
              <c:idx val="8"/>
              <c:layout/>
              <c:tx>
                <c:rich>
                  <a:bodyPr/>
                  <a:lstStyle/>
                  <a:p>
                    <a:fld id="{DCED1C77-9753-48E9-B282-3C0209627120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1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84.0</c:v>
                </c:pt>
                <c:pt idx="1">
                  <c:v>78.0</c:v>
                </c:pt>
                <c:pt idx="2">
                  <c:v>65.0</c:v>
                </c:pt>
                <c:pt idx="3">
                  <c:v>34.0</c:v>
                </c:pt>
                <c:pt idx="4">
                  <c:v>45.0</c:v>
                </c:pt>
                <c:pt idx="5">
                  <c:v>54.0</c:v>
                </c:pt>
                <c:pt idx="6">
                  <c:v>44.0</c:v>
                </c:pt>
                <c:pt idx="7">
                  <c:v>52.0</c:v>
                </c:pt>
                <c:pt idx="8">
                  <c:v>87.0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older adults</c:v>
                </c:pt>
              </c:strCache>
            </c:strRef>
          </c:tx>
          <c:spPr>
            <a:solidFill>
              <a:srgbClr val="FF7300"/>
            </a:solidFill>
            <a:ln w="9525" cap="rnd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accent2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NOR</c:v>
                </c:pt>
                <c:pt idx="6">
                  <c:v>SWE</c:v>
                </c:pt>
                <c:pt idx="7">
                  <c:v>SWIZ</c:v>
                </c:pt>
                <c:pt idx="8">
                  <c:v>US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78.0</c:v>
                </c:pt>
                <c:pt idx="1">
                  <c:v>75.0</c:v>
                </c:pt>
                <c:pt idx="2">
                  <c:v>57.0</c:v>
                </c:pt>
                <c:pt idx="3">
                  <c:v>25.0</c:v>
                </c:pt>
                <c:pt idx="4">
                  <c:v>38.0</c:v>
                </c:pt>
                <c:pt idx="5">
                  <c:v>53.0</c:v>
                </c:pt>
                <c:pt idx="6">
                  <c:v>39.0</c:v>
                </c:pt>
                <c:pt idx="7">
                  <c:v>44.0</c:v>
                </c:pt>
                <c:pt idx="8">
                  <c:v>78.0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-2145769184"/>
        <c:axId val="-2145766576"/>
      </c:barChart>
      <c:catAx>
        <c:axId val="-214576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600" b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defRPr>
            </a:pPr>
            <a:endParaRPr lang="en-US"/>
          </a:p>
        </c:txPr>
        <c:crossAx val="-2145766576"/>
        <c:crosses val="autoZero"/>
        <c:auto val="1"/>
        <c:lblAlgn val="ctr"/>
        <c:lblOffset val="100"/>
        <c:noMultiLvlLbl val="0"/>
      </c:catAx>
      <c:valAx>
        <c:axId val="-2145766576"/>
        <c:scaling>
          <c:orientation val="minMax"/>
          <c:max val="100.0"/>
          <c:min val="0.0"/>
        </c:scaling>
        <c:delete val="1"/>
        <c:axPos val="l"/>
        <c:numFmt formatCode="0" sourceLinked="1"/>
        <c:majorTickMark val="out"/>
        <c:minorTickMark val="none"/>
        <c:tickLblPos val="nextTo"/>
        <c:crossAx val="-2145769184"/>
        <c:crosses val="autoZero"/>
        <c:crossBetween val="between"/>
        <c:majorUnit val="20.0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515255460652164"/>
          <c:y val="0.000831244745794671"/>
          <c:w val="0.483082988567107"/>
          <c:h val="0.11509756133309"/>
        </c:manualLayout>
      </c:layout>
      <c:overlay val="1"/>
      <c:txPr>
        <a:bodyPr/>
        <a:lstStyle/>
        <a:p>
          <a:pPr>
            <a:defRPr sz="1600" b="0">
              <a:solidFill>
                <a:schemeClr val="accent5"/>
              </a:solidFill>
              <a:latin typeface="Lato" charset="0"/>
              <a:ea typeface="Lato" charset="0"/>
              <a:cs typeface="Lat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" charset="0"/>
              </a:defRPr>
            </a:lvl1pPr>
          </a:lstStyle>
          <a:p>
            <a:fld id="{898BC6A5-2556-45C5-9F99-2906B5E3763A}" type="datetimeFigureOut">
              <a:rPr lang="en-US" smtClean="0"/>
              <a:pPr/>
              <a:t>1/11/16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charset="0"/>
              </a:defRPr>
            </a:lvl1pPr>
          </a:lstStyle>
          <a:p>
            <a:fld id="{FF69FFEA-6459-4434-82C5-B0E18F26D2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1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CA392-0CD4-48EB-8876-03C64C914E6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9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cs typeface="Lato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CA392-0CD4-48EB-8876-03C64C914E6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9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cs typeface="Lato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CA392-0CD4-48EB-8876-03C64C914E6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3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cs typeface="Lato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CA392-0CD4-48EB-8876-03C64C914E6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74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CA392-0CD4-48EB-8876-03C64C914E6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7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CA392-0CD4-48EB-8876-03C64C914E6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47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CA392-0CD4-48EB-8876-03C64C914E6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9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6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9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 anchor="t"/>
          <a:lstStyle>
            <a:lvl1pPr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5867400"/>
            <a:ext cx="8991600" cy="6096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9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4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3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3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7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4" r:id="rId2"/>
    <p:sldLayoutId id="2147483740" r:id="rId3"/>
    <p:sldLayoutId id="2147483741" r:id="rId4"/>
    <p:sldLayoutId id="2147483742" r:id="rId5"/>
    <p:sldLayoutId id="2147483743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92443"/>
          </a:xfrm>
        </p:spPr>
        <p:txBody>
          <a:bodyPr/>
          <a:lstStyle/>
          <a:p>
            <a:r>
              <a:rPr lang="en-US" altLang="en-US" dirty="0"/>
              <a:t>More Older Adults in U.S. Have Multiple Chronic Conditions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Exhibit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>
          <a:xfrm>
            <a:off x="0" y="5105400"/>
            <a:ext cx="8991600" cy="609600"/>
          </a:xfrm>
        </p:spPr>
        <p:txBody>
          <a:bodyPr anchor="b"/>
          <a:lstStyle/>
          <a:p>
            <a:pPr>
              <a:spcBef>
                <a:spcPts val="300"/>
              </a:spcBef>
            </a:pPr>
            <a:r>
              <a:rPr lang="en-US" altLang="en-US" dirty="0" smtClean="0">
                <a:ea typeface="Lato" charset="0"/>
                <a:cs typeface="Lato" charset="0"/>
              </a:rPr>
              <a:t>* Reported </a:t>
            </a:r>
            <a:r>
              <a:rPr lang="en-US" altLang="en-US" dirty="0">
                <a:ea typeface="Lato" charset="0"/>
                <a:cs typeface="Lato" charset="0"/>
              </a:rPr>
              <a:t>having hypertension or high blood pressure, heart disease, diabetes, lung problems, </a:t>
            </a:r>
            <a:br>
              <a:rPr lang="en-US" altLang="en-US" dirty="0">
                <a:ea typeface="Lato" charset="0"/>
                <a:cs typeface="Lato" charset="0"/>
              </a:rPr>
            </a:br>
            <a:r>
              <a:rPr lang="en-US" altLang="en-US" dirty="0">
                <a:ea typeface="Lato" charset="0"/>
                <a:cs typeface="Lato" charset="0"/>
              </a:rPr>
              <a:t>   mental health problems, cancer, and/or joint pain/arthritis</a:t>
            </a:r>
            <a:r>
              <a:rPr lang="en-US" altLang="en-US" dirty="0" smtClean="0">
                <a:ea typeface="Lato" charset="0"/>
                <a:cs typeface="Lato" charset="0"/>
              </a:rPr>
              <a:t>.</a:t>
            </a:r>
          </a:p>
          <a:p>
            <a:pPr>
              <a:spcBef>
                <a:spcPts val="300"/>
              </a:spcBef>
            </a:pPr>
            <a:r>
              <a:rPr lang="en-US" altLang="en-US" dirty="0" smtClean="0">
                <a:ea typeface="Lato" charset="0"/>
                <a:cs typeface="Lato" charset="0"/>
              </a:rPr>
              <a:t>Source: 2014 Commonwealth Fund International Health Policy Survey of Older Adults.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301696"/>
              </p:ext>
            </p:extLst>
          </p:nvPr>
        </p:nvGraphicFramePr>
        <p:xfrm>
          <a:off x="152400" y="838200"/>
          <a:ext cx="8839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960120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Percent*</a:t>
            </a:r>
          </a:p>
        </p:txBody>
      </p:sp>
    </p:spTree>
    <p:extLst>
      <p:ext uri="{BB962C8B-B14F-4D97-AF65-F5344CB8AC3E}">
        <p14:creationId xmlns:p14="http://schemas.microsoft.com/office/powerpoint/2010/main" val="150062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Varying Rates of Functional Limitations in Older Adults Among Nine Countries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>
          <a:xfrm>
            <a:off x="-1" y="5715000"/>
            <a:ext cx="9115097" cy="609600"/>
          </a:xfrm>
        </p:spPr>
        <p:txBody>
          <a:bodyPr anchor="b"/>
          <a:lstStyle/>
          <a:p>
            <a:pPr>
              <a:spcBef>
                <a:spcPts val="300"/>
              </a:spcBef>
            </a:pPr>
            <a:r>
              <a:rPr lang="en-US" dirty="0" smtClean="0"/>
              <a:t>* Reported </a:t>
            </a:r>
            <a:r>
              <a:rPr lang="en-US" dirty="0"/>
              <a:t>being “somewhat or severely limited” in the activities people usually do, such as feeding oneself, getting in and out of bed or a </a:t>
            </a:r>
            <a:r>
              <a:rPr lang="en-US" dirty="0" smtClean="0"/>
              <a:t>chair,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smtClean="0"/>
              <a:t>dressing </a:t>
            </a:r>
            <a:r>
              <a:rPr lang="en-US" dirty="0"/>
              <a:t>and undressing, or bathing</a:t>
            </a:r>
            <a:r>
              <a:rPr lang="en-US" dirty="0" smtClean="0"/>
              <a:t>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Source: 2014 Commonwealth Fund International Health Policy Survey of Older Adults.</a:t>
            </a:r>
            <a:endParaRPr lang="en-US" dirty="0"/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3351691"/>
              </p:ext>
            </p:extLst>
          </p:nvPr>
        </p:nvGraphicFramePr>
        <p:xfrm>
          <a:off x="123497" y="1066800"/>
          <a:ext cx="8991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0" y="1337846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Percent*</a:t>
            </a:r>
          </a:p>
        </p:txBody>
      </p:sp>
    </p:spTree>
    <p:extLst>
      <p:ext uri="{BB962C8B-B14F-4D97-AF65-F5344CB8AC3E}">
        <p14:creationId xmlns:p14="http://schemas.microsoft.com/office/powerpoint/2010/main" val="18688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90568"/>
              </p:ext>
            </p:extLst>
          </p:nvPr>
        </p:nvGraphicFramePr>
        <p:xfrm>
          <a:off x="0" y="762000"/>
          <a:ext cx="8999537" cy="3948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High-Need Adults Have Avoidable Emergency Department Visits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Exhibit 3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>
          <a:xfrm>
            <a:off x="0" y="4862414"/>
            <a:ext cx="8991600" cy="1004986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dirty="0" smtClean="0">
                <a:cs typeface="Lato" charset="0"/>
              </a:rPr>
              <a:t>Base: Had regular doctor/place of care.</a:t>
            </a:r>
          </a:p>
          <a:p>
            <a:pPr>
              <a:spcBef>
                <a:spcPts val="300"/>
              </a:spcBef>
            </a:pPr>
            <a:r>
              <a:rPr lang="en-US" altLang="en-US" dirty="0" smtClean="0">
                <a:cs typeface="Lato" charset="0"/>
              </a:rPr>
              <a:t>Notes</a:t>
            </a:r>
            <a:r>
              <a:rPr lang="en-US" altLang="en-US" dirty="0">
                <a:cs typeface="Lato" charset="0"/>
              </a:rPr>
              <a:t>: High-need adults—Adults age 65 and older with 3+ chronic conditions or a functional limitation; </a:t>
            </a:r>
            <a:br>
              <a:rPr lang="en-US" altLang="en-US" dirty="0">
                <a:cs typeface="Lato" charset="0"/>
              </a:rPr>
            </a:br>
            <a:r>
              <a:rPr lang="en-US" altLang="en-US" dirty="0">
                <a:cs typeface="Lato" charset="0"/>
              </a:rPr>
              <a:t>Other older adults—All other adults age 65 and older.</a:t>
            </a:r>
          </a:p>
          <a:p>
            <a:pPr>
              <a:spcBef>
                <a:spcPts val="300"/>
              </a:spcBef>
            </a:pPr>
            <a:r>
              <a:rPr lang="en-US" altLang="en-US" dirty="0" smtClean="0">
                <a:cs typeface="Lato" charset="0"/>
              </a:rPr>
              <a:t>* p &lt; 0.05, denotes significant differences between high-need adults and other older adults within country.</a:t>
            </a:r>
          </a:p>
          <a:p>
            <a:pPr>
              <a:spcBef>
                <a:spcPts val="300"/>
              </a:spcBef>
            </a:pPr>
            <a:r>
              <a:rPr lang="en-US" altLang="en-US" dirty="0" smtClean="0">
                <a:cs typeface="Lato" charset="0"/>
              </a:rPr>
              <a:t>Source: 2014 Commonwealth Fund International Health Policy Survey of Older Adults.</a:t>
            </a:r>
            <a:endParaRPr lang="en-US" altLang="en-US" dirty="0">
              <a:cs typeface="Lato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1295400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Went </a:t>
            </a:r>
            <a:r>
              <a:rPr lang="en-US" altLang="en-US" sz="1600" b="1" dirty="0">
                <a:solidFill>
                  <a:schemeClr val="accent5"/>
                </a:solidFill>
                <a:latin typeface="Lato" charset="0"/>
                <a:cs typeface="Lato" charset="0"/>
              </a:rPr>
              <a:t>to the ED for a condition that could have been treated </a:t>
            </a: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/>
            </a:r>
            <a:b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</a:b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by </a:t>
            </a:r>
            <a:r>
              <a:rPr lang="en-US" altLang="en-US" sz="1600" b="1" dirty="0">
                <a:solidFill>
                  <a:schemeClr val="accent5"/>
                </a:solidFill>
                <a:latin typeface="Lato" charset="0"/>
                <a:cs typeface="Lato" charset="0"/>
              </a:rPr>
              <a:t>regular doctor or place of care if </a:t>
            </a: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available (percent):</a:t>
            </a:r>
            <a:endParaRPr lang="en-US" altLang="en-US" sz="1600" b="1" dirty="0">
              <a:solidFill>
                <a:schemeClr val="accent5"/>
              </a:solidFill>
              <a:latin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7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970613"/>
              </p:ext>
            </p:extLst>
          </p:nvPr>
        </p:nvGraphicFramePr>
        <p:xfrm>
          <a:off x="76200" y="914400"/>
          <a:ext cx="9067800" cy="381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Cost-Related Access Problems More Prevalent Among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High-Need </a:t>
            </a:r>
            <a:r>
              <a:rPr lang="en-US" altLang="en-US" dirty="0"/>
              <a:t>Adults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4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>
          <a:xfrm>
            <a:off x="0" y="4876800"/>
            <a:ext cx="8991600" cy="12192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baseline="30000" dirty="0" smtClean="0"/>
              <a:t>a </a:t>
            </a:r>
            <a:r>
              <a:rPr lang="en-US" dirty="0" smtClean="0"/>
              <a:t>Had </a:t>
            </a:r>
            <a:r>
              <a:rPr lang="en-US" dirty="0"/>
              <a:t>a medical problem but did not visit doctor, skipped medical test or treatment recommended by doctor, and/or did not fill prescription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or </a:t>
            </a:r>
            <a:r>
              <a:rPr lang="en-US" dirty="0"/>
              <a:t>skipped doses because of the cost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dirty="0" smtClean="0"/>
              <a:t>Notes: High-need adults—Adults age </a:t>
            </a:r>
            <a:r>
              <a:rPr lang="en-US" dirty="0"/>
              <a:t>65 and </a:t>
            </a:r>
            <a:r>
              <a:rPr lang="en-US" dirty="0" smtClean="0"/>
              <a:t>older </a:t>
            </a:r>
            <a:r>
              <a:rPr lang="en-US" dirty="0"/>
              <a:t>with 3+ </a:t>
            </a:r>
            <a:r>
              <a:rPr lang="en-US" dirty="0" smtClean="0"/>
              <a:t>chronic conditions </a:t>
            </a:r>
            <a:r>
              <a:rPr lang="en-US" dirty="0"/>
              <a:t>or a </a:t>
            </a:r>
            <a:r>
              <a:rPr lang="en-US" dirty="0" smtClean="0"/>
              <a:t>functional limitation;</a:t>
            </a:r>
            <a:br>
              <a:rPr lang="en-US" dirty="0" smtClean="0"/>
            </a:br>
            <a:r>
              <a:rPr lang="en-US" dirty="0" smtClean="0"/>
              <a:t>Other older adults—All </a:t>
            </a:r>
            <a:r>
              <a:rPr lang="en-US" dirty="0"/>
              <a:t>other adults age 65 and </a:t>
            </a:r>
            <a:r>
              <a:rPr lang="en-US" dirty="0" smtClean="0"/>
              <a:t>older.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dirty="0" smtClean="0"/>
              <a:t>* p </a:t>
            </a:r>
            <a:r>
              <a:rPr lang="en-US" dirty="0"/>
              <a:t>&lt; 0.05, denotes significant differences between high-need </a:t>
            </a:r>
            <a:r>
              <a:rPr lang="en-US" dirty="0" smtClean="0"/>
              <a:t>adults and other older adults </a:t>
            </a:r>
            <a:r>
              <a:rPr lang="en-US" dirty="0"/>
              <a:t>within </a:t>
            </a:r>
            <a:r>
              <a:rPr lang="en-US" dirty="0" smtClean="0"/>
              <a:t>country.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Source: 2014 Commonwealth Fund International Health Policy Survey of Older Adults.</a:t>
            </a:r>
            <a:endParaRPr lang="en-US" dirty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1295400"/>
            <a:ext cx="89233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Had any cost-related access problem</a:t>
            </a:r>
            <a:r>
              <a:rPr lang="en-US" altLang="en-US" sz="1600" b="1" baseline="30000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a</a:t>
            </a: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 in the past year (percent):</a:t>
            </a:r>
            <a:endParaRPr lang="en-US" altLang="en-US" sz="1600" b="1" dirty="0">
              <a:solidFill>
                <a:schemeClr val="accent5"/>
              </a:solidFill>
              <a:latin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5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100617"/>
              </p:ext>
            </p:extLst>
          </p:nvPr>
        </p:nvGraphicFramePr>
        <p:xfrm>
          <a:off x="0" y="1371600"/>
          <a:ext cx="9144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High-Need </a:t>
            </a:r>
            <a:r>
              <a:rPr lang="en-US" altLang="en-US" dirty="0"/>
              <a:t>Patients Experience </a:t>
            </a:r>
            <a:r>
              <a:rPr lang="en-US" altLang="en-US" dirty="0" smtClean="0"/>
              <a:t>Poorly </a:t>
            </a:r>
            <a:r>
              <a:rPr lang="en-US" altLang="en-US" dirty="0"/>
              <a:t>Coordinated Care 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5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>
          <a:xfrm>
            <a:off x="0" y="5486400"/>
            <a:ext cx="8991600" cy="1295400"/>
          </a:xfrm>
        </p:spPr>
        <p:txBody>
          <a:bodyPr/>
          <a:lstStyle/>
          <a:p>
            <a:r>
              <a:rPr lang="en-US" baseline="30000" dirty="0" smtClean="0"/>
              <a:t>a</a:t>
            </a:r>
            <a:r>
              <a:rPr lang="en-US" dirty="0" smtClean="0"/>
              <a:t> Test </a:t>
            </a:r>
            <a:r>
              <a:rPr lang="en-US" dirty="0"/>
              <a:t>results/records not available at appointment or duplicate tests ordered; received conflicting information from different doctors;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and/or </a:t>
            </a:r>
            <a:r>
              <a:rPr lang="en-US" dirty="0"/>
              <a:t>specialist lacked medical history or regular doctor was not informed about specialist care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Notes: High-need adults—Adults age </a:t>
            </a:r>
            <a:r>
              <a:rPr lang="en-US" dirty="0"/>
              <a:t>65 and </a:t>
            </a:r>
            <a:r>
              <a:rPr lang="en-US" dirty="0" smtClean="0"/>
              <a:t>older </a:t>
            </a:r>
            <a:r>
              <a:rPr lang="en-US" dirty="0"/>
              <a:t>with 3+ </a:t>
            </a:r>
            <a:r>
              <a:rPr lang="en-US" dirty="0" smtClean="0"/>
              <a:t>chronic conditions </a:t>
            </a:r>
            <a:r>
              <a:rPr lang="en-US" dirty="0"/>
              <a:t>or a </a:t>
            </a:r>
            <a:r>
              <a:rPr lang="en-US" dirty="0" smtClean="0"/>
              <a:t>functional limitation;</a:t>
            </a:r>
            <a:br>
              <a:rPr lang="en-US" dirty="0" smtClean="0"/>
            </a:br>
            <a:r>
              <a:rPr lang="en-US" dirty="0" smtClean="0"/>
              <a:t>Other older adults—All </a:t>
            </a:r>
            <a:r>
              <a:rPr lang="en-US" dirty="0"/>
              <a:t>other adults age 65 and </a:t>
            </a:r>
            <a:r>
              <a:rPr lang="en-US" dirty="0" smtClean="0"/>
              <a:t>older.</a:t>
            </a:r>
            <a:endParaRPr lang="en-US" dirty="0"/>
          </a:p>
          <a:p>
            <a:r>
              <a:rPr lang="en-US" dirty="0" smtClean="0"/>
              <a:t>* p </a:t>
            </a:r>
            <a:r>
              <a:rPr lang="en-US" dirty="0"/>
              <a:t>&lt; 0.05, denotes significant differences between high-need </a:t>
            </a:r>
            <a:r>
              <a:rPr lang="en-US" dirty="0" smtClean="0"/>
              <a:t>adults and other older adults </a:t>
            </a:r>
            <a:r>
              <a:rPr lang="en-US" dirty="0"/>
              <a:t>within </a:t>
            </a:r>
            <a:r>
              <a:rPr lang="en-US" dirty="0" smtClean="0"/>
              <a:t>country.</a:t>
            </a:r>
          </a:p>
          <a:p>
            <a:r>
              <a:rPr lang="en-US" dirty="0" smtClean="0"/>
              <a:t>Source: 2014 Commonwealth Fund International Health Policy Survey of Older Adults.</a:t>
            </a:r>
            <a:endParaRPr lang="en-US" dirty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946486"/>
            <a:ext cx="8999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Had any coordination problem</a:t>
            </a:r>
            <a:r>
              <a:rPr lang="en-US" altLang="en-US" sz="1600" b="1" baseline="30000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a</a:t>
            </a: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 in the past two years (percent):</a:t>
            </a:r>
            <a:endParaRPr lang="en-US" altLang="en-US" sz="1600" b="1" dirty="0">
              <a:solidFill>
                <a:schemeClr val="accent5"/>
              </a:solidFill>
              <a:latin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6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High-Need Patients Less Confident in Their Medical Care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6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>
          <a:xfrm>
            <a:off x="0" y="4267200"/>
            <a:ext cx="8839200" cy="1031635"/>
          </a:xfrm>
        </p:spPr>
        <p:txBody>
          <a:bodyPr/>
          <a:lstStyle/>
          <a:p>
            <a:r>
              <a:rPr lang="en-US" baseline="30000" dirty="0" smtClean="0"/>
              <a:t>a</a:t>
            </a:r>
            <a:r>
              <a:rPr lang="en-US" dirty="0" smtClean="0"/>
              <a:t> This </a:t>
            </a:r>
            <a:r>
              <a:rPr lang="en-US" dirty="0"/>
              <a:t>could include being given the wrong medication or wrong result from a medical </a:t>
            </a:r>
            <a:r>
              <a:rPr lang="en-US" dirty="0" smtClean="0"/>
              <a:t>test.</a:t>
            </a:r>
            <a:endParaRPr lang="en-US" dirty="0"/>
          </a:p>
          <a:p>
            <a:r>
              <a:rPr lang="en-US" dirty="0"/>
              <a:t>Notes: High-need adults—Adults age 65 and older with 3+ chronic conditions or a functional limitation;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older adults—All other adults age 65 and older with at least one chronic condition.</a:t>
            </a:r>
          </a:p>
          <a:p>
            <a:r>
              <a:rPr lang="en-US" dirty="0" smtClean="0"/>
              <a:t>* p </a:t>
            </a:r>
            <a:r>
              <a:rPr lang="en-US" dirty="0"/>
              <a:t>&lt; 0.05, denotes significant differences between high-need </a:t>
            </a:r>
            <a:r>
              <a:rPr lang="en-US" dirty="0" smtClean="0"/>
              <a:t>adults and other older adults </a:t>
            </a:r>
            <a:r>
              <a:rPr lang="en-US" dirty="0"/>
              <a:t>within </a:t>
            </a:r>
            <a:r>
              <a:rPr lang="en-US" dirty="0" smtClean="0"/>
              <a:t>country.</a:t>
            </a:r>
            <a:endParaRPr lang="en-US" dirty="0"/>
          </a:p>
          <a:p>
            <a:r>
              <a:rPr lang="en-US" altLang="en-US" dirty="0" smtClean="0">
                <a:ea typeface="Lato" charset="0"/>
                <a:cs typeface="Lato" charset="0"/>
              </a:rPr>
              <a:t>Source</a:t>
            </a:r>
            <a:r>
              <a:rPr lang="en-US" altLang="en-US" dirty="0">
                <a:ea typeface="Lato" charset="0"/>
                <a:cs typeface="Lato" charset="0"/>
              </a:rPr>
              <a:t>: 2014 Commonwealth Fund International Health Policy Survey of Older Adults</a:t>
            </a:r>
            <a:r>
              <a:rPr lang="en-US" altLang="en-US" dirty="0" smtClean="0">
                <a:ea typeface="Lato" charset="0"/>
                <a:cs typeface="Lato" charset="0"/>
              </a:rPr>
              <a:t>.</a:t>
            </a:r>
            <a:endParaRPr lang="en-US" altLang="en-US" strike="sngStrike" dirty="0">
              <a:ea typeface="Lato" charset="0"/>
              <a:cs typeface="Lato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990600"/>
            <a:ext cx="89995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Thought a medical mistake</a:t>
            </a:r>
            <a:r>
              <a:rPr lang="en-US" altLang="en-US" sz="1600" b="1" baseline="30000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a</a:t>
            </a: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cs typeface="Lato" charset="0"/>
              </a:rPr>
              <a:t> was made in their treatment or care in the past two years (percent):</a:t>
            </a:r>
            <a:endParaRPr lang="en-US" altLang="en-US" sz="1600" b="1" dirty="0">
              <a:solidFill>
                <a:schemeClr val="accent5"/>
              </a:solidFill>
              <a:latin typeface="Lato" charset="0"/>
              <a:cs typeface="Lato" charset="0"/>
            </a:endParaRPr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270650"/>
              </p:ext>
            </p:extLst>
          </p:nvPr>
        </p:nvGraphicFramePr>
        <p:xfrm>
          <a:off x="76200" y="152400"/>
          <a:ext cx="8915400" cy="392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65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213639"/>
              </p:ext>
            </p:extLst>
          </p:nvPr>
        </p:nvGraphicFramePr>
        <p:xfrm>
          <a:off x="76200" y="914400"/>
          <a:ext cx="8915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 the U.S., More High-Need Patients Report Contact from Health Care Providers Between Visits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7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>
          <a:xfrm>
            <a:off x="0" y="5029200"/>
            <a:ext cx="8832668" cy="838200"/>
          </a:xfrm>
        </p:spPr>
        <p:txBody>
          <a:bodyPr/>
          <a:lstStyle/>
          <a:p>
            <a:r>
              <a:rPr lang="en-US" dirty="0"/>
              <a:t>Notes: High-need adults—Adults age 65 and older with 3+ chronic conditions or a functional limitation;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older adults—All other adults age 65 and older with at least one chronic condition.</a:t>
            </a:r>
          </a:p>
          <a:p>
            <a:r>
              <a:rPr lang="en-US" dirty="0" smtClean="0"/>
              <a:t>* p </a:t>
            </a:r>
            <a:r>
              <a:rPr lang="en-US" dirty="0"/>
              <a:t>&lt; 0.05, denotes significant differences between high-need </a:t>
            </a:r>
            <a:r>
              <a:rPr lang="en-US" dirty="0" smtClean="0"/>
              <a:t>adults and other older adults </a:t>
            </a:r>
            <a:r>
              <a:rPr lang="en-US" dirty="0"/>
              <a:t>within </a:t>
            </a:r>
            <a:r>
              <a:rPr lang="en-US" dirty="0" smtClean="0"/>
              <a:t>country.</a:t>
            </a:r>
            <a:endParaRPr lang="en-US" dirty="0"/>
          </a:p>
          <a:p>
            <a:r>
              <a:rPr lang="en-US" dirty="0" smtClean="0"/>
              <a:t>Source: 2014 Commonwealth Fund International Health Policy Survey of Older Adults.</a:t>
            </a:r>
            <a:endParaRPr lang="en-US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0" y="1325880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Percent</a:t>
            </a:r>
            <a:endParaRPr lang="en-US" altLang="en-US" sz="16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92552"/>
          </a:xfrm>
        </p:spPr>
        <p:txBody>
          <a:bodyPr/>
          <a:lstStyle/>
          <a:p>
            <a:r>
              <a:rPr lang="en-US" altLang="en-US" dirty="0"/>
              <a:t>High-Need Patients More Likely Than Other Older Adults to Report </a:t>
            </a:r>
            <a:r>
              <a:rPr lang="en-US" altLang="en-US" dirty="0" smtClean="0"/>
              <a:t>Having a Treatment Plan to Carry Out in Daily Life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8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>
          <a:xfrm>
            <a:off x="0" y="5943600"/>
            <a:ext cx="8763000" cy="838200"/>
          </a:xfrm>
        </p:spPr>
        <p:txBody>
          <a:bodyPr/>
          <a:lstStyle/>
          <a:p>
            <a:r>
              <a:rPr lang="en-US" dirty="0"/>
              <a:t>Notes: High-need adults—Adults age 65 and older with 3+ chronic conditions or a functional limitation;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older adults—All other adults age 65 and </a:t>
            </a:r>
            <a:r>
              <a:rPr lang="en-US" dirty="0" smtClean="0"/>
              <a:t>older with </a:t>
            </a:r>
            <a:r>
              <a:rPr lang="en-US" dirty="0"/>
              <a:t>at least one chronic condition.</a:t>
            </a:r>
          </a:p>
          <a:p>
            <a:r>
              <a:rPr lang="en-US" dirty="0" smtClean="0"/>
              <a:t>* p </a:t>
            </a:r>
            <a:r>
              <a:rPr lang="en-US" dirty="0"/>
              <a:t>&lt; 0.05, denotes significant differences between high-need </a:t>
            </a:r>
            <a:r>
              <a:rPr lang="en-US" dirty="0" smtClean="0"/>
              <a:t>adults and other older adults within country.</a:t>
            </a:r>
            <a:endParaRPr lang="en-US" dirty="0"/>
          </a:p>
          <a:p>
            <a:r>
              <a:rPr lang="en-US" dirty="0" smtClean="0"/>
              <a:t>Source: 2014 Commonwealth Fund International Health Policy Survey of Older Adults.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956887"/>
              </p:ext>
            </p:extLst>
          </p:nvPr>
        </p:nvGraphicFramePr>
        <p:xfrm>
          <a:off x="76200" y="1295400"/>
          <a:ext cx="8991600" cy="445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0" y="1414046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Percent</a:t>
            </a:r>
            <a:endParaRPr lang="en-US" altLang="en-US" sz="16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430</Words>
  <Application>Microsoft Macintosh PowerPoint</Application>
  <PresentationFormat>On-screen Show (4:3)</PresentationFormat>
  <Paragraphs>94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Georgia</vt:lpstr>
      <vt:lpstr>Lato</vt:lpstr>
      <vt:lpstr>MS PGothic</vt:lpstr>
      <vt:lpstr>ＭＳ Ｐゴシック</vt:lpstr>
      <vt:lpstr>Trebuchet MS</vt:lpstr>
      <vt:lpstr>6_CMWF_template_5-2014_white_bg</vt:lpstr>
      <vt:lpstr>More Older Adults in U.S. Have Multiple Chronic Conditions</vt:lpstr>
      <vt:lpstr>Varying Rates of Functional Limitations in Older Adults Among Nine Countries</vt:lpstr>
      <vt:lpstr>More High-Need Adults Have Avoidable Emergency Department Visits</vt:lpstr>
      <vt:lpstr>Cost-Related Access Problems More Prevalent Among  High-Need Adults</vt:lpstr>
      <vt:lpstr>High-Need Patients Experience Poorly Coordinated Care </vt:lpstr>
      <vt:lpstr>High-Need Patients Less Confident in Their Medical Care</vt:lpstr>
      <vt:lpstr>In the U.S., More High-Need Patients Report Contact from Health Care Providers Between Visits</vt:lpstr>
      <vt:lpstr>High-Need Patients More Likely Than Other Older Adults to Report Having a Treatment Plan to Carry Out in Daily Life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Ryan</dc:creator>
  <cp:lastModifiedBy>Paul Frame</cp:lastModifiedBy>
  <cp:revision>166</cp:revision>
  <dcterms:created xsi:type="dcterms:W3CDTF">2015-08-25T18:13:59Z</dcterms:created>
  <dcterms:modified xsi:type="dcterms:W3CDTF">2016-01-11T17:04:13Z</dcterms:modified>
</cp:coreProperties>
</file>