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12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3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66" r:id="rId6"/>
    <p:sldId id="267" r:id="rId7"/>
    <p:sldId id="268" r:id="rId8"/>
    <p:sldId id="269" r:id="rId9"/>
    <p:sldId id="270" r:id="rId10"/>
    <p:sldId id="271" r:id="rId11"/>
    <p:sldId id="261" r:id="rId12"/>
    <p:sldId id="263" r:id="rId13"/>
    <p:sldId id="265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ka" initials="m" lastIdx="5" clrIdx="0">
    <p:extLst/>
  </p:cmAuthor>
  <p:cmAuthor id="2" name="Jamie Ryan" initials="JR" lastIdx="2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D9D9D9"/>
    <a:srgbClr val="AA3506"/>
    <a:srgbClr val="3338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43" autoAdjust="0"/>
    <p:restoredTop sz="94660"/>
  </p:normalViewPr>
  <p:slideViewPr>
    <p:cSldViewPr snapToGrid="0">
      <p:cViewPr varScale="1">
        <p:scale>
          <a:sx n="148" d="100"/>
          <a:sy n="148" d="100"/>
        </p:scale>
        <p:origin x="3072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4" Type="http://schemas.openxmlformats.org/officeDocument/2006/relationships/chartUserShapes" Target="../drawings/drawing1.xml"/><Relationship Id="rId1" Type="http://schemas.microsoft.com/office/2011/relationships/chartStyle" Target="style2.xml"/><Relationship Id="rId2" Type="http://schemas.microsoft.com/office/2011/relationships/chartColorStyle" Target="colors2.xml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50374681425691"/>
          <c:y val="0.0860945746226395"/>
          <c:w val="0.924028554401714"/>
          <c:h val="0.8135461779260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Not high-need adults</c:v>
                </c:pt>
              </c:strCache>
            </c:strRef>
          </c:tx>
          <c:spPr>
            <a:solidFill>
              <a:srgbClr val="FF73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33383B"/>
                    </a:solidFill>
                    <a:latin typeface="Calibri" charset="0"/>
                    <a:ea typeface="Calibri" charset="0"/>
                    <a:cs typeface="Calibri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Social isolation</c:v>
                </c:pt>
                <c:pt idx="1">
                  <c:v>Any material hardship</c:v>
                </c:pt>
                <c:pt idx="2">
                  <c:v>Emotional distress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15.0</c:v>
                </c:pt>
                <c:pt idx="1">
                  <c:v>32.0</c:v>
                </c:pt>
                <c:pt idx="2">
                  <c:v>28.0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25-4D81-A90C-FBA34BCC3C4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High-need adults</c:v>
                </c:pt>
              </c:strCache>
            </c:strRef>
          </c:tx>
          <c:spPr>
            <a:solidFill>
              <a:srgbClr val="AA3506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400" b="0" i="0" u="none" strike="noStrike" kern="1200" baseline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defRPr>
                    </a:pPr>
                    <a:fld id="{701D1C99-50D1-40B7-85A3-142DF4B7A26C}" type="VALUE">
                      <a:rPr lang="en-US" b="0" smtClean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r>
                      <a:rPr lang="en-US" b="0">
                        <a:solidFill>
                          <a:schemeClr val="bg1"/>
                        </a:solidFill>
                      </a:rPr>
                      <a:t>*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Calibri" charset="0"/>
                      <a:ea typeface="Calibri" charset="0"/>
                      <a:cs typeface="Calibri" charset="0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525-4D81-A90C-FBA34BCC3C40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400" b="0" i="0" u="none" strike="noStrike" kern="1200" baseline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defRPr>
                    </a:pPr>
                    <a:fld id="{6AA410EC-38B3-4D82-AE6C-091B2E94C2B9}" type="VALUE">
                      <a:rPr lang="en-US" b="0" smtClean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r>
                      <a:rPr lang="en-US" b="0">
                        <a:solidFill>
                          <a:schemeClr val="bg1"/>
                        </a:solidFill>
                      </a:rPr>
                      <a:t>*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Calibri" charset="0"/>
                      <a:ea typeface="Calibri" charset="0"/>
                      <a:cs typeface="Calibri" charset="0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6525-4D81-A90C-FBA34BCC3C40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400" b="0" i="0" u="none" strike="noStrike" kern="1200" baseline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defRPr>
                    </a:pPr>
                    <a:fld id="{34108602-1076-4741-BAA7-FA7831E54B3B}" type="VALUE">
                      <a:rPr lang="en-US" b="0" smtClean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r>
                      <a:rPr lang="en-US" b="0">
                        <a:solidFill>
                          <a:schemeClr val="bg1"/>
                        </a:solidFill>
                      </a:rPr>
                      <a:t>*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Calibri" charset="0"/>
                      <a:ea typeface="Calibri" charset="0"/>
                      <a:cs typeface="Calibri" charset="0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525-4D81-A90C-FBA34BCC3C40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33383B"/>
                    </a:solidFill>
                    <a:latin typeface="Calibri" charset="0"/>
                    <a:ea typeface="Calibri" charset="0"/>
                    <a:cs typeface="Calibri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Social isolation</c:v>
                </c:pt>
                <c:pt idx="1">
                  <c:v>Any material hardship</c:v>
                </c:pt>
                <c:pt idx="2">
                  <c:v>Emotional distress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37.0</c:v>
                </c:pt>
                <c:pt idx="1">
                  <c:v>62.0</c:v>
                </c:pt>
                <c:pt idx="2">
                  <c:v>53.0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525-4D81-A90C-FBA34BCC3C4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25"/>
        <c:overlap val="-25"/>
        <c:axId val="-740065632"/>
        <c:axId val="-739115232"/>
      </c:barChart>
      <c:catAx>
        <c:axId val="-740065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defRPr>
            </a:pPr>
            <a:endParaRPr lang="en-US"/>
          </a:p>
        </c:txPr>
        <c:crossAx val="-739115232"/>
        <c:crosses val="autoZero"/>
        <c:auto val="1"/>
        <c:lblAlgn val="ctr"/>
        <c:lblOffset val="100"/>
        <c:noMultiLvlLbl val="0"/>
      </c:catAx>
      <c:valAx>
        <c:axId val="-739115232"/>
        <c:scaling>
          <c:orientation val="minMax"/>
          <c:max val="80.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defRPr>
            </a:pPr>
            <a:endParaRPr lang="en-US"/>
          </a:p>
        </c:txPr>
        <c:crossAx val="-740065632"/>
        <c:crosses val="autoZero"/>
        <c:crossBetween val="between"/>
        <c:majorUnit val="20.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8231064740298"/>
          <c:y val="0.0268286454940418"/>
          <c:w val="0.543374856204003"/>
          <c:h val="0.1003357013485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33383B"/>
              </a:solidFill>
              <a:latin typeface="Calibri" charset="0"/>
              <a:ea typeface="Calibri" charset="0"/>
              <a:cs typeface="Calibri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0" i="0">
          <a:solidFill>
            <a:srgbClr val="33383B"/>
          </a:solidFill>
          <a:latin typeface="Calibri" charset="0"/>
          <a:ea typeface="Calibri" charset="0"/>
          <a:cs typeface="Calibri" charset="0"/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9929141910086"/>
          <c:y val="0.0869575352825672"/>
          <c:w val="0.92119472758005"/>
          <c:h val="0.6451229153998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Not high-need adults</c:v>
                </c:pt>
              </c:strCache>
            </c:strRef>
          </c:tx>
          <c:spPr>
            <a:solidFill>
              <a:srgbClr val="FF7300"/>
            </a:solidFill>
          </c:spPr>
          <c:invertIfNegative val="0"/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57EF-41DA-8473-FFD6A08C3569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57EF-41DA-8473-FFD6A08C3569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57EF-41DA-8473-FFD6A08C3569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Regular provider engages _x000d_in patient-centered communication, including all of the following:</c:v>
                </c:pt>
                <c:pt idx="1">
                  <c:v>Usually/always knows important information about patient's _x000d_medical history</c:v>
                </c:pt>
                <c:pt idx="2">
                  <c:v>Usually/always involves patient in treatment and care decisions</c:v>
                </c:pt>
                <c:pt idx="3">
                  <c:v>Usually/always listens carefully to patient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52.0</c:v>
                </c:pt>
                <c:pt idx="1">
                  <c:v>88.0</c:v>
                </c:pt>
                <c:pt idx="2">
                  <c:v>90.0</c:v>
                </c:pt>
                <c:pt idx="3">
                  <c:v>91.0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57EF-41DA-8473-FFD6A08C356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High-need adults</c:v>
                </c:pt>
              </c:strCache>
            </c:strRef>
          </c:tx>
          <c:spPr>
            <a:solidFill>
              <a:srgbClr val="AA3506"/>
            </a:solidFill>
          </c:spPr>
          <c:invertIfNegative val="0"/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57EF-41DA-8473-FFD6A08C3569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57EF-41DA-8473-FFD6A08C3569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C-57EF-41DA-8473-FFD6A08C3569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60*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57EF-41DA-8473-FFD6A08C35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82*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57EF-41DA-8473-FFD6A08C35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/>
                      <a:t>85*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57EF-41DA-8473-FFD6A08C35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Regular provider engages _x000d_in patient-centered communication, including all of the following:</c:v>
                </c:pt>
                <c:pt idx="1">
                  <c:v>Usually/always knows important information about patient's _x000d_medical history</c:v>
                </c:pt>
                <c:pt idx="2">
                  <c:v>Usually/always involves patient in treatment and care decisions</c:v>
                </c:pt>
                <c:pt idx="3">
                  <c:v>Usually/always listens carefully to patient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60.0</c:v>
                </c:pt>
                <c:pt idx="1">
                  <c:v>85.0</c:v>
                </c:pt>
                <c:pt idx="2">
                  <c:v>82.0</c:v>
                </c:pt>
                <c:pt idx="3">
                  <c:v>85.0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57EF-41DA-8473-FFD6A08C356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25"/>
        <c:overlap val="-25"/>
        <c:axId val="-738475056"/>
        <c:axId val="-738471360"/>
      </c:barChart>
      <c:catAx>
        <c:axId val="-7384750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525">
            <a:solidFill>
              <a:srgbClr val="D9D9D9"/>
            </a:solidFill>
          </a:ln>
        </c:spPr>
        <c:crossAx val="-738471360"/>
        <c:crosses val="autoZero"/>
        <c:auto val="1"/>
        <c:lblAlgn val="ctr"/>
        <c:lblOffset val="100"/>
        <c:noMultiLvlLbl val="0"/>
      </c:catAx>
      <c:valAx>
        <c:axId val="-7384713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crossAx val="-738475056"/>
        <c:crosses val="autoZero"/>
        <c:crossBetween val="between"/>
        <c:majorUnit val="20.0"/>
      </c:valAx>
    </c:plotArea>
    <c:legend>
      <c:legendPos val="t"/>
      <c:layout>
        <c:manualLayout>
          <c:xMode val="edge"/>
          <c:yMode val="edge"/>
          <c:x val="0.350773841318855"/>
          <c:y val="0.0"/>
          <c:w val="0.578690254931804"/>
          <c:h val="0.08077336266165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 b="0" i="0">
          <a:solidFill>
            <a:srgbClr val="33383B"/>
          </a:solidFill>
          <a:latin typeface="Calibri" charset="0"/>
          <a:ea typeface="Calibri" charset="0"/>
          <a:cs typeface="Calibri" charset="0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33033246184619"/>
          <c:y val="0.0984504691489888"/>
          <c:w val="0.954004102322006"/>
          <c:h val="0.7155765805461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Has . . .</c:v>
                </c:pt>
              </c:strCache>
            </c:strRef>
          </c:tx>
          <c:spPr>
            <a:solidFill>
              <a:srgbClr val="AA3506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1C5572B0-E628-4D67-BD65-67F9BEF8B8B2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B76-4FE3-B08F-BAA24742476A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06A2C793-B24C-4605-8A4A-329A4935F3FD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B76-4FE3-B08F-BAA24742476A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54168E9C-FBB8-496A-ABAA-9BA600EFD403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B76-4FE3-B08F-BAA24742476A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Patient-centered _x000d_communication</c:v>
                </c:pt>
                <c:pt idx="1">
                  <c:v>Easy access to _x000d_after-hours care</c:v>
                </c:pt>
                <c:pt idx="2">
                  <c:v>Same-day answer to _x000d_medical question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13.0</c:v>
                </c:pt>
                <c:pt idx="1">
                  <c:v>12.0</c:v>
                </c:pt>
                <c:pt idx="2">
                  <c:v>14.0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136-4FD2-BD88-237599A4602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Does not have . . .</c:v>
                </c:pt>
              </c:strCache>
            </c:strRef>
          </c:tx>
          <c:spPr>
            <a:solidFill>
              <a:srgbClr val="FF73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1FF968C5-704B-4C6F-AE58-77852925956C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C32-4E73-88CF-6DB02720F567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274C81BF-788A-47E6-BB54-4A99A891BCDD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655-4DE9-A136-0790DEA699D1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489B1626-61BC-436D-A900-2B3E759732AD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C32-4E73-88CF-6DB02720F567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33383B"/>
                    </a:solidFill>
                    <a:latin typeface="Calibri" charset="0"/>
                    <a:ea typeface="Calibri" charset="0"/>
                    <a:cs typeface="Calibri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Patient-centered _x000d_communication</c:v>
                </c:pt>
                <c:pt idx="1">
                  <c:v>Easy access to _x000d_after-hours care</c:v>
                </c:pt>
                <c:pt idx="2">
                  <c:v>Same-day answer to _x000d_medical question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24.0</c:v>
                </c:pt>
                <c:pt idx="1">
                  <c:v>21.0</c:v>
                </c:pt>
                <c:pt idx="2">
                  <c:v>23.0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136-4FD2-BD88-237599A4602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735647216"/>
        <c:axId val="-735641072"/>
      </c:barChart>
      <c:catAx>
        <c:axId val="-735647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defRPr>
            </a:pPr>
            <a:endParaRPr lang="en-US"/>
          </a:p>
        </c:txPr>
        <c:crossAx val="-735641072"/>
        <c:crosses val="autoZero"/>
        <c:auto val="1"/>
        <c:lblAlgn val="ctr"/>
        <c:lblOffset val="100"/>
        <c:noMultiLvlLbl val="0"/>
      </c:catAx>
      <c:valAx>
        <c:axId val="-735641072"/>
        <c:scaling>
          <c:orientation val="minMax"/>
          <c:max val="80.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defRPr>
            </a:pPr>
            <a:endParaRPr lang="en-US"/>
          </a:p>
        </c:txPr>
        <c:crossAx val="-735647216"/>
        <c:crosses val="autoZero"/>
        <c:crossBetween val="between"/>
        <c:majorUnit val="20.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80324598444532"/>
          <c:y val="0.0476824662486734"/>
          <c:w val="0.468972866083491"/>
          <c:h val="0.08234423838851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33383B"/>
              </a:solidFill>
              <a:latin typeface="Calibri" charset="0"/>
              <a:ea typeface="Calibri" charset="0"/>
              <a:cs typeface="Calibri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0" i="0">
          <a:solidFill>
            <a:srgbClr val="33383B"/>
          </a:solidFill>
          <a:latin typeface="Calibri" charset="0"/>
          <a:ea typeface="Calibri" charset="0"/>
          <a:cs typeface="Calibri" charset="0"/>
        </a:defRPr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43847291072817"/>
          <c:y val="0.059416236464925"/>
          <c:w val="0.945320011182343"/>
          <c:h val="0.7729497933033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Has . . .</c:v>
                </c:pt>
              </c:strCache>
            </c:strRef>
          </c:tx>
          <c:spPr>
            <a:solidFill>
              <a:srgbClr val="AA3506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69089623-54B5-4011-A3CA-B31BF40735BE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7D0-46D4-BAE2-B13AD7FDA3AC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307E7BE5-49F5-488E-BDD5-268B9E5F4B63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7D0-46D4-BAE2-B13AD7FDA3AC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AC91F837-6AC1-4F55-A3FF-A23E7FE60075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7D0-46D4-BAE2-B13AD7FDA3AC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Patient-centered _x000d_communication</c:v>
                </c:pt>
                <c:pt idx="1">
                  <c:v>Easy access to _x000d_after-hours care</c:v>
                </c:pt>
                <c:pt idx="2">
                  <c:v>Same-day answer to _x000d_medical question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39.0</c:v>
                </c:pt>
                <c:pt idx="1">
                  <c:v>33.0</c:v>
                </c:pt>
                <c:pt idx="2">
                  <c:v>35.0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136-4FD2-BD88-237599A4602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Does not have . . .</c:v>
                </c:pt>
              </c:strCache>
            </c:strRef>
          </c:tx>
          <c:spPr>
            <a:solidFill>
              <a:srgbClr val="FF73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1FF968C5-704B-4C6F-AE58-77852925956C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FBF-4D03-A846-456F21538343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0D766A98-96A4-425C-87B0-A172285C1DEA}" type="VALUE">
                      <a:rPr lang="en-US" b="0" smtClean="0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655-4DE9-A136-0790DEA699D1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274C81BF-788A-47E6-BB54-4A99A891BCDD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1655-4DE9-A136-0790DEA699D1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489B1626-61BC-436D-A900-2B3E759732AD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655-4DE9-A136-0790DEA699D1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33383B"/>
                    </a:solidFill>
                    <a:latin typeface="Calibri" charset="0"/>
                    <a:ea typeface="Calibri" charset="0"/>
                    <a:cs typeface="Calibri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Patient-centered _x000d_communication</c:v>
                </c:pt>
                <c:pt idx="1">
                  <c:v>Easy access to _x000d_after-hours care</c:v>
                </c:pt>
                <c:pt idx="2">
                  <c:v>Same-day answer to _x000d_medical question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45.0</c:v>
                </c:pt>
                <c:pt idx="1">
                  <c:v>46.0</c:v>
                </c:pt>
                <c:pt idx="2">
                  <c:v>60.0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136-4FD2-BD88-237599A4602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25"/>
        <c:overlap val="-25"/>
        <c:axId val="-729982080"/>
        <c:axId val="-729975904"/>
      </c:barChart>
      <c:catAx>
        <c:axId val="-72998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defRPr>
            </a:pPr>
            <a:endParaRPr lang="en-US"/>
          </a:p>
        </c:txPr>
        <c:crossAx val="-729975904"/>
        <c:crosses val="autoZero"/>
        <c:auto val="1"/>
        <c:lblAlgn val="ctr"/>
        <c:lblOffset val="100"/>
        <c:noMultiLvlLbl val="0"/>
      </c:catAx>
      <c:valAx>
        <c:axId val="-729975904"/>
        <c:scaling>
          <c:orientation val="minMax"/>
          <c:max val="80.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defRPr>
            </a:pPr>
            <a:endParaRPr lang="en-US"/>
          </a:p>
        </c:txPr>
        <c:crossAx val="-729982080"/>
        <c:crosses val="autoZero"/>
        <c:crossBetween val="between"/>
        <c:majorUnit val="20.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78919315042127"/>
          <c:y val="0.0242752011058737"/>
          <c:w val="0.462751773529301"/>
          <c:h val="0.0727277815591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33383B"/>
              </a:solidFill>
              <a:latin typeface="Calibri" charset="0"/>
              <a:ea typeface="Calibri" charset="0"/>
              <a:cs typeface="Calibri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0" i="0">
          <a:solidFill>
            <a:srgbClr val="33383B"/>
          </a:solidFill>
          <a:latin typeface="Calibri" charset="0"/>
          <a:ea typeface="Calibri" charset="0"/>
          <a:cs typeface="Calibri" charset="0"/>
        </a:defRPr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916666666667"/>
          <c:y val="0.0"/>
          <c:w val="0.670833333333333"/>
          <c:h val="1.0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AA350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73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Sheet1!$A$2:$A$4</c:f>
              <c:strCache>
                <c:ptCount val="3"/>
                <c:pt idx="0">
                  <c:v>Multiple complex chronic</c:v>
                </c:pt>
                <c:pt idx="1">
                  <c:v>Under age 65 disabled, 379</c:v>
                </c:pt>
                <c:pt idx="2">
                  <c:v>Frail elderly, 152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1274.0</c:v>
                </c:pt>
                <c:pt idx="1">
                  <c:v>379.0</c:v>
                </c:pt>
                <c:pt idx="2">
                  <c:v>152.0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95294878938226"/>
          <c:y val="0.0486233750800003"/>
          <c:w val="0.931631542619489"/>
          <c:h val="0.740215570759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Not high-need adults</c:v>
                </c:pt>
              </c:strCache>
            </c:strRef>
          </c:tx>
          <c:spPr>
            <a:solidFill>
              <a:srgbClr val="FF73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73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60E-4AD7-B04A-6441E66EA21A}"/>
              </c:ext>
            </c:extLst>
          </c:dPt>
          <c:dPt>
            <c:idx val="2"/>
            <c:invertIfNegative val="0"/>
            <c:bubble3D val="0"/>
            <c:spPr>
              <a:solidFill>
                <a:srgbClr val="FF73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60E-4AD7-B04A-6441E66EA21A}"/>
              </c:ext>
            </c:extLst>
          </c:dPt>
          <c:dPt>
            <c:idx val="3"/>
            <c:invertIfNegative val="0"/>
            <c:bubble3D val="0"/>
            <c:spPr>
              <a:solidFill>
                <a:srgbClr val="FF73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60E-4AD7-B04A-6441E66EA21A}"/>
              </c:ext>
            </c:extLst>
          </c:dPt>
          <c:dLbls>
            <c:dLbl>
              <c:idx val="1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0334680968156436"/>
                      <c:h val="0.0914679088744988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33383B"/>
                    </a:solidFill>
                    <a:latin typeface="Calibri" charset="0"/>
                    <a:ea typeface="Calibri" charset="0"/>
                    <a:cs typeface="Calibri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Delayed care because _x000d_of any of the following _x000d_access issues:</c:v>
                </c:pt>
                <c:pt idx="1">
                  <c:v>Didn't have _x000d_transportation</c:v>
                </c:pt>
                <c:pt idx="2">
                  <c:v>Provider's office wasn't _x000d_open when you could _x000d_get there</c:v>
                </c:pt>
                <c:pt idx="3">
                  <c:v>Couldn't get appointment soon enough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21.0</c:v>
                </c:pt>
                <c:pt idx="1">
                  <c:v>4.0</c:v>
                </c:pt>
                <c:pt idx="2">
                  <c:v>13.0</c:v>
                </c:pt>
                <c:pt idx="3">
                  <c:v>17.0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E27-4E7E-81FE-EF2EAD3073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High-need adults</c:v>
                </c:pt>
              </c:strCache>
            </c:strRef>
          </c:tx>
          <c:spPr>
            <a:solidFill>
              <a:srgbClr val="AA3506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AA350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8E27-4E7E-81FE-EF2EAD30730D}"/>
              </c:ext>
            </c:extLst>
          </c:dPt>
          <c:dPt>
            <c:idx val="2"/>
            <c:invertIfNegative val="0"/>
            <c:bubble3D val="0"/>
            <c:spPr>
              <a:solidFill>
                <a:srgbClr val="AA350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E27-4E7E-81FE-EF2EAD30730D}"/>
              </c:ext>
            </c:extLst>
          </c:dPt>
          <c:dPt>
            <c:idx val="3"/>
            <c:invertIfNegative val="0"/>
            <c:bubble3D val="0"/>
            <c:spPr>
              <a:solidFill>
                <a:srgbClr val="AA350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8E27-4E7E-81FE-EF2EAD30730D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2B01B1D9-3757-4E35-8724-217ABF846CAF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E27-4E7E-81FE-EF2EAD30730D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3776CF37-CB30-473A-A965-BC7F43F9F379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8E27-4E7E-81FE-EF2EAD30730D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45F9C55A-15FD-4370-98DE-A478C48BED83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8E27-4E7E-81FE-EF2EAD30730D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E5473DC7-35B6-4ECA-9DB2-F70E03D7D835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8E27-4E7E-81FE-EF2EAD30730D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Delayed care because _x000d_of any of the following _x000d_access issues:</c:v>
                </c:pt>
                <c:pt idx="1">
                  <c:v>Didn't have _x000d_transportation</c:v>
                </c:pt>
                <c:pt idx="2">
                  <c:v>Provider's office wasn't _x000d_open when you could _x000d_get there</c:v>
                </c:pt>
                <c:pt idx="3">
                  <c:v>Couldn't get appointment soon enough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44.0</c:v>
                </c:pt>
                <c:pt idx="1">
                  <c:v>22.0</c:v>
                </c:pt>
                <c:pt idx="2">
                  <c:v>24.0</c:v>
                </c:pt>
                <c:pt idx="3">
                  <c:v>29.0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E27-4E7E-81FE-EF2EAD30730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25"/>
        <c:overlap val="-25"/>
        <c:axId val="-739680304"/>
        <c:axId val="-739674496"/>
      </c:barChart>
      <c:catAx>
        <c:axId val="-739680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defRPr>
            </a:pPr>
            <a:endParaRPr lang="en-US"/>
          </a:p>
        </c:txPr>
        <c:crossAx val="-739674496"/>
        <c:crosses val="autoZero"/>
        <c:auto val="1"/>
        <c:lblAlgn val="ctr"/>
        <c:lblOffset val="100"/>
        <c:noMultiLvlLbl val="0"/>
      </c:catAx>
      <c:valAx>
        <c:axId val="-739674496"/>
        <c:scaling>
          <c:orientation val="minMax"/>
          <c:max val="80.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defRPr>
            </a:pPr>
            <a:endParaRPr lang="en-US"/>
          </a:p>
        </c:txPr>
        <c:crossAx val="-739680304"/>
        <c:crosses val="autoZero"/>
        <c:crossBetween val="between"/>
        <c:majorUnit val="20.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51067562523755"/>
          <c:y val="0.012577230508697"/>
          <c:w val="0.56740693965562"/>
          <c:h val="0.07835292748657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33383B"/>
              </a:solidFill>
              <a:latin typeface="Calibri" charset="0"/>
              <a:ea typeface="Calibri" charset="0"/>
              <a:cs typeface="Calibri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0" i="0">
          <a:solidFill>
            <a:srgbClr val="33383B"/>
          </a:solidFill>
          <a:latin typeface="Calibri" charset="0"/>
          <a:ea typeface="Calibri" charset="0"/>
          <a:cs typeface="Calibri" charset="0"/>
        </a:defRPr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"/>
          <c:y val="0.0588080082537906"/>
          <c:w val="1.0"/>
          <c:h val="0.7003135273837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Not high-need adults</c:v>
                </c:pt>
              </c:strCache>
            </c:strRef>
          </c:tx>
          <c:spPr>
            <a:solidFill>
              <a:srgbClr val="FF73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3136-4FD2-BD88-237599A4602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33383B"/>
                    </a:solidFill>
                    <a:latin typeface="Calibri" charset="0"/>
                    <a:ea typeface="Calibri" charset="0"/>
                    <a:cs typeface="Calibri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Has regular doctor _x000d_or place of care</c:v>
                </c:pt>
                <c:pt idx="1">
                  <c:v>Usually/always can get _x000d_same-day answer</c:v>
                </c:pt>
                <c:pt idx="2">
                  <c:v>Somewhat/very easy to get _x000d_after-hours care without going _x000d_to the emergency department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88.0</c:v>
                </c:pt>
                <c:pt idx="1">
                  <c:v>68.0</c:v>
                </c:pt>
                <c:pt idx="2">
                  <c:v>53.0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136-4FD2-BD88-237599A4602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High-need adults</c:v>
                </c:pt>
              </c:strCache>
            </c:strRef>
          </c:tx>
          <c:spPr>
            <a:solidFill>
              <a:srgbClr val="AA3506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C3E280BA-4B50-4CBE-AABC-DA271ADB39CA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C95-4B40-884E-C1A6E1FA0FE1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516FAC5A-BE46-4081-8D87-CFEFB0819C88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C95-4B40-884E-C1A6E1FA0FE1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AE96CE9E-2082-45DF-9D99-D025C1DF2612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C95-4B40-884E-C1A6E1FA0FE1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E76D4B65-57E3-4B07-B40D-4E58EC1C8BF5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3C95-4B40-884E-C1A6E1FA0FE1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E8C5F0E8-0A27-4A54-A05A-862403038F19}" type="VALUE">
                      <a:rPr lang="en-US" b="1" smtClean="0"/>
                      <a:pPr/>
                      <a:t>[VALUE]</a:t>
                    </a:fld>
                    <a:r>
                      <a:rPr lang="en-US" b="1" dirty="0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C95-4B40-884E-C1A6E1FA0FE1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066FA0B0-540C-4804-8FAB-A057E0D30E6D}" type="VALUE">
                      <a:rPr lang="en-US" b="1" smtClean="0"/>
                      <a:pPr/>
                      <a:t>[VALUE]</a:t>
                    </a:fld>
                    <a:r>
                      <a:rPr lang="en-US" b="1" dirty="0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3C95-4B40-884E-C1A6E1FA0FE1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Has regular doctor _x000d_or place of care</c:v>
                </c:pt>
                <c:pt idx="1">
                  <c:v>Usually/always can get _x000d_same-day answer</c:v>
                </c:pt>
                <c:pt idx="2">
                  <c:v>Somewhat/very easy to get _x000d_after-hours care without going _x000d_to the emergency department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95.0</c:v>
                </c:pt>
                <c:pt idx="1">
                  <c:v>65.0</c:v>
                </c:pt>
                <c:pt idx="2">
                  <c:v>35.0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136-4FD2-BD88-237599A4602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25"/>
        <c:overlap val="-25"/>
        <c:axId val="-777396464"/>
        <c:axId val="-779082064"/>
      </c:barChart>
      <c:catAx>
        <c:axId val="-77739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defRPr>
            </a:pPr>
            <a:endParaRPr lang="en-US"/>
          </a:p>
        </c:txPr>
        <c:crossAx val="-779082064"/>
        <c:crosses val="autoZero"/>
        <c:auto val="1"/>
        <c:lblAlgn val="ctr"/>
        <c:lblOffset val="100"/>
        <c:noMultiLvlLbl val="0"/>
      </c:catAx>
      <c:valAx>
        <c:axId val="-7790820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defRPr>
            </a:pPr>
            <a:endParaRPr lang="en-US"/>
          </a:p>
        </c:txPr>
        <c:crossAx val="-777396464"/>
        <c:crosses val="autoZero"/>
        <c:crossBetween val="between"/>
        <c:majorUnit val="20.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82204318428526"/>
          <c:y val="0.0"/>
          <c:w val="0.566361445379683"/>
          <c:h val="0.0974131287399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33383B"/>
              </a:solidFill>
              <a:latin typeface="Calibri" charset="0"/>
              <a:ea typeface="Calibri" charset="0"/>
              <a:cs typeface="Calibri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0" i="0">
          <a:solidFill>
            <a:srgbClr val="33383B"/>
          </a:solidFill>
          <a:latin typeface="Calibri" charset="0"/>
          <a:ea typeface="Calibri" charset="0"/>
          <a:cs typeface="Calibri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5"/>
            </a:solidFill>
          </c:spPr>
          <c:dPt>
            <c:idx val="0"/>
            <c:bubble3D val="0"/>
            <c:spPr>
              <a:solidFill>
                <a:srgbClr val="AA350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538-41AD-AF35-BF09E9A7F5B7}"/>
              </c:ext>
            </c:extLst>
          </c:dPt>
          <c:dPt>
            <c:idx val="1"/>
            <c:bubble3D val="0"/>
            <c:spPr>
              <a:solidFill>
                <a:srgbClr val="FF73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538-41AD-AF35-BF09E9A7F5B7}"/>
              </c:ext>
            </c:extLst>
          </c:dPt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53.0</c:v>
                </c:pt>
                <c:pt idx="1">
                  <c:v>47.0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538-41AD-AF35-BF09E9A7F5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1979339639503"/>
          <c:y val="0.345046735007633"/>
          <c:w val="0.413069226536709"/>
          <c:h val="0.43440186106847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Can get appointment for counseling as soon as needed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4FD-4709-BC96-7EC3F1CE67B1}"/>
              </c:ext>
            </c:extLst>
          </c:dPt>
          <c:dPt>
            <c:idx val="1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4FD-4709-BC96-7EC3F1CE67B1}"/>
              </c:ext>
            </c:extLst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4FD-4709-BC96-7EC3F1CE67B1}"/>
              </c:ext>
            </c:extLst>
          </c:dPt>
          <c:cat>
            <c:strRef>
              <c:f>Sheet1!$A$2:$A$4</c:f>
              <c:strCache>
                <c:ptCount val="3"/>
                <c:pt idx="0">
                  <c:v>Usually/always</c:v>
                </c:pt>
                <c:pt idx="1">
                  <c:v>Sometimes/never</c:v>
                </c:pt>
                <c:pt idx="2">
                  <c:v>Did not seek help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39.0</c:v>
                </c:pt>
                <c:pt idx="1">
                  <c:v>55.0</c:v>
                </c:pt>
                <c:pt idx="2">
                  <c:v>6.0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4FD-4709-BC96-7EC3F1CE67B1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5"/>
            </a:solidFill>
          </c:spPr>
          <c:dPt>
            <c:idx val="0"/>
            <c:bubble3D val="0"/>
            <c:spPr>
              <a:solidFill>
                <a:srgbClr val="AA350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538-41AD-AF35-BF09E9A7F5B7}"/>
              </c:ext>
            </c:extLst>
          </c:dPt>
          <c:dPt>
            <c:idx val="1"/>
            <c:bubble3D val="0"/>
            <c:spPr>
              <a:solidFill>
                <a:srgbClr val="FF73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538-41AD-AF35-BF09E9A7F5B7}"/>
              </c:ext>
            </c:extLst>
          </c:dPt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53.0</c:v>
                </c:pt>
                <c:pt idx="1">
                  <c:v>47.0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538-41AD-AF35-BF09E9A7F5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1979339639503"/>
          <c:y val="0.345046735007633"/>
          <c:w val="0.413069226536709"/>
          <c:h val="0.43440186106847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Has care coordinator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4FD-4709-BC96-7EC3F1CE67B1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4FD-4709-BC96-7EC3F1CE67B1}"/>
              </c:ext>
            </c:extLst>
          </c:dPt>
          <c:dPt>
            <c:idx val="2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4FD-4709-BC96-7EC3F1CE67B1}"/>
              </c:ext>
            </c:extLst>
          </c:dPt>
          <c:cat>
            <c:strRef>
              <c:f>Sheet1!$A$2:$A$4</c:f>
              <c:strCache>
                <c:ptCount val="3"/>
                <c:pt idx="0">
                  <c:v>Informed care coordinator</c:v>
                </c:pt>
                <c:pt idx="1">
                  <c:v>Uninformed care coordinator</c:v>
                </c:pt>
                <c:pt idx="2">
                  <c:v>No care coordinator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42.0</c:v>
                </c:pt>
                <c:pt idx="1">
                  <c:v>15.0</c:v>
                </c:pt>
                <c:pt idx="2">
                  <c:v>43.0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4FD-4709-BC96-7EC3F1CE67B1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298208080333"/>
          <c:y val="0.123124628177101"/>
          <c:w val="0.775035801293546"/>
          <c:h val="0.79599592144255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5"/>
            </a:solidFill>
          </c:spPr>
          <c:dPt>
            <c:idx val="0"/>
            <c:bubble3D val="0"/>
            <c:spPr>
              <a:solidFill>
                <a:srgbClr val="AA350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538-41AD-AF35-BF09E9A7F5B7}"/>
              </c:ext>
            </c:extLst>
          </c:dPt>
          <c:dPt>
            <c:idx val="1"/>
            <c:bubble3D val="0"/>
            <c:spPr>
              <a:solidFill>
                <a:srgbClr val="FF73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538-41AD-AF35-BF09E9A7F5B7}"/>
              </c:ext>
            </c:extLst>
          </c:dPt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57.0</c:v>
                </c:pt>
                <c:pt idx="1">
                  <c:v>43.0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538-41AD-AF35-BF09E9A7F5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1979339639503"/>
          <c:y val="0.345046735007633"/>
          <c:w val="0.413069226536709"/>
          <c:h val="0.43440186106847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Has ADL/IADL help</c:v>
                </c:pt>
              </c:strCache>
            </c:strRef>
          </c:tx>
          <c:spPr>
            <a:solidFill>
              <a:schemeClr val="accent6"/>
            </a:solidFill>
          </c:spPr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4FD-4709-BC96-7EC3F1CE67B1}"/>
              </c:ext>
            </c:extLst>
          </c:dPt>
          <c:dPt>
            <c:idx val="1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4FD-4709-BC96-7EC3F1CE67B1}"/>
              </c:ext>
            </c:extLst>
          </c:dPt>
          <c:cat>
            <c:strRef>
              <c:f>Sheet1!$A$2:$A$3</c:f>
              <c:strCache>
                <c:ptCount val="2"/>
                <c:pt idx="0">
                  <c:v>Usually/always</c:v>
                </c:pt>
                <c:pt idx="1">
                  <c:v>Sometimes/never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38.0</c:v>
                </c:pt>
                <c:pt idx="1">
                  <c:v>62.0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4FD-4709-BC96-7EC3F1CE67B1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0.28396</cdr:x>
      <cdr:y>0.03589</cdr:y>
    </cdr:from>
    <cdr:to>
      <cdr:x>0.28396</cdr:x>
      <cdr:y>0.9827</cdr:y>
    </cdr:to>
    <cdr:cxnSp macro="">
      <cdr:nvCxnSpPr>
        <cdr:cNvPr id="4" name="Straight Connector 3"/>
        <cdr:cNvCxnSpPr/>
      </cdr:nvCxnSpPr>
      <cdr:spPr>
        <a:xfrm xmlns:a="http://schemas.openxmlformats.org/drawingml/2006/main">
          <a:off x="2488579" y="144959"/>
          <a:ext cx="0" cy="3824211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33383B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-1" y="6427113"/>
            <a:ext cx="6515101" cy="430887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 lvl="0"/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Source: J. Ryan, M. K. Abrams, M. M. Doty, T. Shah, and E. C. Schneider,</a:t>
            </a:r>
            <a:r>
              <a:rPr lang="en-US" sz="1100" baseline="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100" i="1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How High-Need Patients Experience Health Care in the United States, </a:t>
            </a: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The Commonwealth Fund, December 2016.</a:t>
            </a:r>
            <a:endParaRPr lang="en-US" sz="1100" dirty="0">
              <a:solidFill>
                <a:srgbClr val="33383B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8615-F2DA-4A9C-B98C-FA949A19EFDF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D8615-F2DA-4A9C-B98C-FA949A19EFDF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06694-6C88-4221-9A89-82FCC6A81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Relationship Id="rId3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Relationship Id="rId3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Relationship Id="rId3" Type="http://schemas.openxmlformats.org/officeDocument/2006/relationships/chart" Target="../charts/char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301751"/>
            <a:ext cx="9144000" cy="731520"/>
          </a:xfrm>
        </p:spPr>
        <p:txBody>
          <a:bodyPr anchor="t" anchorCtr="0">
            <a:noAutofit/>
          </a:bodyPr>
          <a:lstStyle/>
          <a:p>
            <a:r>
              <a:rPr lang="en-US" sz="2600" b="1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Poverty </a:t>
            </a:r>
            <a:r>
              <a:rPr lang="en-US" sz="2600" b="1" dirty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and </a:t>
            </a:r>
            <a:r>
              <a:rPr lang="en-US" sz="2600" b="1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Social Isolation Are More Prevalent Among </a:t>
            </a:r>
            <a:br>
              <a:rPr lang="en-US" sz="2600" b="1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2600" b="1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High-Need Patients</a:t>
            </a:r>
            <a:endParaRPr lang="en-US" sz="2600" b="1" dirty="0">
              <a:solidFill>
                <a:srgbClr val="33383B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245565"/>
              </p:ext>
            </p:extLst>
          </p:nvPr>
        </p:nvGraphicFramePr>
        <p:xfrm>
          <a:off x="164591" y="1380226"/>
          <a:ext cx="8824133" cy="3786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-2" y="5357039"/>
            <a:ext cx="9144000" cy="769441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Notes: Social isolation =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Reported often feeling left out, </a:t>
            </a: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lacking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companionship, or </a:t>
            </a: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feeling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isolated from others</a:t>
            </a: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. Any material hardship = Reported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worry or stress about having enough money to pay rent/mortgage, pay gas/oil/electric, or buy nutritious meals in </a:t>
            </a: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the past year.</a:t>
            </a:r>
            <a:endParaRPr lang="en-US" sz="1100" dirty="0">
              <a:solidFill>
                <a:srgbClr val="33383B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* Significantly different from not high-need </a:t>
            </a: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adults at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the p&lt;0.05 level.</a:t>
            </a:r>
          </a:p>
          <a:p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Data: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The 2016 Commonwealth Fund Survey of High-Need Patients, </a:t>
            </a: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June–September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2016.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0" y="0"/>
            <a:ext cx="9144000" cy="301752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Exhibit 1</a:t>
            </a:r>
            <a:endParaRPr lang="en-US" sz="1600" dirty="0">
              <a:solidFill>
                <a:srgbClr val="33383B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723" y="1188714"/>
            <a:ext cx="2696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Percent reporting experiencing . . .</a:t>
            </a:r>
            <a:endParaRPr lang="en-US" sz="1400" dirty="0">
              <a:solidFill>
                <a:srgbClr val="33383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608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856371" y="1326482"/>
            <a:ext cx="3167313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b="1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Total high-need </a:t>
            </a:r>
            <a:r>
              <a:rPr lang="en-US" sz="1400" b="1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sample: N=1,805</a:t>
            </a: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33383B"/>
              </a:solidFill>
              <a:latin typeface="Calibri" charset="0"/>
              <a:ea typeface="Calibri" charset="0"/>
              <a:cs typeface="Calibri" charset="0"/>
            </a:endParaRP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     Multiple complex chronic: Multiple major chronic conditions; most also have some functional limitation (n=1,274)</a:t>
            </a: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33383B"/>
              </a:solidFill>
              <a:latin typeface="Calibri" charset="0"/>
              <a:ea typeface="Calibri" charset="0"/>
              <a:cs typeface="Calibri" charset="0"/>
            </a:endParaRP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     </a:t>
            </a:r>
            <a:r>
              <a:rPr lang="en-US" sz="14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Under-65 </a:t>
            </a:r>
            <a:r>
              <a:rPr lang="en-US" sz="14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disabled: Generally, Medicare-eligible population younger than </a:t>
            </a:r>
            <a:r>
              <a:rPr lang="en-US" sz="14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age 65</a:t>
            </a:r>
            <a:r>
              <a:rPr lang="en-US" sz="14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, with some functional limitation (n=379)</a:t>
            </a:r>
          </a:p>
          <a:p>
            <a:pPr marL="214313" indent="-214313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33383B"/>
              </a:solidFill>
              <a:latin typeface="Calibri" charset="0"/>
              <a:ea typeface="Calibri" charset="0"/>
              <a:cs typeface="Calibri" charset="0"/>
            </a:endParaRP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     Frail elderly: Age 65 or older with multiple functional limitations (n=152)</a:t>
            </a:r>
          </a:p>
        </p:txBody>
      </p:sp>
      <p:sp>
        <p:nvSpPr>
          <p:cNvPr id="9" name="Rectangle 8"/>
          <p:cNvSpPr/>
          <p:nvPr/>
        </p:nvSpPr>
        <p:spPr>
          <a:xfrm>
            <a:off x="5928218" y="1974477"/>
            <a:ext cx="150876" cy="153403"/>
          </a:xfrm>
          <a:prstGeom prst="rect">
            <a:avLst/>
          </a:prstGeom>
          <a:solidFill>
            <a:srgbClr val="AA35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>
          <a:xfrm>
            <a:off x="5928218" y="2987158"/>
            <a:ext cx="150876" cy="153403"/>
          </a:xfrm>
          <a:prstGeom prst="rect">
            <a:avLst/>
          </a:prstGeom>
          <a:solidFill>
            <a:srgbClr val="FF7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/>
          <p:cNvSpPr/>
          <p:nvPr/>
        </p:nvSpPr>
        <p:spPr>
          <a:xfrm>
            <a:off x="5928218" y="4203330"/>
            <a:ext cx="150876" cy="15340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Text Placeholder 2"/>
          <p:cNvSpPr txBox="1">
            <a:spLocks/>
          </p:cNvSpPr>
          <p:nvPr/>
        </p:nvSpPr>
        <p:spPr>
          <a:xfrm>
            <a:off x="0" y="0"/>
            <a:ext cx="9144000" cy="301752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Exhibit M1</a:t>
            </a:r>
            <a:endParaRPr lang="en-US" sz="1600" dirty="0">
              <a:solidFill>
                <a:srgbClr val="33383B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2" y="5864870"/>
            <a:ext cx="9144000" cy="261610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Data: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The 2016 Commonwealth Fund Survey of High-Need Patients, </a:t>
            </a: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June–September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2016.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301752"/>
            <a:ext cx="9144000" cy="731520"/>
          </a:xfrm>
        </p:spPr>
        <p:txBody>
          <a:bodyPr anchor="t" anchorCtr="0">
            <a:noAutofit/>
          </a:bodyPr>
          <a:lstStyle/>
          <a:p>
            <a:r>
              <a:rPr lang="en-US" sz="2600" b="1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Distribution of Survey Respondents with High Needs</a:t>
            </a:r>
            <a:endParaRPr lang="en-US" sz="2600" b="1" dirty="0">
              <a:solidFill>
                <a:srgbClr val="33383B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279814442"/>
              </p:ext>
            </p:extLst>
          </p:nvPr>
        </p:nvGraphicFramePr>
        <p:xfrm>
          <a:off x="7477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872623" y="1568278"/>
            <a:ext cx="10370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Frail elderly</a:t>
            </a:r>
            <a:b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(152)</a:t>
            </a:r>
            <a:endParaRPr lang="en-US" sz="1400" dirty="0">
              <a:solidFill>
                <a:srgbClr val="33383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56253" y="2859362"/>
            <a:ext cx="1518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Under-65 disabled</a:t>
            </a:r>
            <a:br>
              <a:rPr lang="en-US" sz="140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(379)</a:t>
            </a:r>
            <a:endParaRPr lang="en-US" sz="1400" dirty="0">
              <a:solidFill>
                <a:srgbClr val="33383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06352" y="3877276"/>
            <a:ext cx="2032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Multiple complex chronic</a:t>
            </a:r>
            <a:r>
              <a:rPr lang="en-US" sz="140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40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(1,274)</a:t>
            </a:r>
            <a:endParaRPr lang="en-US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096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/>
          <p:cNvSpPr txBox="1">
            <a:spLocks/>
          </p:cNvSpPr>
          <p:nvPr/>
        </p:nvSpPr>
        <p:spPr>
          <a:xfrm>
            <a:off x="0" y="0"/>
            <a:ext cx="9144000" cy="301752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Exhibit M2</a:t>
            </a:r>
            <a:endParaRPr lang="en-US" sz="1600" dirty="0">
              <a:solidFill>
                <a:srgbClr val="33383B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2" y="5864870"/>
            <a:ext cx="9144000" cy="261610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Data: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The 2016 Commonwealth Fund Survey of High-Need Patients, </a:t>
            </a: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June–September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2016.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301752"/>
            <a:ext cx="9144000" cy="731520"/>
          </a:xfrm>
        </p:spPr>
        <p:txBody>
          <a:bodyPr anchor="t" anchorCtr="0">
            <a:noAutofit/>
          </a:bodyPr>
          <a:lstStyle/>
          <a:p>
            <a:r>
              <a:rPr lang="en-US" sz="2600" b="1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Distribution of Survey Respondents with High Needs by Chronic Conditions, Functional Limitations, Age, and Insurance Status</a:t>
            </a:r>
            <a:endParaRPr lang="en-US" sz="2600" b="1" dirty="0">
              <a:solidFill>
                <a:srgbClr val="33383B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9" name="Rounded Rectangle 18"/>
          <p:cNvSpPr>
            <a:spLocks/>
          </p:cNvSpPr>
          <p:nvPr/>
        </p:nvSpPr>
        <p:spPr>
          <a:xfrm>
            <a:off x="112136" y="1293948"/>
            <a:ext cx="1097280" cy="914400"/>
          </a:xfrm>
          <a:prstGeom prst="roundRect">
            <a:avLst/>
          </a:prstGeom>
          <a:solidFill>
            <a:srgbClr val="AA35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0" name="Rounded Rectangle 19"/>
          <p:cNvSpPr>
            <a:spLocks/>
          </p:cNvSpPr>
          <p:nvPr/>
        </p:nvSpPr>
        <p:spPr>
          <a:xfrm>
            <a:off x="1415145" y="1282517"/>
            <a:ext cx="1097280" cy="914400"/>
          </a:xfrm>
          <a:prstGeom prst="roundRect">
            <a:avLst/>
          </a:prstGeom>
          <a:solidFill>
            <a:srgbClr val="AA35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Rounded Rectangle 20"/>
          <p:cNvSpPr>
            <a:spLocks/>
          </p:cNvSpPr>
          <p:nvPr/>
        </p:nvSpPr>
        <p:spPr>
          <a:xfrm>
            <a:off x="2718154" y="1305378"/>
            <a:ext cx="1097280" cy="914400"/>
          </a:xfrm>
          <a:prstGeom prst="roundRect">
            <a:avLst/>
          </a:prstGeom>
          <a:solidFill>
            <a:srgbClr val="AA35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2" name="Rounded Rectangle 21"/>
          <p:cNvSpPr>
            <a:spLocks/>
          </p:cNvSpPr>
          <p:nvPr/>
        </p:nvSpPr>
        <p:spPr>
          <a:xfrm>
            <a:off x="4021163" y="1293948"/>
            <a:ext cx="1097280" cy="914400"/>
          </a:xfrm>
          <a:prstGeom prst="roundRect">
            <a:avLst/>
          </a:prstGeom>
          <a:solidFill>
            <a:srgbClr val="AA35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3" name="Rounded Rectangle 22"/>
          <p:cNvSpPr>
            <a:spLocks/>
          </p:cNvSpPr>
          <p:nvPr/>
        </p:nvSpPr>
        <p:spPr>
          <a:xfrm>
            <a:off x="5324172" y="1293948"/>
            <a:ext cx="1097280" cy="914400"/>
          </a:xfrm>
          <a:prstGeom prst="roundRect">
            <a:avLst/>
          </a:prstGeom>
          <a:solidFill>
            <a:srgbClr val="AA35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4" name="Rounded Rectangle 23"/>
          <p:cNvSpPr>
            <a:spLocks/>
          </p:cNvSpPr>
          <p:nvPr/>
        </p:nvSpPr>
        <p:spPr>
          <a:xfrm>
            <a:off x="6627181" y="1305378"/>
            <a:ext cx="1097280" cy="914400"/>
          </a:xfrm>
          <a:prstGeom prst="roundRect">
            <a:avLst/>
          </a:prstGeom>
          <a:solidFill>
            <a:srgbClr val="AA35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5" name="Rounded Rectangle 24"/>
          <p:cNvSpPr>
            <a:spLocks/>
          </p:cNvSpPr>
          <p:nvPr/>
        </p:nvSpPr>
        <p:spPr>
          <a:xfrm>
            <a:off x="7930192" y="1293948"/>
            <a:ext cx="1097280" cy="914400"/>
          </a:xfrm>
          <a:prstGeom prst="roundRect">
            <a:avLst/>
          </a:prstGeom>
          <a:solidFill>
            <a:srgbClr val="AA35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140715" y="1422637"/>
            <a:ext cx="1051560" cy="635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1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Asthma, lung </a:t>
            </a:r>
            <a:r>
              <a:rPr lang="en-US" sz="1100" dirty="0" smtClean="0">
                <a:solidFill>
                  <a:schemeClr val="bg1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disease, </a:t>
            </a:r>
            <a:r>
              <a:rPr lang="en-US" sz="1100" dirty="0">
                <a:solidFill>
                  <a:schemeClr val="bg1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or emphysema</a:t>
            </a: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1394407" y="1332067"/>
            <a:ext cx="1143000" cy="816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1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solidFill>
                  <a:schemeClr val="bg1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Depression, </a:t>
            </a:r>
            <a:r>
              <a:rPr lang="en-US" sz="1100" smtClean="0">
                <a:solidFill>
                  <a:schemeClr val="bg1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anxiety, </a:t>
            </a:r>
            <a:r>
              <a:rPr lang="en-US" sz="1100">
                <a:solidFill>
                  <a:schemeClr val="bg1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or other mental health problems</a:t>
            </a: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2744158" y="1422637"/>
            <a:ext cx="1051560" cy="635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1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Diabetes requiring insulin</a:t>
            </a: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4048127" y="1513206"/>
            <a:ext cx="1051560" cy="45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1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Heart failure or heart attack</a:t>
            </a: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5349556" y="1603776"/>
            <a:ext cx="1051560" cy="273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1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 smtClean="0">
                <a:solidFill>
                  <a:schemeClr val="bg1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Stroke</a:t>
            </a:r>
            <a:endParaRPr lang="en-US" sz="1100" dirty="0">
              <a:solidFill>
                <a:schemeClr val="bg1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6647282" y="1422637"/>
            <a:ext cx="1051560" cy="635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1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Chronic kidney disease or kidney failure</a:t>
            </a: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7951943" y="1422637"/>
            <a:ext cx="1051560" cy="635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1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chemeClr val="bg1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Cancer, not including skin cancer</a:t>
            </a:r>
          </a:p>
        </p:txBody>
      </p:sp>
      <p:sp>
        <p:nvSpPr>
          <p:cNvPr id="33" name="Rounded Rectangle 32"/>
          <p:cNvSpPr>
            <a:spLocks/>
          </p:cNvSpPr>
          <p:nvPr/>
        </p:nvSpPr>
        <p:spPr>
          <a:xfrm>
            <a:off x="1003262" y="2427837"/>
            <a:ext cx="2286000" cy="914400"/>
          </a:xfrm>
          <a:prstGeom prst="roundRect">
            <a:avLst/>
          </a:prstGeom>
          <a:solidFill>
            <a:srgbClr val="FF7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010533" y="2495287"/>
            <a:ext cx="2286000" cy="816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rgbClr val="33383B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Have health problems that require you to use special equipment, such as a cane, </a:t>
            </a:r>
            <a:r>
              <a:rPr lang="en-US" sz="1100" dirty="0" smtClean="0">
                <a:solidFill>
                  <a:srgbClr val="33383B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wheelchair</a:t>
            </a:r>
            <a:r>
              <a:rPr lang="en-US" sz="1100" dirty="0">
                <a:solidFill>
                  <a:srgbClr val="33383B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, </a:t>
            </a:r>
            <a:r>
              <a:rPr lang="en-US" sz="1100" dirty="0" smtClean="0">
                <a:solidFill>
                  <a:srgbClr val="33383B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special </a:t>
            </a:r>
            <a:r>
              <a:rPr lang="en-US" sz="1100" dirty="0">
                <a:solidFill>
                  <a:srgbClr val="33383B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bed, </a:t>
            </a:r>
            <a:r>
              <a:rPr lang="en-US" sz="1100" dirty="0" smtClean="0">
                <a:solidFill>
                  <a:srgbClr val="33383B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/>
            </a:r>
            <a:br>
              <a:rPr lang="en-US" sz="1100" dirty="0" smtClean="0">
                <a:solidFill>
                  <a:srgbClr val="33383B"/>
                </a:solidFill>
                <a:effectLst/>
                <a:latin typeface="Calibri" charset="0"/>
                <a:ea typeface="Calibri" charset="0"/>
                <a:cs typeface="Times New Roman" charset="0"/>
              </a:rPr>
            </a:br>
            <a:r>
              <a:rPr lang="en-US" sz="1100" dirty="0" smtClean="0">
                <a:solidFill>
                  <a:srgbClr val="33383B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or special </a:t>
            </a:r>
            <a:r>
              <a:rPr lang="en-US" sz="1100" dirty="0">
                <a:solidFill>
                  <a:srgbClr val="33383B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telephone</a:t>
            </a:r>
          </a:p>
        </p:txBody>
      </p:sp>
      <p:sp>
        <p:nvSpPr>
          <p:cNvPr id="35" name="Rounded Rectangle 34"/>
          <p:cNvSpPr>
            <a:spLocks/>
          </p:cNvSpPr>
          <p:nvPr/>
        </p:nvSpPr>
        <p:spPr>
          <a:xfrm>
            <a:off x="3428376" y="2429742"/>
            <a:ext cx="2286000" cy="914400"/>
          </a:xfrm>
          <a:prstGeom prst="roundRect">
            <a:avLst/>
          </a:prstGeom>
          <a:solidFill>
            <a:srgbClr val="FF7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3408328" y="2495287"/>
            <a:ext cx="2331720" cy="816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rgbClr val="33383B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Because of a health or memory problem, have difficulty preparing meals, shopping for groceries, making telephone calls, or taking medication</a:t>
            </a:r>
          </a:p>
        </p:txBody>
      </p:sp>
      <p:sp>
        <p:nvSpPr>
          <p:cNvPr id="37" name="Rounded Rectangle 36"/>
          <p:cNvSpPr>
            <a:spLocks/>
          </p:cNvSpPr>
          <p:nvPr/>
        </p:nvSpPr>
        <p:spPr>
          <a:xfrm>
            <a:off x="5836238" y="2441807"/>
            <a:ext cx="2286000" cy="914400"/>
          </a:xfrm>
          <a:prstGeom prst="roundRect">
            <a:avLst/>
          </a:prstGeom>
          <a:solidFill>
            <a:srgbClr val="FF7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5798497" y="2495287"/>
            <a:ext cx="2377440" cy="816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rgbClr val="33383B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Because of a health or memory problem, have difficulty getting across a room, dressing, bathing, eating, getting </a:t>
            </a:r>
            <a:r>
              <a:rPr lang="en-US" sz="1100" dirty="0" smtClean="0">
                <a:solidFill>
                  <a:srgbClr val="33383B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in/out </a:t>
            </a:r>
            <a:r>
              <a:rPr lang="en-US" sz="1100" dirty="0">
                <a:solidFill>
                  <a:srgbClr val="33383B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of bed, or using </a:t>
            </a:r>
            <a:r>
              <a:rPr lang="en-US" sz="1100" dirty="0" smtClean="0">
                <a:solidFill>
                  <a:srgbClr val="33383B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toilet</a:t>
            </a:r>
            <a:endParaRPr lang="en-US" sz="1100" dirty="0">
              <a:solidFill>
                <a:srgbClr val="33383B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39" name="Rounded Rectangle 38"/>
          <p:cNvSpPr>
            <a:spLocks/>
          </p:cNvSpPr>
          <p:nvPr/>
        </p:nvSpPr>
        <p:spPr>
          <a:xfrm>
            <a:off x="210312" y="4856272"/>
            <a:ext cx="914400" cy="365760"/>
          </a:xfrm>
          <a:prstGeom prst="roundRect">
            <a:avLst/>
          </a:prstGeom>
          <a:solidFill>
            <a:srgbClr val="AA35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2" name="Text Box 2"/>
          <p:cNvSpPr txBox="1">
            <a:spLocks noChangeArrowheads="1"/>
          </p:cNvSpPr>
          <p:nvPr/>
        </p:nvSpPr>
        <p:spPr bwMode="auto">
          <a:xfrm>
            <a:off x="207045" y="5458042"/>
            <a:ext cx="2286000" cy="274320"/>
          </a:xfrm>
          <a:prstGeom prst="rect">
            <a:avLst/>
          </a:prstGeom>
          <a:solidFill>
            <a:srgbClr val="FFFFFF"/>
          </a:solidFill>
          <a:ln w="19050">
            <a:solidFill>
              <a:srgbClr val="33383B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rgbClr val="33383B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Multiple </a:t>
            </a:r>
            <a:r>
              <a:rPr lang="en-US" sz="1100" dirty="0" smtClean="0">
                <a:solidFill>
                  <a:srgbClr val="33383B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complex chronic</a:t>
            </a:r>
            <a:endParaRPr lang="en-US" sz="1100" dirty="0">
              <a:solidFill>
                <a:srgbClr val="33383B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3439697" y="5458042"/>
            <a:ext cx="2286000" cy="274320"/>
          </a:xfrm>
          <a:prstGeom prst="rect">
            <a:avLst/>
          </a:prstGeom>
          <a:solidFill>
            <a:srgbClr val="FFFFFF"/>
          </a:solidFill>
          <a:ln w="19050">
            <a:solidFill>
              <a:srgbClr val="33383B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rgbClr val="33383B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Frail </a:t>
            </a:r>
            <a:r>
              <a:rPr lang="en-US" sz="1100" dirty="0" smtClean="0">
                <a:solidFill>
                  <a:srgbClr val="33383B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elderly</a:t>
            </a:r>
            <a:endParaRPr lang="en-US" sz="1100" dirty="0">
              <a:solidFill>
                <a:srgbClr val="33383B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6672348" y="5458042"/>
            <a:ext cx="2286000" cy="274320"/>
          </a:xfrm>
          <a:prstGeom prst="rect">
            <a:avLst/>
          </a:prstGeom>
          <a:solidFill>
            <a:srgbClr val="FFFFFF"/>
          </a:solidFill>
          <a:ln w="19050">
            <a:solidFill>
              <a:srgbClr val="33383B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 smtClean="0">
                <a:solidFill>
                  <a:srgbClr val="33383B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Under-65 </a:t>
            </a:r>
            <a:r>
              <a:rPr lang="en-US" sz="1100" dirty="0">
                <a:solidFill>
                  <a:srgbClr val="33383B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disabled</a:t>
            </a:r>
          </a:p>
        </p:txBody>
      </p:sp>
      <p:sp>
        <p:nvSpPr>
          <p:cNvPr id="46" name="Rounded Rectangle 45"/>
          <p:cNvSpPr>
            <a:spLocks/>
          </p:cNvSpPr>
          <p:nvPr/>
        </p:nvSpPr>
        <p:spPr>
          <a:xfrm>
            <a:off x="1565952" y="4856272"/>
            <a:ext cx="914400" cy="365760"/>
          </a:xfrm>
          <a:prstGeom prst="roundRect">
            <a:avLst/>
          </a:prstGeom>
          <a:solidFill>
            <a:srgbClr val="AA35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7" name="Rounded Rectangle 46"/>
          <p:cNvSpPr>
            <a:spLocks/>
          </p:cNvSpPr>
          <p:nvPr/>
        </p:nvSpPr>
        <p:spPr>
          <a:xfrm>
            <a:off x="1566587" y="4414376"/>
            <a:ext cx="914400" cy="365760"/>
          </a:xfrm>
          <a:prstGeom prst="roundRect">
            <a:avLst/>
          </a:prstGeom>
          <a:solidFill>
            <a:srgbClr val="FF7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9" name="Rounded Rectangle 48"/>
          <p:cNvSpPr>
            <a:spLocks/>
          </p:cNvSpPr>
          <p:nvPr/>
        </p:nvSpPr>
        <p:spPr>
          <a:xfrm>
            <a:off x="4134795" y="4856272"/>
            <a:ext cx="914400" cy="365760"/>
          </a:xfrm>
          <a:prstGeom prst="roundRect">
            <a:avLst/>
          </a:prstGeom>
          <a:solidFill>
            <a:srgbClr val="FF7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0" name="Rounded Rectangle 49"/>
          <p:cNvSpPr>
            <a:spLocks/>
          </p:cNvSpPr>
          <p:nvPr/>
        </p:nvSpPr>
        <p:spPr>
          <a:xfrm>
            <a:off x="4130332" y="3974848"/>
            <a:ext cx="914400" cy="3657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1" name="Text Box 2"/>
          <p:cNvSpPr txBox="1">
            <a:spLocks noChangeAspect="1" noChangeArrowheads="1"/>
          </p:cNvSpPr>
          <p:nvPr/>
        </p:nvSpPr>
        <p:spPr bwMode="auto">
          <a:xfrm>
            <a:off x="4117808" y="4016224"/>
            <a:ext cx="935550" cy="273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45720" rIns="0" bIns="45720" anchor="t" anchorCtr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rgbClr val="33383B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Age 65+</a:t>
            </a:r>
          </a:p>
        </p:txBody>
      </p:sp>
      <p:sp>
        <p:nvSpPr>
          <p:cNvPr id="52" name="Rounded Rectangle 51"/>
          <p:cNvSpPr>
            <a:spLocks/>
          </p:cNvSpPr>
          <p:nvPr/>
        </p:nvSpPr>
        <p:spPr>
          <a:xfrm>
            <a:off x="4130332" y="4414376"/>
            <a:ext cx="914400" cy="365760"/>
          </a:xfrm>
          <a:prstGeom prst="roundRect">
            <a:avLst/>
          </a:prstGeom>
          <a:solidFill>
            <a:srgbClr val="AA35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3" name="Text Box 2"/>
          <p:cNvSpPr txBox="1">
            <a:spLocks noChangeAspect="1" noChangeArrowheads="1"/>
          </p:cNvSpPr>
          <p:nvPr/>
        </p:nvSpPr>
        <p:spPr bwMode="auto">
          <a:xfrm>
            <a:off x="4169559" y="4464908"/>
            <a:ext cx="841516" cy="273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45720" rIns="0" bIns="45720" anchor="t" anchorCtr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0 or </a:t>
            </a:r>
            <a:r>
              <a:rPr lang="en-US" sz="1100" dirty="0" smtClean="0">
                <a:solidFill>
                  <a:schemeClr val="bg1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1</a:t>
            </a:r>
            <a:endParaRPr lang="en-US" sz="1100" dirty="0">
              <a:solidFill>
                <a:schemeClr val="bg1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54" name="Text Box 2"/>
          <p:cNvSpPr txBox="1">
            <a:spLocks noChangeAspect="1" noChangeArrowheads="1"/>
          </p:cNvSpPr>
          <p:nvPr/>
        </p:nvSpPr>
        <p:spPr bwMode="auto">
          <a:xfrm>
            <a:off x="219473" y="4904004"/>
            <a:ext cx="892666" cy="273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45720" rIns="0" bIns="45720" anchor="t" anchorCtr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 smtClean="0">
                <a:solidFill>
                  <a:schemeClr val="bg1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3 or more</a:t>
            </a:r>
            <a:endParaRPr lang="en-US" sz="1100" dirty="0">
              <a:solidFill>
                <a:schemeClr val="bg1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55" name="Text Box 2"/>
          <p:cNvSpPr txBox="1">
            <a:spLocks noChangeAspect="1" noChangeArrowheads="1"/>
          </p:cNvSpPr>
          <p:nvPr/>
        </p:nvSpPr>
        <p:spPr bwMode="auto">
          <a:xfrm>
            <a:off x="1577649" y="4464908"/>
            <a:ext cx="902703" cy="273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45720" rIns="0" bIns="45720" anchor="t" anchorCtr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 smtClean="0">
                <a:solidFill>
                  <a:srgbClr val="33383B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1 or more</a:t>
            </a:r>
            <a:endParaRPr lang="en-US" sz="1100" dirty="0">
              <a:solidFill>
                <a:srgbClr val="33383B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56" name="Text Box 2"/>
          <p:cNvSpPr txBox="1">
            <a:spLocks noChangeAspect="1" noChangeArrowheads="1"/>
          </p:cNvSpPr>
          <p:nvPr/>
        </p:nvSpPr>
        <p:spPr bwMode="auto">
          <a:xfrm>
            <a:off x="1578019" y="4904004"/>
            <a:ext cx="902333" cy="273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45720" rIns="0" bIns="45720" anchor="t" anchorCtr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 smtClean="0">
                <a:solidFill>
                  <a:schemeClr val="bg1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2 or more</a:t>
            </a:r>
            <a:endParaRPr lang="en-US" sz="1100" dirty="0">
              <a:solidFill>
                <a:schemeClr val="bg1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57" name="Text Box 2"/>
          <p:cNvSpPr txBox="1">
            <a:spLocks noChangeAspect="1" noChangeArrowheads="1"/>
          </p:cNvSpPr>
          <p:nvPr/>
        </p:nvSpPr>
        <p:spPr bwMode="auto">
          <a:xfrm>
            <a:off x="4143682" y="4904004"/>
            <a:ext cx="901050" cy="273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45720" rIns="0" bIns="45720" anchor="t" anchorCtr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 smtClean="0">
                <a:solidFill>
                  <a:srgbClr val="33383B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2 or more</a:t>
            </a:r>
            <a:endParaRPr lang="en-US" sz="1100" dirty="0">
              <a:solidFill>
                <a:srgbClr val="33383B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59" name="Rounded Rectangle 58"/>
          <p:cNvSpPr>
            <a:spLocks/>
          </p:cNvSpPr>
          <p:nvPr/>
        </p:nvSpPr>
        <p:spPr>
          <a:xfrm>
            <a:off x="6678361" y="4856272"/>
            <a:ext cx="914400" cy="365760"/>
          </a:xfrm>
          <a:prstGeom prst="roundRect">
            <a:avLst/>
          </a:prstGeom>
          <a:solidFill>
            <a:srgbClr val="FF7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1" name="Rounded Rectangle 60"/>
          <p:cNvSpPr>
            <a:spLocks/>
          </p:cNvSpPr>
          <p:nvPr/>
        </p:nvSpPr>
        <p:spPr>
          <a:xfrm>
            <a:off x="6666296" y="4414376"/>
            <a:ext cx="914400" cy="365760"/>
          </a:xfrm>
          <a:prstGeom prst="roundRect">
            <a:avLst/>
          </a:prstGeom>
          <a:solidFill>
            <a:srgbClr val="AA35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5" name="Rounded Rectangle 64"/>
          <p:cNvSpPr>
            <a:spLocks/>
          </p:cNvSpPr>
          <p:nvPr/>
        </p:nvSpPr>
        <p:spPr>
          <a:xfrm>
            <a:off x="6666296" y="3974848"/>
            <a:ext cx="914400" cy="3657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6" name="Text Box 2"/>
          <p:cNvSpPr txBox="1">
            <a:spLocks noChangeAspect="1" noChangeArrowheads="1"/>
          </p:cNvSpPr>
          <p:nvPr/>
        </p:nvSpPr>
        <p:spPr bwMode="auto">
          <a:xfrm>
            <a:off x="6715050" y="3928610"/>
            <a:ext cx="822960" cy="45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45720" rIns="0" bIns="45720" anchor="t" anchorCtr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rgbClr val="33383B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No </a:t>
            </a:r>
            <a:r>
              <a:rPr lang="en-US" sz="1100" dirty="0" smtClean="0">
                <a:solidFill>
                  <a:srgbClr val="33383B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Medicare,</a:t>
            </a:r>
            <a:br>
              <a:rPr lang="en-US" sz="1100" dirty="0" smtClean="0">
                <a:solidFill>
                  <a:srgbClr val="33383B"/>
                </a:solidFill>
                <a:effectLst/>
                <a:latin typeface="Calibri" charset="0"/>
                <a:ea typeface="Calibri" charset="0"/>
                <a:cs typeface="Times New Roman" charset="0"/>
              </a:rPr>
            </a:br>
            <a:r>
              <a:rPr lang="en-US" sz="1100" dirty="0" smtClean="0">
                <a:solidFill>
                  <a:srgbClr val="33383B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ages 18–64</a:t>
            </a:r>
            <a:endParaRPr lang="en-US" sz="1100" dirty="0">
              <a:solidFill>
                <a:srgbClr val="33383B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67" name="Rounded Rectangle 66"/>
          <p:cNvSpPr>
            <a:spLocks/>
          </p:cNvSpPr>
          <p:nvPr/>
        </p:nvSpPr>
        <p:spPr>
          <a:xfrm>
            <a:off x="8030231" y="4856272"/>
            <a:ext cx="914400" cy="365760"/>
          </a:xfrm>
          <a:prstGeom prst="roundRect">
            <a:avLst/>
          </a:prstGeom>
          <a:solidFill>
            <a:srgbClr val="FF7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9" name="Rounded Rectangle 68"/>
          <p:cNvSpPr>
            <a:spLocks/>
          </p:cNvSpPr>
          <p:nvPr/>
        </p:nvSpPr>
        <p:spPr>
          <a:xfrm>
            <a:off x="8030231" y="4414376"/>
            <a:ext cx="914400" cy="365760"/>
          </a:xfrm>
          <a:prstGeom prst="roundRect">
            <a:avLst/>
          </a:prstGeom>
          <a:solidFill>
            <a:srgbClr val="AA35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3" name="Rounded Rectangle 72"/>
          <p:cNvSpPr>
            <a:spLocks/>
          </p:cNvSpPr>
          <p:nvPr/>
        </p:nvSpPr>
        <p:spPr>
          <a:xfrm>
            <a:off x="8030231" y="3974848"/>
            <a:ext cx="914400" cy="3657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4" name="Text Box 2"/>
          <p:cNvSpPr txBox="1">
            <a:spLocks noChangeArrowheads="1"/>
          </p:cNvSpPr>
          <p:nvPr/>
        </p:nvSpPr>
        <p:spPr bwMode="auto">
          <a:xfrm>
            <a:off x="8076465" y="3928610"/>
            <a:ext cx="822960" cy="45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45720" rIns="0" bIns="45720" anchor="t" anchorCtr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rgbClr val="33383B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Has </a:t>
            </a:r>
            <a:r>
              <a:rPr lang="en-US" sz="1100" dirty="0" smtClean="0">
                <a:solidFill>
                  <a:srgbClr val="33383B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Medicare,</a:t>
            </a:r>
            <a:br>
              <a:rPr lang="en-US" sz="1100" dirty="0" smtClean="0">
                <a:solidFill>
                  <a:srgbClr val="33383B"/>
                </a:solidFill>
                <a:effectLst/>
                <a:latin typeface="Calibri" charset="0"/>
                <a:ea typeface="Calibri" charset="0"/>
                <a:cs typeface="Times New Roman" charset="0"/>
              </a:rPr>
            </a:br>
            <a:r>
              <a:rPr lang="en-US" sz="1100" dirty="0" smtClean="0">
                <a:solidFill>
                  <a:srgbClr val="33383B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ages 18–64</a:t>
            </a:r>
            <a:endParaRPr lang="en-US" sz="1100" dirty="0">
              <a:solidFill>
                <a:srgbClr val="33383B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75" name="Text Box 2"/>
          <p:cNvSpPr txBox="1">
            <a:spLocks noChangeAspect="1" noChangeArrowheads="1"/>
          </p:cNvSpPr>
          <p:nvPr/>
        </p:nvSpPr>
        <p:spPr bwMode="auto">
          <a:xfrm>
            <a:off x="1232419" y="3971929"/>
            <a:ext cx="235300" cy="273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45720" rIns="0" bIns="45720" anchor="t" anchorCtr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solidFill>
                  <a:srgbClr val="33383B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OR</a:t>
            </a:r>
          </a:p>
        </p:txBody>
      </p:sp>
      <p:cxnSp>
        <p:nvCxnSpPr>
          <p:cNvPr id="77" name="Straight Arrow Connector 76"/>
          <p:cNvCxnSpPr>
            <a:cxnSpLocks noChangeAspect="1"/>
          </p:cNvCxnSpPr>
          <p:nvPr/>
        </p:nvCxnSpPr>
        <p:spPr>
          <a:xfrm flipH="1">
            <a:off x="888674" y="4161161"/>
            <a:ext cx="164386" cy="104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cxnSpLocks noChangeAspect="1"/>
          </p:cNvCxnSpPr>
          <p:nvPr/>
        </p:nvCxnSpPr>
        <p:spPr>
          <a:xfrm>
            <a:off x="1637335" y="4161789"/>
            <a:ext cx="153251" cy="109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Text Box 2"/>
          <p:cNvSpPr txBox="1">
            <a:spLocks noChangeAspect="1" noChangeArrowheads="1"/>
          </p:cNvSpPr>
          <p:nvPr/>
        </p:nvSpPr>
        <p:spPr bwMode="auto">
          <a:xfrm>
            <a:off x="6715050" y="4464908"/>
            <a:ext cx="822960" cy="273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45720" rIns="0" bIns="45720" anchor="t" anchorCtr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0 or </a:t>
            </a:r>
            <a:r>
              <a:rPr lang="en-US" sz="1100" dirty="0" smtClean="0">
                <a:solidFill>
                  <a:schemeClr val="bg1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1</a:t>
            </a:r>
            <a:endParaRPr lang="en-US" sz="1100" dirty="0">
              <a:solidFill>
                <a:schemeClr val="bg1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82" name="Text Box 2"/>
          <p:cNvSpPr txBox="1">
            <a:spLocks noChangeAspect="1" noChangeArrowheads="1"/>
          </p:cNvSpPr>
          <p:nvPr/>
        </p:nvSpPr>
        <p:spPr bwMode="auto">
          <a:xfrm>
            <a:off x="6715050" y="4904004"/>
            <a:ext cx="822960" cy="273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45720" rIns="0" bIns="45720" anchor="t" anchorCtr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smtClean="0">
                <a:solidFill>
                  <a:srgbClr val="33383B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2 or more</a:t>
            </a:r>
            <a:endParaRPr lang="en-US" sz="1100" dirty="0">
              <a:solidFill>
                <a:srgbClr val="33383B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84" name="Text Box 2"/>
          <p:cNvSpPr txBox="1">
            <a:spLocks noChangeAspect="1" noChangeArrowheads="1"/>
          </p:cNvSpPr>
          <p:nvPr/>
        </p:nvSpPr>
        <p:spPr bwMode="auto">
          <a:xfrm>
            <a:off x="8076464" y="4464908"/>
            <a:ext cx="812875" cy="273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45720" rIns="0" bIns="45720" anchor="t" anchorCtr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0 or </a:t>
            </a:r>
            <a:r>
              <a:rPr lang="en-US" sz="1100" dirty="0" smtClean="0">
                <a:solidFill>
                  <a:schemeClr val="bg1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1</a:t>
            </a:r>
            <a:endParaRPr lang="en-US" sz="1100" dirty="0">
              <a:solidFill>
                <a:schemeClr val="bg1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85" name="Text Box 2"/>
          <p:cNvSpPr txBox="1">
            <a:spLocks noChangeAspect="1" noChangeArrowheads="1"/>
          </p:cNvSpPr>
          <p:nvPr/>
        </p:nvSpPr>
        <p:spPr bwMode="auto">
          <a:xfrm>
            <a:off x="8076465" y="4904004"/>
            <a:ext cx="812874" cy="273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45720" rIns="0" bIns="45720" anchor="t" anchorCtr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 smtClean="0">
                <a:solidFill>
                  <a:srgbClr val="33383B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1 or more</a:t>
            </a:r>
            <a:endParaRPr lang="en-US" sz="1100" dirty="0">
              <a:solidFill>
                <a:srgbClr val="33383B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86" name="Text Box 2"/>
          <p:cNvSpPr txBox="1">
            <a:spLocks noChangeAspect="1" noChangeArrowheads="1"/>
          </p:cNvSpPr>
          <p:nvPr/>
        </p:nvSpPr>
        <p:spPr bwMode="auto">
          <a:xfrm>
            <a:off x="7690715" y="3520487"/>
            <a:ext cx="235300" cy="273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45720" rIns="0" bIns="45720" anchor="t" anchorCtr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solidFill>
                  <a:srgbClr val="33383B"/>
                </a:solidFill>
                <a:effectLst/>
                <a:latin typeface="Calibri" charset="0"/>
                <a:ea typeface="Calibri" charset="0"/>
                <a:cs typeface="Times New Roman" charset="0"/>
              </a:rPr>
              <a:t>OR</a:t>
            </a:r>
          </a:p>
        </p:txBody>
      </p:sp>
      <p:cxnSp>
        <p:nvCxnSpPr>
          <p:cNvPr id="87" name="Straight Arrow Connector 86"/>
          <p:cNvCxnSpPr>
            <a:cxnSpLocks noChangeAspect="1"/>
          </p:cNvCxnSpPr>
          <p:nvPr/>
        </p:nvCxnSpPr>
        <p:spPr>
          <a:xfrm flipH="1">
            <a:off x="7346970" y="3709719"/>
            <a:ext cx="164386" cy="104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cxnSpLocks noChangeAspect="1"/>
          </p:cNvCxnSpPr>
          <p:nvPr/>
        </p:nvCxnSpPr>
        <p:spPr>
          <a:xfrm>
            <a:off x="8095631" y="3710347"/>
            <a:ext cx="153251" cy="109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2435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1752"/>
            <a:ext cx="9144000" cy="731520"/>
          </a:xfrm>
        </p:spPr>
        <p:txBody>
          <a:bodyPr anchor="t" anchorCtr="0">
            <a:noAutofit/>
          </a:bodyPr>
          <a:lstStyle/>
          <a:p>
            <a:r>
              <a:rPr lang="en-US" sz="2600" b="1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High-Need Patients </a:t>
            </a:r>
            <a:r>
              <a:rPr lang="en-US" sz="2600" b="1" dirty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Experience Disparities in Timely Access to Care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6405097"/>
              </p:ext>
            </p:extLst>
          </p:nvPr>
        </p:nvGraphicFramePr>
        <p:xfrm>
          <a:off x="207722" y="1450928"/>
          <a:ext cx="8763749" cy="4039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2"/>
          <p:cNvSpPr txBox="1">
            <a:spLocks/>
          </p:cNvSpPr>
          <p:nvPr/>
        </p:nvSpPr>
        <p:spPr>
          <a:xfrm>
            <a:off x="0" y="0"/>
            <a:ext cx="9144000" cy="301752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Exhibit 2</a:t>
            </a:r>
            <a:endParaRPr lang="en-US" sz="1600" dirty="0">
              <a:solidFill>
                <a:srgbClr val="33383B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7723" y="1097280"/>
            <a:ext cx="17215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Percent reporting . . .</a:t>
            </a:r>
            <a:endParaRPr lang="en-US" sz="1400" dirty="0">
              <a:solidFill>
                <a:srgbClr val="33383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" y="5695593"/>
            <a:ext cx="9144000" cy="430887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*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Significantly different from not high-need </a:t>
            </a: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adults at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the p&lt;0.05 level.</a:t>
            </a:r>
          </a:p>
          <a:p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Data: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The 2016 Commonwealth Fund Survey of High-Need Patients, </a:t>
            </a: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June–September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2016.</a:t>
            </a:r>
          </a:p>
        </p:txBody>
      </p:sp>
    </p:spTree>
    <p:extLst>
      <p:ext uri="{BB962C8B-B14F-4D97-AF65-F5344CB8AC3E}">
        <p14:creationId xmlns:p14="http://schemas.microsoft.com/office/powerpoint/2010/main" val="846702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1752"/>
            <a:ext cx="9144000" cy="731520"/>
          </a:xfrm>
        </p:spPr>
        <p:txBody>
          <a:bodyPr anchor="t" anchorCtr="0">
            <a:noAutofit/>
          </a:bodyPr>
          <a:lstStyle/>
          <a:p>
            <a:r>
              <a:rPr lang="en-US" sz="2600" b="1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High-Need </a:t>
            </a:r>
            <a:r>
              <a:rPr lang="en-US" sz="2600" b="1" dirty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Patients Report Problems with Convenient Access </a:t>
            </a:r>
            <a:r>
              <a:rPr lang="en-US" sz="2600" b="1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/>
            </a:r>
            <a:br>
              <a:rPr lang="en-US" sz="2600" b="1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2600" b="1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to </a:t>
            </a:r>
            <a:r>
              <a:rPr lang="en-US" sz="2600" b="1" dirty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Care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3165532"/>
              </p:ext>
            </p:extLst>
          </p:nvPr>
        </p:nvGraphicFramePr>
        <p:xfrm>
          <a:off x="284673" y="1496491"/>
          <a:ext cx="8600536" cy="4161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2"/>
          <p:cNvSpPr txBox="1">
            <a:spLocks/>
          </p:cNvSpPr>
          <p:nvPr/>
        </p:nvSpPr>
        <p:spPr>
          <a:xfrm>
            <a:off x="0" y="0"/>
            <a:ext cx="9144000" cy="301752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Exhibit 3</a:t>
            </a:r>
            <a:endParaRPr lang="en-US" sz="1600" dirty="0">
              <a:solidFill>
                <a:srgbClr val="33383B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7723" y="1188720"/>
            <a:ext cx="17215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Percent reporting . . .</a:t>
            </a:r>
            <a:endParaRPr lang="en-US" sz="1400" dirty="0">
              <a:solidFill>
                <a:srgbClr val="33383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" y="5695593"/>
            <a:ext cx="9144000" cy="430887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*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Significantly different from not high-need </a:t>
            </a: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adults at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the p&lt;0.05 level.</a:t>
            </a:r>
          </a:p>
          <a:p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Data: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The 2016 Commonwealth Fund Survey of High-Need Patients, </a:t>
            </a: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June–September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2016.</a:t>
            </a:r>
          </a:p>
        </p:txBody>
      </p:sp>
    </p:spTree>
    <p:extLst>
      <p:ext uri="{BB962C8B-B14F-4D97-AF65-F5344CB8AC3E}">
        <p14:creationId xmlns:p14="http://schemas.microsoft.com/office/powerpoint/2010/main" val="3962547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1752"/>
            <a:ext cx="9144000" cy="731520"/>
          </a:xfrm>
        </p:spPr>
        <p:txBody>
          <a:bodyPr anchor="t" anchorCtr="0">
            <a:noAutofit/>
          </a:bodyPr>
          <a:lstStyle/>
          <a:p>
            <a:r>
              <a:rPr lang="en-US" sz="2500" b="1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Less </a:t>
            </a:r>
            <a:r>
              <a:rPr lang="en-US" sz="2500" b="1" dirty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T</a:t>
            </a:r>
            <a:r>
              <a:rPr lang="en-US" sz="2500" b="1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han </a:t>
            </a:r>
            <a:r>
              <a:rPr lang="en-US" sz="2500" b="1" dirty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Half of </a:t>
            </a:r>
            <a:r>
              <a:rPr lang="en-US" sz="2500" b="1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Distressed High-Need </a:t>
            </a:r>
            <a:r>
              <a:rPr lang="en-US" sz="2500" b="1" dirty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Patients Can Usually or Always Get an Appointment for Emotional Counseling as Soon as Needed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9222266"/>
              </p:ext>
            </p:extLst>
          </p:nvPr>
        </p:nvGraphicFramePr>
        <p:xfrm>
          <a:off x="775470" y="1811548"/>
          <a:ext cx="3606750" cy="3476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0167713"/>
              </p:ext>
            </p:extLst>
          </p:nvPr>
        </p:nvGraphicFramePr>
        <p:xfrm>
          <a:off x="4756788" y="1727296"/>
          <a:ext cx="3956998" cy="3762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5" name="Straight Connector 14"/>
          <p:cNvCxnSpPr/>
          <p:nvPr/>
        </p:nvCxnSpPr>
        <p:spPr>
          <a:xfrm flipV="1">
            <a:off x="2760453" y="4666891"/>
            <a:ext cx="4166558" cy="439947"/>
          </a:xfrm>
          <a:prstGeom prst="line">
            <a:avLst/>
          </a:prstGeom>
          <a:ln>
            <a:solidFill>
              <a:srgbClr val="D9D9D9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 Placeholder 2"/>
          <p:cNvSpPr txBox="1">
            <a:spLocks/>
          </p:cNvSpPr>
          <p:nvPr/>
        </p:nvSpPr>
        <p:spPr>
          <a:xfrm>
            <a:off x="0" y="0"/>
            <a:ext cx="9144000" cy="301752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Exhibit 4</a:t>
            </a:r>
            <a:endParaRPr lang="en-US" sz="1600" dirty="0">
              <a:solidFill>
                <a:srgbClr val="33383B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2" y="5695593"/>
            <a:ext cx="9144000" cy="430887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Base: High-need adults.</a:t>
            </a:r>
          </a:p>
          <a:p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Data: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The 2016 Commonwealth Fund Survey of High-Need Patients, </a:t>
            </a: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June–September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2016.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7738" y="1234440"/>
            <a:ext cx="35185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the past two years, experienced emotional </a:t>
            </a:r>
            <a:b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distress that was difficult to cope with alone</a:t>
            </a:r>
            <a:endParaRPr lang="en-US" sz="1400" dirty="0">
              <a:solidFill>
                <a:srgbClr val="33383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5000" y="1600200"/>
            <a:ext cx="23473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 get an appointment </a:t>
            </a:r>
            <a:r>
              <a:rPr lang="en-US" sz="140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br>
              <a:rPr lang="en-US" sz="140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counseling as </a:t>
            </a:r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soon as needed</a:t>
            </a:r>
            <a:endParaRPr lang="en-US" sz="1400" dirty="0">
              <a:solidFill>
                <a:srgbClr val="33383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82644" y="3221674"/>
            <a:ext cx="495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b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47%</a:t>
            </a:r>
            <a:endParaRPr lang="en-US" sz="1400" dirty="0">
              <a:solidFill>
                <a:srgbClr val="33383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64172" y="3218801"/>
            <a:ext cx="495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Yes</a:t>
            </a:r>
            <a:br>
              <a:rPr lang="en-US" sz="1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53%</a:t>
            </a:r>
            <a:endParaRPr lang="en-US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2881223" y="2009955"/>
            <a:ext cx="3976917" cy="1004355"/>
          </a:xfrm>
          <a:prstGeom prst="line">
            <a:avLst/>
          </a:prstGeom>
          <a:ln w="12700">
            <a:solidFill>
              <a:srgbClr val="D9D9D9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029620" y="3848522"/>
            <a:ext cx="106702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Sometimes/</a:t>
            </a:r>
            <a:b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never</a:t>
            </a:r>
            <a:b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55%</a:t>
            </a:r>
            <a:endParaRPr lang="en-US" sz="1400" dirty="0">
              <a:solidFill>
                <a:srgbClr val="33383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65503" y="3103789"/>
            <a:ext cx="78579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Usually/</a:t>
            </a:r>
            <a:b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always</a:t>
            </a:r>
            <a:b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39%</a:t>
            </a:r>
            <a:endParaRPr lang="en-US" sz="1400" dirty="0">
              <a:solidFill>
                <a:srgbClr val="33383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277619" y="2275646"/>
            <a:ext cx="87716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Did not</a:t>
            </a:r>
            <a:b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seek help</a:t>
            </a:r>
            <a:b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6%</a:t>
            </a:r>
            <a:endParaRPr lang="en-US" sz="1400" dirty="0">
              <a:solidFill>
                <a:srgbClr val="33383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453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1752"/>
            <a:ext cx="9144000" cy="731520"/>
          </a:xfrm>
        </p:spPr>
        <p:txBody>
          <a:bodyPr anchor="t" anchorCtr="0">
            <a:noAutofit/>
          </a:bodyPr>
          <a:lstStyle/>
          <a:p>
            <a:r>
              <a:rPr lang="en-US" sz="2600" b="1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Less </a:t>
            </a:r>
            <a:r>
              <a:rPr lang="en-US" sz="2600" b="1" dirty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Than Half of </a:t>
            </a:r>
            <a:r>
              <a:rPr lang="en-US" sz="2600" b="1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High-Need </a:t>
            </a:r>
            <a:r>
              <a:rPr lang="en-US" sz="2600" b="1" dirty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Patients </a:t>
            </a:r>
            <a:r>
              <a:rPr lang="en-US" sz="2600" b="1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Who Might Need One </a:t>
            </a:r>
            <a:br>
              <a:rPr lang="en-US" sz="2600" b="1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2600" b="1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Have </a:t>
            </a:r>
            <a:r>
              <a:rPr lang="en-US" sz="2600" b="1" dirty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an Informed </a:t>
            </a:r>
            <a:r>
              <a:rPr lang="en-US" sz="2600" b="1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Care </a:t>
            </a:r>
            <a:r>
              <a:rPr lang="en-US" sz="2600" b="1" dirty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Coordinator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0529865"/>
              </p:ext>
            </p:extLst>
          </p:nvPr>
        </p:nvGraphicFramePr>
        <p:xfrm>
          <a:off x="833488" y="1806826"/>
          <a:ext cx="3479716" cy="3489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9890961"/>
              </p:ext>
            </p:extLst>
          </p:nvPr>
        </p:nvGraphicFramePr>
        <p:xfrm>
          <a:off x="4748162" y="1737530"/>
          <a:ext cx="3956998" cy="3752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 Placeholder 2"/>
          <p:cNvSpPr txBox="1">
            <a:spLocks/>
          </p:cNvSpPr>
          <p:nvPr/>
        </p:nvSpPr>
        <p:spPr>
          <a:xfrm>
            <a:off x="0" y="0"/>
            <a:ext cx="9144000" cy="301752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Exhibit 5</a:t>
            </a:r>
            <a:endParaRPr lang="en-US" sz="1600" dirty="0">
              <a:solidFill>
                <a:srgbClr val="33383B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2" y="5695593"/>
            <a:ext cx="9144000" cy="430887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Base: High-need </a:t>
            </a: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adults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.</a:t>
            </a:r>
          </a:p>
          <a:p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D</a:t>
            </a: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ata: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The 2016 Commonwealth Fund Survey of High-Need Patients, </a:t>
            </a: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June–September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2016.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4480" y="1231850"/>
            <a:ext cx="35933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the past two years, visited multiple doctors’ </a:t>
            </a:r>
            <a:b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offices or used multiple health care services</a:t>
            </a:r>
            <a:endParaRPr lang="en-US" sz="1400" dirty="0">
              <a:solidFill>
                <a:srgbClr val="33383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82644" y="3221674"/>
            <a:ext cx="495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b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47%</a:t>
            </a:r>
            <a:endParaRPr lang="en-US" sz="1400" dirty="0">
              <a:solidFill>
                <a:srgbClr val="33383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64172" y="3218801"/>
            <a:ext cx="495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Yes</a:t>
            </a:r>
            <a:br>
              <a:rPr lang="en-US" sz="1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53%</a:t>
            </a:r>
            <a:endParaRPr lang="en-US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2760453" y="4666891"/>
            <a:ext cx="4166558" cy="439947"/>
          </a:xfrm>
          <a:prstGeom prst="line">
            <a:avLst/>
          </a:prstGeom>
          <a:ln>
            <a:solidFill>
              <a:srgbClr val="D9D9D9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881223" y="2009955"/>
            <a:ext cx="3976917" cy="1004355"/>
          </a:xfrm>
          <a:prstGeom prst="line">
            <a:avLst/>
          </a:prstGeom>
          <a:ln w="12700">
            <a:solidFill>
              <a:srgbClr val="D9D9D9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057448" y="3422956"/>
            <a:ext cx="104015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care</a:t>
            </a:r>
            <a:b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coordinator</a:t>
            </a:r>
            <a:b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43%</a:t>
            </a:r>
            <a:endParaRPr lang="en-US" sz="1400" dirty="0">
              <a:solidFill>
                <a:srgbClr val="33383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40908" y="3187176"/>
            <a:ext cx="120879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Informed care</a:t>
            </a:r>
            <a:b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coordinator</a:t>
            </a:r>
            <a:b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42%</a:t>
            </a:r>
            <a:endParaRPr lang="en-US" sz="1400" dirty="0">
              <a:solidFill>
                <a:srgbClr val="33383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209681" y="4719794"/>
            <a:ext cx="141558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Uninformed </a:t>
            </a:r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care</a:t>
            </a:r>
            <a:r>
              <a:rPr lang="en-US" sz="140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40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coordinator</a:t>
            </a:r>
            <a:br>
              <a:rPr lang="en-US" sz="140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15%</a:t>
            </a:r>
            <a:endParaRPr lang="en-US" sz="1400" dirty="0">
              <a:solidFill>
                <a:srgbClr val="33383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975299" y="1828800"/>
            <a:ext cx="18267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Has a care coordinator</a:t>
            </a:r>
            <a:endParaRPr lang="en-US" sz="1400" dirty="0">
              <a:solidFill>
                <a:srgbClr val="33383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250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1752"/>
            <a:ext cx="9144000" cy="731520"/>
          </a:xfrm>
        </p:spPr>
        <p:txBody>
          <a:bodyPr anchor="t" anchorCtr="0">
            <a:noAutofit/>
          </a:bodyPr>
          <a:lstStyle/>
          <a:p>
            <a:r>
              <a:rPr lang="en-US" sz="2600" b="1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Few </a:t>
            </a:r>
            <a:r>
              <a:rPr lang="en-US" sz="2600" b="1" dirty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High-Need Patients </a:t>
            </a:r>
            <a:r>
              <a:rPr lang="en-US" sz="2600" b="1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with Functional Limitations </a:t>
            </a:r>
            <a:br>
              <a:rPr lang="en-US" sz="2600" b="1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2600" b="1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Have </a:t>
            </a:r>
            <a:r>
              <a:rPr lang="en-US" sz="2600" b="1" dirty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Adequate Help with Activities of </a:t>
            </a:r>
            <a:r>
              <a:rPr lang="en-US" sz="2600" b="1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Daily </a:t>
            </a:r>
            <a:r>
              <a:rPr lang="en-US" sz="2600" b="1" dirty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Living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6059635"/>
              </p:ext>
            </p:extLst>
          </p:nvPr>
        </p:nvGraphicFramePr>
        <p:xfrm>
          <a:off x="507995" y="1492905"/>
          <a:ext cx="4043150" cy="3936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8478725"/>
              </p:ext>
            </p:extLst>
          </p:nvPr>
        </p:nvGraphicFramePr>
        <p:xfrm>
          <a:off x="4748178" y="1737530"/>
          <a:ext cx="3956998" cy="3752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 Placeholder 2"/>
          <p:cNvSpPr txBox="1">
            <a:spLocks/>
          </p:cNvSpPr>
          <p:nvPr/>
        </p:nvSpPr>
        <p:spPr>
          <a:xfrm>
            <a:off x="0" y="0"/>
            <a:ext cx="9144000" cy="301752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Exhibit 6</a:t>
            </a:r>
            <a:endParaRPr lang="en-US" sz="1600" dirty="0">
              <a:solidFill>
                <a:srgbClr val="33383B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2" y="5527435"/>
            <a:ext cx="9144000" cy="600164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Base: High-need </a:t>
            </a: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adults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.</a:t>
            </a:r>
          </a:p>
          <a:p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N</a:t>
            </a: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ote: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ADLs = activities of daily living (e.g., eating, bathing, dressing); </a:t>
            </a: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IADLs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= instrumental activities of daily living (e.g., housework, preparing meals).</a:t>
            </a:r>
          </a:p>
          <a:p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Data: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The 2016 Commonwealth Fund Survey of High-Need Patients, </a:t>
            </a: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June–September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2016.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02280" y="1231850"/>
            <a:ext cx="31177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Has difficulty with ADLs or IADLs </a:t>
            </a:r>
            <a:b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because of a health or memory problem</a:t>
            </a:r>
            <a:endParaRPr lang="en-US" sz="1400" dirty="0">
              <a:solidFill>
                <a:srgbClr val="33383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07608" y="1600200"/>
            <a:ext cx="1765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Has someone to help </a:t>
            </a:r>
            <a:b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these activities</a:t>
            </a:r>
            <a:endParaRPr lang="en-US" sz="1400" dirty="0">
              <a:solidFill>
                <a:srgbClr val="33383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82644" y="3221674"/>
            <a:ext cx="495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b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43%</a:t>
            </a:r>
            <a:endParaRPr lang="en-US" sz="1400" dirty="0">
              <a:solidFill>
                <a:srgbClr val="33383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29668" y="3218801"/>
            <a:ext cx="495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Yes</a:t>
            </a:r>
            <a:br>
              <a:rPr lang="en-US" sz="1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57%</a:t>
            </a:r>
            <a:endParaRPr lang="en-US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2760453" y="4666891"/>
            <a:ext cx="4166558" cy="439947"/>
          </a:xfrm>
          <a:prstGeom prst="line">
            <a:avLst/>
          </a:prstGeom>
          <a:ln>
            <a:solidFill>
              <a:srgbClr val="D9D9D9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881223" y="2009955"/>
            <a:ext cx="3976917" cy="1004355"/>
          </a:xfrm>
          <a:prstGeom prst="line">
            <a:avLst/>
          </a:prstGeom>
          <a:ln w="12700">
            <a:solidFill>
              <a:srgbClr val="D9D9D9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029620" y="3848522"/>
            <a:ext cx="106702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Sometimes/</a:t>
            </a:r>
            <a:b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never</a:t>
            </a:r>
            <a:b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62%</a:t>
            </a:r>
            <a:endParaRPr lang="en-US" sz="1400" dirty="0">
              <a:solidFill>
                <a:srgbClr val="33383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65503" y="3103789"/>
            <a:ext cx="78579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Usually/</a:t>
            </a:r>
            <a:b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always</a:t>
            </a:r>
            <a:b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38%</a:t>
            </a:r>
            <a:endParaRPr lang="en-US" sz="1400" dirty="0">
              <a:solidFill>
                <a:srgbClr val="33383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434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1752"/>
            <a:ext cx="9144000" cy="731520"/>
          </a:xfrm>
        </p:spPr>
        <p:txBody>
          <a:bodyPr anchor="t" anchorCtr="0">
            <a:noAutofit/>
          </a:bodyPr>
          <a:lstStyle/>
          <a:p>
            <a:r>
              <a:rPr lang="en-US" sz="2600" b="1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There Is Room </a:t>
            </a:r>
            <a:r>
              <a:rPr lang="en-US" sz="2600" b="1" dirty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for Improvement in Patient-Centered Communication for </a:t>
            </a:r>
            <a:r>
              <a:rPr lang="en-US" sz="2600" b="1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High-Need </a:t>
            </a:r>
            <a:r>
              <a:rPr lang="en-US" sz="2600" b="1" dirty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Patients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085760"/>
              </p:ext>
            </p:extLst>
          </p:nvPr>
        </p:nvGraphicFramePr>
        <p:xfrm>
          <a:off x="207723" y="1414733"/>
          <a:ext cx="8746496" cy="4075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2771216" y="1630392"/>
            <a:ext cx="0" cy="3798354"/>
          </a:xfrm>
          <a:prstGeom prst="line">
            <a:avLst/>
          </a:prstGeom>
          <a:ln w="19050">
            <a:solidFill>
              <a:srgbClr val="3338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2"/>
          <p:cNvSpPr txBox="1">
            <a:spLocks/>
          </p:cNvSpPr>
          <p:nvPr/>
        </p:nvSpPr>
        <p:spPr>
          <a:xfrm>
            <a:off x="0" y="0"/>
            <a:ext cx="9144000" cy="301752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Exhibit 7</a:t>
            </a:r>
            <a:endParaRPr lang="en-US" sz="1600" dirty="0">
              <a:solidFill>
                <a:srgbClr val="33383B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7723" y="1188720"/>
            <a:ext cx="17215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Percent reporting . . .</a:t>
            </a:r>
            <a:endParaRPr lang="en-US" sz="1400" dirty="0">
              <a:solidFill>
                <a:srgbClr val="33383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" y="5695593"/>
            <a:ext cx="9144000" cy="430887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*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Significantly different from not high-need </a:t>
            </a: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adults at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the p&lt;0.05 level.</a:t>
            </a:r>
          </a:p>
          <a:p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Data: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The 2016 Commonwealth Fund Survey of High-Need Patients, </a:t>
            </a: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June–September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2016.</a:t>
            </a:r>
          </a:p>
        </p:txBody>
      </p:sp>
    </p:spTree>
    <p:extLst>
      <p:ext uri="{BB962C8B-B14F-4D97-AF65-F5344CB8AC3E}">
        <p14:creationId xmlns:p14="http://schemas.microsoft.com/office/powerpoint/2010/main" val="137311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1752"/>
            <a:ext cx="9144000" cy="731520"/>
          </a:xfrm>
        </p:spPr>
        <p:txBody>
          <a:bodyPr anchor="t" anchorCtr="0">
            <a:noAutofit/>
          </a:bodyPr>
          <a:lstStyle/>
          <a:p>
            <a:r>
              <a:rPr lang="en-US" sz="2600" b="1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For </a:t>
            </a:r>
            <a:r>
              <a:rPr lang="en-US" sz="2600" b="1" dirty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High-Need Patients, Good Access to Care and Communication with Provider Are Associated with Fewer </a:t>
            </a:r>
            <a:r>
              <a:rPr lang="en-US" sz="2600" b="1" dirty="0" err="1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Nonurgent</a:t>
            </a:r>
            <a:r>
              <a:rPr lang="en-US" sz="2600" b="1" dirty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n-US" sz="2600" b="1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Emergency Department </a:t>
            </a:r>
            <a:r>
              <a:rPr lang="en-US" sz="2600" b="1" dirty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Visits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332740"/>
              </p:ext>
            </p:extLst>
          </p:nvPr>
        </p:nvGraphicFramePr>
        <p:xfrm>
          <a:off x="284673" y="2123420"/>
          <a:ext cx="8574656" cy="3268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2"/>
          <p:cNvSpPr txBox="1">
            <a:spLocks/>
          </p:cNvSpPr>
          <p:nvPr/>
        </p:nvSpPr>
        <p:spPr>
          <a:xfrm>
            <a:off x="0" y="0"/>
            <a:ext cx="9144000" cy="301752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Exhibit 8</a:t>
            </a:r>
            <a:endParaRPr lang="en-US" sz="1600" dirty="0">
              <a:solidFill>
                <a:srgbClr val="33383B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" y="5526316"/>
            <a:ext cx="9144000" cy="600164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Base: High-need adults.</a:t>
            </a:r>
          </a:p>
          <a:p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*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Significantly different </a:t>
            </a: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at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the p&lt;0.05 level.</a:t>
            </a:r>
          </a:p>
          <a:p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Data: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The 2016 Commonwealth Fund Survey of High-Need Patients, </a:t>
            </a: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June–September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2016.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7723" y="1600200"/>
            <a:ext cx="61259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Percent of high-need patients who reported using the emergency department </a:t>
            </a:r>
            <a:b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a condition that could have been treated in the doctor’s office</a:t>
            </a:r>
            <a:endParaRPr lang="en-US" sz="1400" dirty="0">
              <a:solidFill>
                <a:srgbClr val="33383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577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1752"/>
            <a:ext cx="9144000" cy="731520"/>
          </a:xfrm>
        </p:spPr>
        <p:txBody>
          <a:bodyPr anchor="t" anchorCtr="0">
            <a:noAutofit/>
          </a:bodyPr>
          <a:lstStyle/>
          <a:p>
            <a:r>
              <a:rPr lang="en-US" sz="2600" b="1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High-Need </a:t>
            </a:r>
            <a:r>
              <a:rPr lang="en-US" sz="2600" b="1" dirty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Patients with Good Physician Communication and Timely Access to Care Have Lower Rates of Delaying Care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51129"/>
              </p:ext>
            </p:extLst>
          </p:nvPr>
        </p:nvGraphicFramePr>
        <p:xfrm>
          <a:off x="276045" y="1651946"/>
          <a:ext cx="8635042" cy="3774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2"/>
          <p:cNvSpPr txBox="1">
            <a:spLocks/>
          </p:cNvSpPr>
          <p:nvPr/>
        </p:nvSpPr>
        <p:spPr>
          <a:xfrm>
            <a:off x="0" y="0"/>
            <a:ext cx="9144000" cy="301752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33383B"/>
                </a:solidFill>
                <a:latin typeface="Calibri Light" charset="0"/>
                <a:ea typeface="Calibri Light" charset="0"/>
                <a:cs typeface="Calibri Light" charset="0"/>
              </a:rPr>
              <a:t>Exhibit 9</a:t>
            </a:r>
            <a:endParaRPr lang="en-US" sz="1600" dirty="0">
              <a:solidFill>
                <a:srgbClr val="33383B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" y="5526316"/>
            <a:ext cx="9144000" cy="600164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Base: High-need adults.</a:t>
            </a:r>
          </a:p>
          <a:p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*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Significantly different </a:t>
            </a: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at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the p&lt;0.05 level.</a:t>
            </a:r>
          </a:p>
          <a:p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Data: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The 2016 Commonwealth Fund Survey of High-Need Patients, </a:t>
            </a:r>
            <a:r>
              <a:rPr lang="en-US" sz="1100" dirty="0" smtClean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June–September 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2016.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7723" y="1234440"/>
            <a:ext cx="72440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3338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Percent of high-need patients who reported delaying care in past year because of access issue</a:t>
            </a:r>
            <a:endParaRPr lang="en-US" sz="1400" dirty="0">
              <a:solidFill>
                <a:srgbClr val="33383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570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9bc6a8d-14dd-4a95-baab-e16a8c685bba"/>
    <TaxKeywordTaxHTField xmlns="29bc6a8d-14dd-4a95-baab-e16a8c685bba">
      <Terms xmlns="http://schemas.microsoft.com/office/infopath/2007/PartnerControls"/>
    </TaxKeywordTaxHTField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35280056E7BB49893E7034D705AB26" ma:contentTypeVersion="7" ma:contentTypeDescription="Create a new document." ma:contentTypeScope="" ma:versionID="b056d05ebf564e41f2e263e4cdeb8209">
  <xsd:schema xmlns:xsd="http://www.w3.org/2001/XMLSchema" xmlns:xs="http://www.w3.org/2001/XMLSchema" xmlns:p="http://schemas.microsoft.com/office/2006/metadata/properties" xmlns:ns2="29bc6a8d-14dd-4a95-baab-e16a8c685bba" targetNamespace="http://schemas.microsoft.com/office/2006/metadata/properties" ma:root="true" ma:fieldsID="20b1ce391de13e66e035ee608bbf3e30" ns2:_="">
    <xsd:import namespace="29bc6a8d-14dd-4a95-baab-e16a8c685bb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bc6a8d-14dd-4a95-baab-e16a8c685bb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9" nillable="true" ma:taxonomy="true" ma:internalName="TaxKeywordTaxHTField" ma:taxonomyFieldName="TaxKeyword" ma:displayName="Enterprise Keywords" ma:fieldId="{23f27201-bee3-471e-b2e7-b64fd8b7ca38}" ma:taxonomyMulti="true" ma:sspId="08d887b3-530c-4858-8ab3-c8c35b27a87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description="" ma:hidden="true" ma:list="{690f1226-ed51-43c4-a7d5-930a1683902b}" ma:internalName="TaxCatchAll" ma:showField="CatchAllData" ma:web="29bc6a8d-14dd-4a95-baab-e16a8c685bb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4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EEF2A5-4916-4B9A-91EC-59B3AAC1E40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B6F4C3A-A10B-4B86-AF7B-7DDF6B3A63CB}">
  <ds:schemaRefs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29bc6a8d-14dd-4a95-baab-e16a8c685bb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A4F98E4-ECEC-402D-A7A3-ECECE86527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bc6a8d-14dd-4a95-baab-e16a8c685b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3391</TotalTime>
  <Words>850</Words>
  <Application>Microsoft Macintosh PowerPoint</Application>
  <PresentationFormat>On-screen Show (4:3)</PresentationFormat>
  <Paragraphs>139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Calibri Light</vt:lpstr>
      <vt:lpstr>Times New Roman</vt:lpstr>
      <vt:lpstr>Arial</vt:lpstr>
      <vt:lpstr>Office Theme</vt:lpstr>
      <vt:lpstr>Poverty and Social Isolation Are More Prevalent Among  High-Need Patients</vt:lpstr>
      <vt:lpstr>High-Need Patients Experience Disparities in Timely Access to Care</vt:lpstr>
      <vt:lpstr>High-Need Patients Report Problems with Convenient Access  to Care </vt:lpstr>
      <vt:lpstr>Less Than Half of Distressed High-Need Patients Can Usually or Always Get an Appointment for Emotional Counseling as Soon as Needed</vt:lpstr>
      <vt:lpstr>Less Than Half of High-Need Patients Who Might Need One  Have an Informed Care Coordinator</vt:lpstr>
      <vt:lpstr>Few High-Need Patients with Functional Limitations  Have Adequate Help with Activities of Daily Living</vt:lpstr>
      <vt:lpstr>There Is Room for Improvement in Patient-Centered Communication for High-Need Patients </vt:lpstr>
      <vt:lpstr>For High-Need Patients, Good Access to Care and Communication with Provider Are Associated with Fewer Nonurgent Emergency Department Visits </vt:lpstr>
      <vt:lpstr>High-Need Patients with Good Physician Communication and Timely Access to Care Have Lower Rates of Delaying Care</vt:lpstr>
      <vt:lpstr>Distribution of Survey Respondents with High Needs</vt:lpstr>
      <vt:lpstr>Distribution of Survey Respondents with High Needs by Chronic Conditions, Functional Limitations, Age, and Insurance Status</vt:lpstr>
    </vt:vector>
  </TitlesOfParts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Ryan</dc:creator>
  <cp:lastModifiedBy>Paul Frame</cp:lastModifiedBy>
  <cp:revision>539</cp:revision>
  <cp:lastPrinted>2016-11-28T17:53:35Z</cp:lastPrinted>
  <dcterms:created xsi:type="dcterms:W3CDTF">2016-10-12T23:08:04Z</dcterms:created>
  <dcterms:modified xsi:type="dcterms:W3CDTF">2016-11-29T16:04:28Z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0x0101006935280056E7BB49893E7034D705AB26</vt:lpwstr>
  </property>
</Properties>
</file>