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9"/>
  </p:notesMasterIdLst>
  <p:sldIdLst>
    <p:sldId id="300" r:id="rId2"/>
    <p:sldId id="306" r:id="rId3"/>
    <p:sldId id="281" r:id="rId4"/>
    <p:sldId id="298" r:id="rId5"/>
    <p:sldId id="274" r:id="rId6"/>
    <p:sldId id="304" r:id="rId7"/>
    <p:sldId id="295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83A"/>
    <a:srgbClr val="AA3607"/>
    <a:srgbClr val="FF7300"/>
    <a:srgbClr val="0A3C53"/>
    <a:srgbClr val="838383"/>
    <a:srgbClr val="C5E8F0"/>
    <a:srgbClr val="5B9BD7"/>
    <a:srgbClr val="8CD1F1"/>
    <a:srgbClr val="1478A7"/>
    <a:srgbClr val="5B6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4" autoAdjust="0"/>
    <p:restoredTop sz="94722" autoAdjust="0"/>
  </p:normalViewPr>
  <p:slideViewPr>
    <p:cSldViewPr snapToGrid="0">
      <p:cViewPr varScale="1">
        <p:scale>
          <a:sx n="147" d="100"/>
          <a:sy n="147" d="100"/>
        </p:scale>
        <p:origin x="2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4" Type="http://schemas.openxmlformats.org/officeDocument/2006/relationships/chartUserShapes" Target="../drawings/drawing2.xm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4" Type="http://schemas.openxmlformats.org/officeDocument/2006/relationships/chartUserShapes" Target="../drawings/drawing3.xml"/><Relationship Id="rId1" Type="http://schemas.microsoft.com/office/2011/relationships/chartStyle" Target="style6.xml"/><Relationship Id="rId2" Type="http://schemas.microsoft.com/office/2011/relationships/chartColorStyle" Target="colors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289013215453331"/>
          <c:y val="0.0100658413289163"/>
          <c:w val="0.977523944375374"/>
          <c:h val="0.957034505683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annual out-of-pocket spending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33383A"/>
                    </a:solidFill>
                    <a:latin typeface="+mn-lt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702.0</c:v>
                </c:pt>
                <c:pt idx="1">
                  <c:v>1157.0</c:v>
                </c:pt>
                <c:pt idx="2">
                  <c:v>1669.0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AD-4CC6-BD99-081E3574B896}"/>
            </c:ex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 xmlns:c16r2="http://schemas.microsoft.com/office/drawing/2015/06/chart"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Average annual health care expenditures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D4-4B50-9322-8E6BA8F5A7E0}"/>
              </c:ext>
            </c:extLst>
          </c:dPt>
          <c:dPt>
            <c:idx val="1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AD4-4B50-9322-8E6BA8F5A7E0}"/>
              </c:ext>
            </c:extLst>
          </c:dPt>
          <c:dPt>
            <c:idx val="2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AD4-4B50-9322-8E6BA8F5A7E0}"/>
              </c:ext>
            </c:extLst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Sheet1!$C$2:$C$4</c:f>
              <c:numCache>
                <c:formatCode>_("$"* #,##0_);_("$"* \(#,##0\);_("$"* "-"??_);_(@_)</c:formatCode>
                <c:ptCount val="3"/>
                <c:pt idx="0">
                  <c:v>4845.0</c:v>
                </c:pt>
                <c:pt idx="1">
                  <c:v>7526.0</c:v>
                </c:pt>
                <c:pt idx="2">
                  <c:v>21021.0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AD4-4B50-9322-8E6BA8F5A7E0}"/>
            </c:ex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 xmlns:c16r2="http://schemas.microsoft.com/office/drawing/2015/06/chart"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752664384"/>
        <c:axId val="1754658496"/>
      </c:barChart>
      <c:catAx>
        <c:axId val="175266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83A"/>
                </a:solidFill>
                <a:latin typeface="+mn-lt"/>
                <a:ea typeface="Calibri" charset="0"/>
                <a:cs typeface="Calibri" charset="0"/>
              </a:defRPr>
            </a:pPr>
            <a:endParaRPr lang="en-US"/>
          </a:p>
        </c:txPr>
        <c:crossAx val="1754658496"/>
        <c:crossesAt val="0.0"/>
        <c:auto val="1"/>
        <c:lblAlgn val="ctr"/>
        <c:lblOffset val="100"/>
        <c:noMultiLvlLbl val="0"/>
      </c:catAx>
      <c:valAx>
        <c:axId val="1754658496"/>
        <c:scaling>
          <c:orientation val="minMax"/>
          <c:max val="22000.0"/>
          <c:min val="0.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" sourceLinked="0"/>
        <c:majorTickMark val="out"/>
        <c:minorTickMark val="none"/>
        <c:tickLblPos val="nextTo"/>
        <c:crossAx val="17526643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 i="0">
          <a:solidFill>
            <a:srgbClr val="33383A"/>
          </a:solidFill>
          <a:latin typeface="+mn-lt"/>
          <a:ea typeface="Calibri" charset="0"/>
          <a:cs typeface="Calibri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278216646881473"/>
          <c:y val="0.0196689288519242"/>
          <c:w val="0.9914321719784"/>
          <c:h val="0.7147617301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rgbClr val="0A3C5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0439927547050598"/>
                  <c:y val="0.0027397260273972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058657006273413"/>
                  <c:y val="0.005115089514066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058657006273413"/>
                  <c:y val="-0.002557544757033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Total adult population</c:v>
                </c:pt>
                <c:pt idx="1">
                  <c:v>3+ Chronic Diseases, No Functional Limitation</c:v>
                </c:pt>
                <c:pt idx="2">
                  <c:v>3+ Chronic Diseases, With Functional Limitation (High Need)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1154.0</c:v>
                </c:pt>
                <c:pt idx="1">
                  <c:v>3688.0</c:v>
                </c:pt>
                <c:pt idx="2">
                  <c:v>10710.0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93-422B-9A5A-9400F6175D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Top 25%</c:v>
                </c:pt>
              </c:strCache>
            </c:strRef>
          </c:tx>
          <c:spPr>
            <a:solidFill>
              <a:srgbClr val="C5E8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0439927547050597"/>
                  <c:y val="1.006907383721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79939097182127"/>
                      <c:h val="0.039109872636381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00293285031367065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058657006273413"/>
                  <c:y val="0.003836317135549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55198760074023"/>
                      <c:h val="0.03946291560102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Total adult population</c:v>
                </c:pt>
                <c:pt idx="1">
                  <c:v>3+ Chronic Diseases, No Functional Limitation</c:v>
                </c:pt>
                <c:pt idx="2">
                  <c:v>3+ Chronic Diseases, With Functional Limitation (High Need)</c:v>
                </c:pt>
              </c:strCache>
            </c:strRef>
          </c:cat>
          <c:val>
            <c:numRef>
              <c:f>Sheet1!$C$2:$C$4</c:f>
              <c:numCache>
                <c:formatCode>_("$"* #,##0_);_("$"* \(#,##0\);_("$"* "-"??_);_(@_)</c:formatCode>
                <c:ptCount val="3"/>
                <c:pt idx="0">
                  <c:v>4362.0</c:v>
                </c:pt>
                <c:pt idx="1">
                  <c:v>8194.0</c:v>
                </c:pt>
                <c:pt idx="2">
                  <c:v>26376.0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3F-4663-B9A3-91822B6388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Top 10%</c:v>
                </c:pt>
              </c:strCache>
            </c:strRef>
          </c:tx>
          <c:spPr>
            <a:solidFill>
              <a:srgbClr val="83838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0586570062734133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0439927547050597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0439921773723208"/>
                  <c:y val="0.007672634271099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850789764598307"/>
                      <c:h val="0.049353422305418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Total adult population</c:v>
                </c:pt>
                <c:pt idx="1">
                  <c:v>3+ Chronic Diseases, No Functional Limitation</c:v>
                </c:pt>
                <c:pt idx="2">
                  <c:v>3+ Chronic Diseases, With Functional Limitation (High Need)</c:v>
                </c:pt>
              </c:strCache>
            </c:strRef>
          </c:cat>
          <c:val>
            <c:numRef>
              <c:f>Sheet1!$D$2:$D$4</c:f>
              <c:numCache>
                <c:formatCode>_("$"* #,##0_);_("$"* \(#,##0\);_("$"* "-"??_);_(@_)</c:formatCode>
                <c:ptCount val="3"/>
                <c:pt idx="0">
                  <c:v>11738.0</c:v>
                </c:pt>
                <c:pt idx="1">
                  <c:v>17218.0</c:v>
                </c:pt>
                <c:pt idx="2">
                  <c:v>51380.0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3F-4663-B9A3-91822B63884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Top 5%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0293285031367065"/>
                  <c:y val="0.0027397260273972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0439927547050597"/>
                  <c:y val="0.0027398338906266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55198760074023"/>
                      <c:h val="0.04202046035805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00293285031367065"/>
                  <c:y val="-0.004109589041095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55198760074023"/>
                      <c:h val="0.042273972602739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Total adult population</c:v>
                </c:pt>
                <c:pt idx="1">
                  <c:v>3+ Chronic Diseases, No Functional Limitation</c:v>
                </c:pt>
                <c:pt idx="2">
                  <c:v>3+ Chronic Diseases, With Functional Limitation (High Need)</c:v>
                </c:pt>
              </c:strCache>
            </c:strRef>
          </c:cat>
          <c:val>
            <c:numRef>
              <c:f>Sheet1!$E$2:$E$4</c:f>
              <c:numCache>
                <c:formatCode>_("$"* #,##0_);_("$"* \(#,##0\);_("$"* "-"??_);_(@_)</c:formatCode>
                <c:ptCount val="3"/>
                <c:pt idx="0">
                  <c:v>20895.0</c:v>
                </c:pt>
                <c:pt idx="1">
                  <c:v>27573.0</c:v>
                </c:pt>
                <c:pt idx="2">
                  <c:v>73087.0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03F-4663-B9A3-91822B63884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Top 1%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Total adult population</c:v>
                </c:pt>
                <c:pt idx="1">
                  <c:v>3+ Chronic Diseases, No Functional Limitation</c:v>
                </c:pt>
                <c:pt idx="2">
                  <c:v>3+ Chronic Diseases, With Functional Limitation (High Need)</c:v>
                </c:pt>
              </c:strCache>
            </c:strRef>
          </c:cat>
          <c:val>
            <c:numRef>
              <c:f>Sheet1!$F$2:$F$4</c:f>
              <c:numCache>
                <c:formatCode>_("$"* #,##0_);_("$"* \(#,##0\);_("$"* "-"??_);_(@_)</c:formatCode>
                <c:ptCount val="3"/>
                <c:pt idx="0">
                  <c:v>55962.0</c:v>
                </c:pt>
                <c:pt idx="1">
                  <c:v>61500.0</c:v>
                </c:pt>
                <c:pt idx="2">
                  <c:v>133083.0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03F-4663-B9A3-91822B6388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65948544"/>
        <c:axId val="1753114896"/>
      </c:barChart>
      <c:catAx>
        <c:axId val="176594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12700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3114896"/>
        <c:crossesAt val="0.0"/>
        <c:auto val="0"/>
        <c:lblAlgn val="ctr"/>
        <c:lblOffset val="100"/>
        <c:noMultiLvlLbl val="0"/>
      </c:catAx>
      <c:valAx>
        <c:axId val="1753114896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1765948544"/>
        <c:crosses val="autoZero"/>
        <c:crossBetween val="between"/>
        <c:majorUnit val="20000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0469059757056074"/>
          <c:y val="0.0175087908531981"/>
          <c:w val="0.553924676595214"/>
          <c:h val="0.06109269589383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A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06982027380419"/>
          <c:y val="0.0951768695494791"/>
          <c:w val="0.974794072615923"/>
          <c:h val="0.729064163348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adult population</c:v>
                </c:pt>
              </c:strCache>
            </c:strRef>
          </c:tx>
          <c:spPr>
            <a:solidFill>
              <a:srgbClr val="8383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 65+</c:v>
                </c:pt>
                <c:pt idx="1">
                  <c:v>Female</c:v>
                </c:pt>
                <c:pt idx="2">
                  <c:v>White race</c:v>
                </c:pt>
                <c:pt idx="3">
                  <c:v>No  _x000d_high school _x000d_degree</c:v>
                </c:pt>
                <c:pt idx="4">
                  <c:v>Income below_x000d_200% FPL</c:v>
                </c:pt>
                <c:pt idx="5">
                  <c:v>Public _x000d_insurance</c:v>
                </c:pt>
                <c:pt idx="6">
                  <c:v>Fair or poor_x000d_health status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0.17</c:v>
                </c:pt>
                <c:pt idx="1">
                  <c:v>0.52</c:v>
                </c:pt>
                <c:pt idx="2">
                  <c:v>0.67</c:v>
                </c:pt>
                <c:pt idx="3">
                  <c:v>0.16</c:v>
                </c:pt>
                <c:pt idx="4">
                  <c:v>0.3</c:v>
                </c:pt>
                <c:pt idx="5">
                  <c:v>0.28</c:v>
                </c:pt>
                <c:pt idx="6">
                  <c:v>0.260314289270229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C9-4428-B094-47E6EA3E07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3+ chronic diseases, no functional limitations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 65+</c:v>
                </c:pt>
                <c:pt idx="1">
                  <c:v>Female</c:v>
                </c:pt>
                <c:pt idx="2">
                  <c:v>White race</c:v>
                </c:pt>
                <c:pt idx="3">
                  <c:v>No  _x000d_high school _x000d_degree</c:v>
                </c:pt>
                <c:pt idx="4">
                  <c:v>Income below_x000d_200% FPL</c:v>
                </c:pt>
                <c:pt idx="5">
                  <c:v>Public _x000d_insurance</c:v>
                </c:pt>
                <c:pt idx="6">
                  <c:v>Fair or poor_x000d_health status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0.31324507043572</c:v>
                </c:pt>
                <c:pt idx="1">
                  <c:v>0.584788619466462</c:v>
                </c:pt>
                <c:pt idx="2">
                  <c:v>0.772804708107946</c:v>
                </c:pt>
                <c:pt idx="3">
                  <c:v>0.139356885722359</c:v>
                </c:pt>
                <c:pt idx="4">
                  <c:v>0.27</c:v>
                </c:pt>
                <c:pt idx="5">
                  <c:v>0.41</c:v>
                </c:pt>
                <c:pt idx="6">
                  <c:v>0.380485403136044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C9-4428-B094-47E6EA3E07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3+ chronic diseases, with functional limitations (high need)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 65+</c:v>
                </c:pt>
                <c:pt idx="1">
                  <c:v>Female</c:v>
                </c:pt>
                <c:pt idx="2">
                  <c:v>White race</c:v>
                </c:pt>
                <c:pt idx="3">
                  <c:v>No  _x000d_high school _x000d_degree</c:v>
                </c:pt>
                <c:pt idx="4">
                  <c:v>Income below_x000d_200% FPL</c:v>
                </c:pt>
                <c:pt idx="5">
                  <c:v>Public _x000d_insurance</c:v>
                </c:pt>
                <c:pt idx="6">
                  <c:v>Fair or poor_x000d_health status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0.55</c:v>
                </c:pt>
                <c:pt idx="1">
                  <c:v>0.63</c:v>
                </c:pt>
                <c:pt idx="2">
                  <c:v>0.72</c:v>
                </c:pt>
                <c:pt idx="3">
                  <c:v>0.28</c:v>
                </c:pt>
                <c:pt idx="4">
                  <c:v>0.52</c:v>
                </c:pt>
                <c:pt idx="5">
                  <c:v>0.83</c:v>
                </c:pt>
                <c:pt idx="6">
                  <c:v>0.825664136121653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72447600"/>
        <c:axId val="1671105024"/>
      </c:barChart>
      <c:catAx>
        <c:axId val="177244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105024"/>
        <c:crosses val="autoZero"/>
        <c:auto val="1"/>
        <c:lblAlgn val="ctr"/>
        <c:lblOffset val="100"/>
        <c:noMultiLvlLbl val="0"/>
      </c:catAx>
      <c:valAx>
        <c:axId val="1671105024"/>
        <c:scaling>
          <c:orientation val="minMax"/>
          <c:max val="1.0"/>
        </c:scaling>
        <c:delete val="1"/>
        <c:axPos val="l"/>
        <c:numFmt formatCode="0%" sourceLinked="1"/>
        <c:majorTickMark val="out"/>
        <c:minorTickMark val="none"/>
        <c:tickLblPos val="nextTo"/>
        <c:crossAx val="177244760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08234088023892"/>
          <c:y val="0.194337769593368"/>
          <c:w val="0.974623606075274"/>
          <c:h val="0.6111153956068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adult population</c:v>
                </c:pt>
              </c:strCache>
            </c:strRef>
          </c:tx>
          <c:spPr>
            <a:solidFill>
              <a:srgbClr val="83838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Emergency department visits</c:v>
                </c:pt>
                <c:pt idx="1">
                  <c:v>Inpatient hospital discharges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183.0</c:v>
                </c:pt>
                <c:pt idx="1">
                  <c:v>107.0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24-4A46-A1D6-E31DB879DA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Three or more chronic diseases, no functional limitations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Emergency department visits</c:v>
                </c:pt>
                <c:pt idx="1">
                  <c:v>Inpatient hospital discharges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248.0</c:v>
                </c:pt>
                <c:pt idx="1">
                  <c:v>147.0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24-4A46-A1D6-E31DB879DA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Three or more chronic diseases, no functional limitations2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Emergency department visits</c:v>
                </c:pt>
                <c:pt idx="1">
                  <c:v>Inpatient hospital discharges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619.0</c:v>
                </c:pt>
                <c:pt idx="1">
                  <c:v>535.0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7073552"/>
        <c:axId val="1777078320"/>
      </c:barChart>
      <c:catAx>
        <c:axId val="177707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7078320"/>
        <c:crosses val="autoZero"/>
        <c:auto val="1"/>
        <c:lblAlgn val="ctr"/>
        <c:lblOffset val="100"/>
        <c:noMultiLvlLbl val="0"/>
      </c:catAx>
      <c:valAx>
        <c:axId val="1777078320"/>
        <c:scaling>
          <c:orientation val="minMax"/>
          <c:max val="750.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77073552"/>
        <c:crosses val="autoZero"/>
        <c:crossBetween val="between"/>
        <c:majorUnit val="250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21324064807"/>
          <c:y val="0.0480992625214078"/>
          <c:w val="0.852338809196285"/>
          <c:h val="0.9038014749571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AA360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51-4B41-95C5-822DB3479940}"/>
              </c:ext>
            </c:extLst>
          </c:dPt>
          <c:dPt>
            <c:idx val="2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51-4B41-95C5-822DB3479940}"/>
              </c:ext>
            </c:extLst>
          </c:dPt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4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-0.00033907010329158"/>
                  <c:y val="0.039241015317964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vert="horz" anchor="t" anchorCtr="0"/>
                <a:lstStyle/>
                <a:p>
                  <a:pPr>
                    <a:defRPr sz="14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610898542915"/>
                      <c:h val="0.125285288124307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Sheet1!$B$2:$B$4</c:f>
              <c:numCache>
                <c:formatCode>General</c:formatCode>
                <c:ptCount val="3"/>
                <c:pt idx="0">
                  <c:v>3.58</c:v>
                </c:pt>
                <c:pt idx="1">
                  <c:v>6.23</c:v>
                </c:pt>
                <c:pt idx="2">
                  <c:v>9.58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5F-4EBA-85E6-35E12ED9A1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759096048"/>
        <c:axId val="1772370496"/>
      </c:barChart>
      <c:catAx>
        <c:axId val="175909604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one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772370496"/>
        <c:crosses val="autoZero"/>
        <c:auto val="1"/>
        <c:lblAlgn val="ctr"/>
        <c:lblOffset val="100"/>
        <c:noMultiLvlLbl val="0"/>
      </c:catAx>
      <c:valAx>
        <c:axId val="1772370496"/>
        <c:scaling>
          <c:orientation val="minMax"/>
          <c:max val="30.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5909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21324064807"/>
          <c:y val="0.0480992625214078"/>
          <c:w val="0.852338809196285"/>
          <c:h val="0.9038014749571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AA360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51-4B41-95C5-822DB3479940}"/>
              </c:ext>
            </c:extLst>
          </c:dPt>
          <c:dPt>
            <c:idx val="2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51-4B41-95C5-822DB3479940}"/>
              </c:ext>
            </c:extLst>
          </c:dPt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4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-0.00766348372342536"/>
                  <c:y val="0.0235803543024259"/>
                </c:manualLayout>
              </c:layout>
              <c:tx>
                <c:rich>
                  <a:bodyPr rot="0" vert="horz" anchor="t" anchorCtr="0"/>
                  <a:lstStyle/>
                  <a:p>
                    <a:pPr>
                      <a:defRPr sz="1400"/>
                    </a:pPr>
                    <a:r>
                      <a:rPr lang="en-US" smtClean="0"/>
                      <a:t>&lt;1</a:t>
                    </a:r>
                    <a:endParaRPr lang="en-US" dirty="0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962071302647"/>
                      <c:h val="0.0939639660932302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Sheet1!$B$2:$B$4</c:f>
              <c:numCache>
                <c:formatCode>General</c:formatCode>
                <c:ptCount val="3"/>
                <c:pt idx="0">
                  <c:v>1.55</c:v>
                </c:pt>
                <c:pt idx="1">
                  <c:v>0.35</c:v>
                </c:pt>
                <c:pt idx="2">
                  <c:v>26.1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5F-4EBA-85E6-35E12ED9A1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772693808"/>
        <c:axId val="1772697760"/>
      </c:barChart>
      <c:catAx>
        <c:axId val="177269380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one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772697760"/>
        <c:crosses val="autoZero"/>
        <c:auto val="1"/>
        <c:lblAlgn val="ctr"/>
        <c:lblOffset val="100"/>
        <c:noMultiLvlLbl val="0"/>
      </c:catAx>
      <c:valAx>
        <c:axId val="17726977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7269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810448559212699"/>
          <c:y val="0.02416588886346"/>
          <c:w val="0.980130780348139"/>
          <c:h val="0.9465366694055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top-spending category two years in a row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.0"/>
                  <c:y val="-0.0032991151876976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0"/>
                  <c:y val="-0.0061279195978348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F2C-4D15-AB2C-EB514C29E40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Top 10% of _x000d_spending</c:v>
                </c:pt>
                <c:pt idx="1">
                  <c:v>Top 5% of _x000d_spending</c:v>
                </c:pt>
                <c:pt idx="3">
                  <c:v>Top 10% of _x000d_spending</c:v>
                </c:pt>
                <c:pt idx="4">
                  <c:v>Top 5% of _x000d_spending</c:v>
                </c:pt>
                <c:pt idx="6">
                  <c:v>Top 10% of _x000d_spending</c:v>
                </c:pt>
                <c:pt idx="7">
                  <c:v>Top 5% of _x000d_spending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0.0416090450696532</c:v>
                </c:pt>
                <c:pt idx="1">
                  <c:v>0.016866179437245</c:v>
                </c:pt>
                <c:pt idx="3">
                  <c:v>0.0641700421090619</c:v>
                </c:pt>
                <c:pt idx="4">
                  <c:v>0.022281985661769</c:v>
                </c:pt>
                <c:pt idx="6">
                  <c:v>0.291536771909228</c:v>
                </c:pt>
                <c:pt idx="7">
                  <c:v>0.152316797130991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2C-4D15-AB2C-EB514C29E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 top-spending category one year only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144845154826925"/>
                  <c:y val="0.012259330196489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F2C-4D15-AB2C-EB514C29E40D}"/>
                </c:ext>
                <c:ext xmlns:c15="http://schemas.microsoft.com/office/drawing/2012/chart" uri="{CE6537A1-D6FC-4f65-9D91-7224C49458BB}">
                  <c15:layout>
                    <c:manualLayout>
                      <c:w val="0.0387315944007197"/>
                      <c:h val="0.058229383062862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00168067226890756"/>
                  <c:y val="-0.001737048074976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2C-4D15-AB2C-EB514C29E40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0168067226890756"/>
                  <c:y val="0.01340519197023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F2C-4D15-AB2C-EB514C29E40D}"/>
                </c:ext>
                <c:ext xmlns:c15="http://schemas.microsoft.com/office/drawing/2012/chart" uri="{CE6537A1-D6FC-4f65-9D91-7224C49458BB}">
                  <c15:layout>
                    <c:manualLayout>
                      <c:w val="0.0387315944007197"/>
                      <c:h val="0.081323189376745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0"/>
                  <c:y val="-0.003643314213185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F2C-4D15-AB2C-EB514C29E40D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000724225774134514"/>
                  <c:y val="0.00602841863018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2C-4D15-AB2C-EB514C29E40D}"/>
                </c:ext>
                <c:ext xmlns:c15="http://schemas.microsoft.com/office/drawing/2012/chart" uri="{CE6537A1-D6FC-4f65-9D91-7224C49458BB}">
                  <c15:layout>
                    <c:manualLayout>
                      <c:w val="0.0459738521420659"/>
                      <c:h val="0.058229383062862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0.0"/>
                  <c:y val="0.001702307113477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F2C-4D15-AB2C-EB514C29E40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Top 10% of _x000d_spending</c:v>
                </c:pt>
                <c:pt idx="1">
                  <c:v>Top 5% of _x000d_spending</c:v>
                </c:pt>
                <c:pt idx="3">
                  <c:v>Top 10% of _x000d_spending</c:v>
                </c:pt>
                <c:pt idx="4">
                  <c:v>Top 5% of _x000d_spending</c:v>
                </c:pt>
                <c:pt idx="6">
                  <c:v>Top 10% of _x000d_spending</c:v>
                </c:pt>
                <c:pt idx="7">
                  <c:v>Top 5% of _x000d_spending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0.117438784885676</c:v>
                </c:pt>
                <c:pt idx="1">
                  <c:v>0.0656736241186949</c:v>
                </c:pt>
                <c:pt idx="3">
                  <c:v>0.196475556636939</c:v>
                </c:pt>
                <c:pt idx="4">
                  <c:v>0.108490532830427</c:v>
                </c:pt>
                <c:pt idx="6">
                  <c:v>0.318056476913778</c:v>
                </c:pt>
                <c:pt idx="7">
                  <c:v>0.274077603155267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F2C-4D15-AB2C-EB514C29E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774793232"/>
        <c:axId val="1774797904"/>
      </c:barChart>
      <c:catAx>
        <c:axId val="1774793232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4797904"/>
        <c:crosses val="autoZero"/>
        <c:auto val="1"/>
        <c:lblAlgn val="ctr"/>
        <c:lblOffset val="100"/>
        <c:noMultiLvlLbl val="0"/>
      </c:catAx>
      <c:valAx>
        <c:axId val="1774797904"/>
        <c:scaling>
          <c:orientation val="minMax"/>
          <c:max val="0.65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77479323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t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0101568387898518"/>
          <c:y val="0.0274127897084231"/>
          <c:w val="0.394527750050639"/>
          <c:h val="0.1433265523960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A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0513414694961"/>
          <c:y val="0.0434510798043324"/>
          <c:w val="0.902113597453321"/>
          <c:h val="0.8188506331299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Functional limitations; &lt; 3 chronic diseases (healthiest)</c:v>
                </c:pt>
              </c:strCache>
            </c:strRef>
          </c:tx>
          <c:spPr>
            <a:solidFill>
              <a:srgbClr val="0A3C53">
                <a:alpha val="99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627709579457159"/>
                  <c:y val="-0.001003784866509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397704390342486"/>
                      <c:h val="0.054316048576427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0573463072590491"/>
                  <c:y val="-0.0034455439264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444201396228202"/>
                      <c:h val="0.074604794427439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2"/>
                <c:pt idx="0">
                  <c:v>6.0 million adults_x000d_ in top 10% of spending_x000d_ in each of two years</c:v>
                </c:pt>
                <c:pt idx="1">
                  <c:v>2.4 million adults_x000d_ in top 5% of spending _x000d_in each of two years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2"/>
                <c:pt idx="0">
                  <c:v>0.05</c:v>
                </c:pt>
                <c:pt idx="1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93-422B-9A5A-9400F6175D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Functional limitations; 3+ chronic diseases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"/>
                  <c:y val="-0.03449567355443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"/>
                  <c:y val="-0.03066282093727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2"/>
                <c:pt idx="0">
                  <c:v>6.0 million adults_x000d_ in top 10% of spending_x000d_ in each of two years</c:v>
                </c:pt>
                <c:pt idx="1">
                  <c:v>2.4 million adults_x000d_ in top 5% of spending _x000d_in each of two years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2"/>
                <c:pt idx="0">
                  <c:v>0.57</c:v>
                </c:pt>
                <c:pt idx="1">
                  <c:v>0.49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93-422B-9A5A-9400F6175D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Functional limitations; &lt; 3 chronic diseases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3383A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2"/>
                <c:pt idx="0">
                  <c:v>6.0 million adults_x000d_ in top 10% of spending_x000d_ in each of two years</c:v>
                </c:pt>
                <c:pt idx="1">
                  <c:v>2.4 million adults_x000d_ in top 5% of spending _x000d_in each of two years</c:v>
                </c:pt>
              </c:strCache>
            </c:strRef>
          </c:cat>
          <c:val>
            <c:numRef>
              <c:f>Sheet1!$D$2:$D$4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93-422B-9A5A-9400F6175D2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Functional limitations; 3+ chronic diseases (highest-need)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"/>
                  <c:y val="-0.0344956735544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"/>
                  <c:y val="-0.0268299683201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2"/>
                <c:pt idx="0">
                  <c:v>6.0 million adults_x000d_ in top 10% of spending_x000d_ in each of two years</c:v>
                </c:pt>
                <c:pt idx="1">
                  <c:v>2.4 million adults_x000d_ in top 5% of spending _x000d_in each of two years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2"/>
                <c:pt idx="0">
                  <c:v>0.37</c:v>
                </c:pt>
                <c:pt idx="1">
                  <c:v>0.47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693-422B-9A5A-9400F6175D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777400448"/>
        <c:axId val="1777405024"/>
      </c:barChart>
      <c:catAx>
        <c:axId val="177740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7405024"/>
        <c:crosses val="autoZero"/>
        <c:auto val="1"/>
        <c:lblAlgn val="ctr"/>
        <c:lblOffset val="100"/>
        <c:noMultiLvlLbl val="0"/>
      </c:catAx>
      <c:valAx>
        <c:axId val="177740502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>
            <a:solidFill>
              <a:srgbClr val="838383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74004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0.7702</cdr:x>
      <cdr:y>0.94108</cdr:y>
    </cdr:from>
    <cdr:to>
      <cdr:x>0.90077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074375" y="4094969"/>
          <a:ext cx="1029730" cy="256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0.28652</cdr:x>
      <cdr:y>0.42154</cdr:y>
    </cdr:from>
    <cdr:to>
      <cdr:x>0.32885</cdr:x>
      <cdr:y>0.45231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9692" y="1988455"/>
          <a:ext cx="333829" cy="1451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0.10726</cdr:x>
      <cdr:y>0.76925</cdr:y>
    </cdr:from>
    <cdr:to>
      <cdr:x>0.32771</cdr:x>
      <cdr:y>0.83829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50453" y="4502750"/>
          <a:ext cx="1953491" cy="404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0.14478</cdr:x>
      <cdr:y>0.79529</cdr:y>
    </cdr:from>
    <cdr:to>
      <cdr:x>0.33709</cdr:x>
      <cdr:y>0.84736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82963" y="4655152"/>
          <a:ext cx="1704109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0.66694</cdr:x>
      <cdr:y>0.77676</cdr:y>
    </cdr:from>
    <cdr:to>
      <cdr:x>0.68779</cdr:x>
      <cdr:y>0.82145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5910011" y="4546686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0.02925</cdr:x>
      <cdr:y>0.68868</cdr:y>
    </cdr:from>
    <cdr:to>
      <cdr:x>0.13096</cdr:x>
      <cdr:y>0.83619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2984" y="4269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0.28652</cdr:x>
      <cdr:y>0.42154</cdr:y>
    </cdr:from>
    <cdr:to>
      <cdr:x>0.32885</cdr:x>
      <cdr:y>0.45231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9692" y="1988455"/>
          <a:ext cx="333829" cy="1451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0.1896</cdr:x>
      <cdr:y>0.1785</cdr:y>
    </cdr:from>
    <cdr:to>
      <cdr:x>0.4219</cdr:x>
      <cdr:y>0.25377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53597" y="591453"/>
          <a:ext cx="1903484" cy="2494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0" dirty="0" smtClean="0">
              <a:solidFill>
                <a:schemeClr val="bg1"/>
              </a:solidFill>
            </a:rPr>
            <a:t>2.2 million adults </a:t>
          </a:r>
          <a:br>
            <a:rPr lang="en-US" sz="1100" b="0" dirty="0" smtClean="0">
              <a:solidFill>
                <a:schemeClr val="bg1"/>
              </a:solidFill>
            </a:rPr>
          </a:br>
          <a:endParaRPr lang="en-US" sz="1100" b="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0.1896</cdr:x>
      <cdr:y>0.56918</cdr:y>
    </cdr:from>
    <cdr:to>
      <cdr:x>0.4219</cdr:x>
      <cdr:y>0.65008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53597" y="1885970"/>
          <a:ext cx="1903484" cy="26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0" dirty="0" smtClean="0">
              <a:solidFill>
                <a:schemeClr val="bg1"/>
              </a:solidFill>
            </a:rPr>
            <a:t>3.4 million adults </a:t>
          </a:r>
          <a:br>
            <a:rPr lang="en-US" sz="1100" b="0" dirty="0" smtClean="0">
              <a:solidFill>
                <a:schemeClr val="bg1"/>
              </a:solidFill>
            </a:rPr>
          </a:br>
          <a:endParaRPr lang="en-US" sz="1100" b="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0.25671</cdr:x>
      <cdr:y>0.80106</cdr:y>
    </cdr:from>
    <cdr:to>
      <cdr:x>0.39807</cdr:x>
      <cdr:y>0.88101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103529" y="2654287"/>
          <a:ext cx="1158314" cy="2649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b="0" dirty="0" smtClean="0">
              <a:solidFill>
                <a:schemeClr val="bg1"/>
              </a:solidFill>
            </a:rPr>
            <a:t>300,000 adults</a:t>
          </a:r>
          <a:endParaRPr lang="en-US" b="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0.69608</cdr:x>
      <cdr:y>0.27926</cdr:y>
    </cdr:from>
    <cdr:to>
      <cdr:x>0.82979</cdr:x>
      <cdr:y>0.35277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03764" y="1345787"/>
          <a:ext cx="1095632" cy="354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0.64276</cdr:x>
      <cdr:y>0.22727</cdr:y>
    </cdr:from>
    <cdr:to>
      <cdr:x>0.87292</cdr:x>
      <cdr:y>0.29869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66824" y="753035"/>
          <a:ext cx="1885949" cy="2366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0" dirty="0" smtClean="0">
              <a:solidFill>
                <a:schemeClr val="bg1"/>
              </a:solidFill>
            </a:rPr>
            <a:t>1.1 million adults</a:t>
          </a:r>
          <a:endParaRPr lang="en-US" sz="1100" b="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0.64198</cdr:x>
      <cdr:y>0.61641</cdr:y>
    </cdr:from>
    <cdr:to>
      <cdr:x>0.87214</cdr:x>
      <cdr:y>0.70893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260433" y="2042463"/>
          <a:ext cx="1885948" cy="306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0" dirty="0" smtClean="0">
              <a:solidFill>
                <a:schemeClr val="bg1"/>
              </a:solidFill>
            </a:rPr>
            <a:t>1.2 million adults</a:t>
          </a:r>
          <a:endParaRPr lang="en-US" sz="1100" b="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0.71957</cdr:x>
      <cdr:y>0.80987</cdr:y>
    </cdr:from>
    <cdr:to>
      <cdr:x>0.85932</cdr:x>
      <cdr:y>0.89611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896211" y="2683460"/>
          <a:ext cx="1145122" cy="28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 b="0" dirty="0" smtClean="0">
              <a:solidFill>
                <a:schemeClr val="bg1"/>
              </a:solidFill>
            </a:rPr>
            <a:t>60,000 adults</a:t>
          </a:r>
          <a:endParaRPr lang="en-US" sz="1100" b="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Adults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with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eeds Have Higher Health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are Spending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and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Out-of-Pocket Costs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039050"/>
              </p:ext>
            </p:extLst>
          </p:nvPr>
        </p:nvGraphicFramePr>
        <p:xfrm>
          <a:off x="260872" y="1388962"/>
          <a:ext cx="8686800" cy="317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5714999"/>
            <a:ext cx="8229600" cy="42976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Noninstitutionalized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civilian population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age 18 and older.</a:t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2009–2011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Medical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Expenditure Panel Survey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(MEPS). Analysis by C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Johns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Hopkins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University.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" name="TextBox 22"/>
          <p:cNvSpPr txBox="1"/>
          <p:nvPr/>
        </p:nvSpPr>
        <p:spPr>
          <a:xfrm>
            <a:off x="267516" y="4516101"/>
            <a:ext cx="2868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33383A"/>
                </a:solidFill>
              </a:rPr>
              <a:t>Total </a:t>
            </a:r>
            <a:r>
              <a:rPr lang="en-US" sz="1400" dirty="0" smtClean="0">
                <a:solidFill>
                  <a:srgbClr val="33383A"/>
                </a:solidFill>
              </a:rPr>
              <a:t>adult population</a:t>
            </a:r>
            <a:br>
              <a:rPr lang="en-US" sz="1400" dirty="0" smtClean="0">
                <a:solidFill>
                  <a:srgbClr val="33383A"/>
                </a:solidFill>
              </a:rPr>
            </a:br>
            <a:r>
              <a:rPr lang="en-US" sz="1400" i="1" dirty="0" smtClean="0">
                <a:solidFill>
                  <a:srgbClr val="33383A"/>
                </a:solidFill>
              </a:rPr>
              <a:t>231.7 million</a:t>
            </a:r>
            <a:endParaRPr lang="en-US" sz="1400" i="1" dirty="0">
              <a:solidFill>
                <a:srgbClr val="33383A"/>
              </a:solidFill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3107184" y="4516101"/>
            <a:ext cx="2854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33383A"/>
                </a:solidFill>
              </a:rPr>
              <a:t>Three or more chronic </a:t>
            </a:r>
            <a:r>
              <a:rPr lang="en-US" sz="1400" dirty="0">
                <a:solidFill>
                  <a:srgbClr val="33383A"/>
                </a:solidFill>
              </a:rPr>
              <a:t>diseases, </a:t>
            </a:r>
            <a:br>
              <a:rPr lang="en-US" sz="1400" dirty="0">
                <a:solidFill>
                  <a:srgbClr val="33383A"/>
                </a:solidFill>
              </a:rPr>
            </a:br>
            <a:r>
              <a:rPr lang="en-US" sz="1400" dirty="0">
                <a:solidFill>
                  <a:srgbClr val="33383A"/>
                </a:solidFill>
              </a:rPr>
              <a:t>no functional </a:t>
            </a:r>
            <a:r>
              <a:rPr lang="en-US" sz="1400" dirty="0" smtClean="0">
                <a:solidFill>
                  <a:srgbClr val="33383A"/>
                </a:solidFill>
              </a:rPr>
              <a:t>limitations</a:t>
            </a:r>
            <a:endParaRPr lang="en-US" sz="1400" dirty="0">
              <a:solidFill>
                <a:srgbClr val="33383A"/>
              </a:solidFill>
            </a:endParaRPr>
          </a:p>
          <a:p>
            <a:pPr algn="ctr"/>
            <a:r>
              <a:rPr lang="en-US" sz="1400" i="1" dirty="0" smtClean="0">
                <a:solidFill>
                  <a:srgbClr val="33383A"/>
                </a:solidFill>
              </a:rPr>
              <a:t>79.0 million</a:t>
            </a:r>
            <a:endParaRPr lang="en-US" sz="1400" i="1" dirty="0">
              <a:solidFill>
                <a:srgbClr val="33383A"/>
              </a:solidFill>
            </a:endParaRPr>
          </a:p>
        </p:txBody>
      </p:sp>
      <p:sp>
        <p:nvSpPr>
          <p:cNvPr id="11" name="TextBox 25"/>
          <p:cNvSpPr txBox="1"/>
          <p:nvPr/>
        </p:nvSpPr>
        <p:spPr>
          <a:xfrm>
            <a:off x="5778577" y="4516101"/>
            <a:ext cx="3146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33383A"/>
                </a:solidFill>
              </a:rPr>
              <a:t>Three or more chronic diseases,</a:t>
            </a:r>
            <a:br>
              <a:rPr lang="en-US" sz="1400" dirty="0">
                <a:solidFill>
                  <a:srgbClr val="33383A"/>
                </a:solidFill>
              </a:rPr>
            </a:br>
            <a:r>
              <a:rPr lang="en-US" sz="1400" dirty="0">
                <a:solidFill>
                  <a:srgbClr val="33383A"/>
                </a:solidFill>
              </a:rPr>
              <a:t> with functional </a:t>
            </a:r>
            <a:r>
              <a:rPr lang="en-US" sz="1400" dirty="0" smtClean="0">
                <a:solidFill>
                  <a:srgbClr val="33383A"/>
                </a:solidFill>
              </a:rPr>
              <a:t>limitations</a:t>
            </a:r>
          </a:p>
          <a:p>
            <a:pPr algn="ctr"/>
            <a:r>
              <a:rPr lang="en-US" sz="1400" dirty="0" smtClean="0">
                <a:solidFill>
                  <a:srgbClr val="33383A"/>
                </a:solidFill>
              </a:rPr>
              <a:t>(high need)</a:t>
            </a:r>
          </a:p>
          <a:p>
            <a:pPr algn="ctr"/>
            <a:r>
              <a:rPr lang="en-US" sz="1400" i="1" dirty="0" smtClean="0">
                <a:solidFill>
                  <a:srgbClr val="33383A"/>
                </a:solidFill>
              </a:rPr>
              <a:t>11.8 million</a:t>
            </a:r>
            <a:endParaRPr lang="en-US" sz="1400" i="1" dirty="0">
              <a:solidFill>
                <a:srgbClr val="33383A"/>
              </a:solidFill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1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5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S.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D.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High-Need, High-Cost Patients: Who Are They and How Do They Use Health Care?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04345" y="1456603"/>
            <a:ext cx="5129527" cy="544408"/>
            <a:chOff x="3309960" y="1196513"/>
            <a:chExt cx="5129527" cy="544408"/>
          </a:xfrm>
        </p:grpSpPr>
        <p:sp>
          <p:nvSpPr>
            <p:cNvPr id="17" name="TextBox 16"/>
            <p:cNvSpPr txBox="1"/>
            <p:nvPr/>
          </p:nvSpPr>
          <p:spPr>
            <a:xfrm>
              <a:off x="3418695" y="1196513"/>
              <a:ext cx="4408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33383A"/>
                  </a:solidFill>
                </a:rPr>
                <a:t>Average annual out-of-pocket spending</a:t>
              </a:r>
              <a:endParaRPr lang="en-US" sz="1200" dirty="0">
                <a:solidFill>
                  <a:srgbClr val="33383A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18695" y="1463922"/>
              <a:ext cx="50207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33383A"/>
                  </a:solidFill>
                </a:rPr>
                <a:t>Average annual health care expenditures</a:t>
              </a:r>
              <a:endParaRPr lang="en-US" sz="1200" dirty="0">
                <a:solidFill>
                  <a:srgbClr val="33383A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09960" y="1270940"/>
              <a:ext cx="137160" cy="136732"/>
            </a:xfrm>
            <a:prstGeom prst="rect">
              <a:avLst/>
            </a:prstGeom>
            <a:solidFill>
              <a:srgbClr val="AA3607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09960" y="1538549"/>
              <a:ext cx="137160" cy="136732"/>
            </a:xfrm>
            <a:prstGeom prst="rect">
              <a:avLst/>
            </a:prstGeom>
            <a:solidFill>
              <a:srgbClr val="FF73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0986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273592"/>
              </p:ext>
            </p:extLst>
          </p:nvPr>
        </p:nvGraphicFramePr>
        <p:xfrm>
          <a:off x="153283" y="1425388"/>
          <a:ext cx="8780405" cy="463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80446" y="4886134"/>
            <a:ext cx="27370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33383A"/>
                </a:solidFill>
              </a:rPr>
              <a:t>Total adult population</a:t>
            </a:r>
            <a:endParaRPr lang="en-US" sz="1400" dirty="0">
              <a:solidFill>
                <a:srgbClr val="33383A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2682" y="4886134"/>
            <a:ext cx="2524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33383A"/>
                </a:solidFill>
              </a:rPr>
              <a:t>Three or more chronic diseases, </a:t>
            </a:r>
            <a:br>
              <a:rPr lang="en-US" sz="1400" dirty="0" smtClean="0">
                <a:solidFill>
                  <a:srgbClr val="33383A"/>
                </a:solidFill>
              </a:rPr>
            </a:br>
            <a:r>
              <a:rPr lang="en-US" sz="1400" dirty="0" smtClean="0">
                <a:solidFill>
                  <a:srgbClr val="33383A"/>
                </a:solidFill>
              </a:rPr>
              <a:t>no functional limitations</a:t>
            </a:r>
            <a:endParaRPr lang="en-US" sz="1400" dirty="0">
              <a:solidFill>
                <a:srgbClr val="33383A"/>
              </a:solidFill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2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-1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Health Care Spending Was Higher at Every Level for Adults with High Needs Than for Adults with Multiple Chronic Diseases Only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2054" y="4886134"/>
            <a:ext cx="2695329" cy="7386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33383A"/>
                </a:solidFill>
              </a:rPr>
              <a:t>Three or more chronic diseases, </a:t>
            </a:r>
            <a:br>
              <a:rPr lang="en-US" sz="1400" dirty="0" smtClean="0">
                <a:solidFill>
                  <a:srgbClr val="33383A"/>
                </a:solidFill>
              </a:rPr>
            </a:br>
            <a:r>
              <a:rPr lang="en-US" sz="1400" dirty="0" smtClean="0">
                <a:solidFill>
                  <a:srgbClr val="33383A"/>
                </a:solidFill>
              </a:rPr>
              <a:t>with functional limitations</a:t>
            </a:r>
            <a:br>
              <a:rPr lang="en-US" sz="1400" dirty="0" smtClean="0">
                <a:solidFill>
                  <a:srgbClr val="33383A"/>
                </a:solidFill>
              </a:rPr>
            </a:br>
            <a:r>
              <a:rPr lang="en-US" sz="1400" dirty="0" smtClean="0">
                <a:solidFill>
                  <a:srgbClr val="33383A"/>
                </a:solidFill>
              </a:rPr>
              <a:t>(high need) </a:t>
            </a:r>
            <a:endParaRPr lang="en-US" sz="1400" dirty="0">
              <a:solidFill>
                <a:srgbClr val="33383A"/>
              </a:solidFill>
            </a:endParaRPr>
          </a:p>
        </p:txBody>
      </p:sp>
      <p:sp>
        <p:nvSpPr>
          <p:cNvPr id="17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S.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D.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High-Need, High-Cost Patients: Who Are They and How Do They Use Health Care?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1" y="5715000"/>
            <a:ext cx="6959301" cy="43088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Note: Noninstitutionalized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civilian population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age 18 and </a:t>
            </a:r>
            <a:r>
              <a:rPr lang="en-US" sz="110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older.</a:t>
            </a:r>
          </a:p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2009–2011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Medical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Expenditure Panel Survey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(MEPS). Analysis by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Johns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Hopkins University.</a:t>
            </a:r>
          </a:p>
        </p:txBody>
      </p:sp>
    </p:spTree>
    <p:extLst>
      <p:ext uri="{BB962C8B-B14F-4D97-AF65-F5344CB8AC3E}">
        <p14:creationId xmlns:p14="http://schemas.microsoft.com/office/powerpoint/2010/main" val="314807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23220"/>
            <a:ext cx="9144000" cy="914400"/>
          </a:xfrm>
        </p:spPr>
        <p:txBody>
          <a:bodyPr anchor="t" anchorCtr="0">
            <a:normAutofit/>
          </a:bodyPr>
          <a:lstStyle/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Adults with High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Needs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Have Unique Demographic Characteristics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381438"/>
              </p:ext>
            </p:extLst>
          </p:nvPr>
        </p:nvGraphicFramePr>
        <p:xfrm>
          <a:off x="126981" y="1129554"/>
          <a:ext cx="8890039" cy="4491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5715000"/>
            <a:ext cx="9144000" cy="43088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Notes: Noninstitutionalized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civilian population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age 18 and older. Public insurance includes Medicare, Medicaid, or combination of both programs (dual eligible).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2009–2011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Medical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Expenditure Panel Survey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(MEPS). Analysis by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Johns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Hopkins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University.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3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1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S. 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D.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McCarthy,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D. 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M. 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T.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Shah, and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G. 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High-Need, High-Cost </a:t>
            </a: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Patients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Who Are They and How Do They Use Health Care?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Fund, August 2016.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1153" y="1146180"/>
            <a:ext cx="5129527" cy="814296"/>
            <a:chOff x="3309960" y="926625"/>
            <a:chExt cx="5129527" cy="814296"/>
          </a:xfrm>
        </p:grpSpPr>
        <p:sp>
          <p:nvSpPr>
            <p:cNvPr id="13" name="TextBox 12"/>
            <p:cNvSpPr txBox="1"/>
            <p:nvPr/>
          </p:nvSpPr>
          <p:spPr>
            <a:xfrm>
              <a:off x="3418695" y="926625"/>
              <a:ext cx="21383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33383A"/>
                  </a:solidFill>
                </a:rPr>
                <a:t>Total adult population</a:t>
              </a:r>
              <a:endParaRPr lang="en-US" sz="1200" dirty="0">
                <a:solidFill>
                  <a:srgbClr val="33383A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18695" y="1196513"/>
              <a:ext cx="4408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33383A"/>
                  </a:solidFill>
                </a:rPr>
                <a:t>Three or more chronic diseases, no functional limitations</a:t>
              </a:r>
              <a:endParaRPr lang="en-US" sz="1200" dirty="0">
                <a:solidFill>
                  <a:srgbClr val="33383A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18695" y="1463922"/>
              <a:ext cx="50207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33383A"/>
                  </a:solidFill>
                </a:rPr>
                <a:t>Three or more chronic diseases, with functional limitations (high need)</a:t>
              </a:r>
              <a:endParaRPr lang="en-US" sz="1200" dirty="0">
                <a:solidFill>
                  <a:srgbClr val="33383A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09960" y="1270940"/>
              <a:ext cx="137160" cy="136732"/>
            </a:xfrm>
            <a:prstGeom prst="rect">
              <a:avLst/>
            </a:prstGeom>
            <a:solidFill>
              <a:srgbClr val="AA3607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9960" y="1538549"/>
              <a:ext cx="137160" cy="136732"/>
            </a:xfrm>
            <a:prstGeom prst="rect">
              <a:avLst/>
            </a:prstGeom>
            <a:solidFill>
              <a:srgbClr val="FF73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09960" y="1003332"/>
              <a:ext cx="137160" cy="136732"/>
            </a:xfrm>
            <a:prstGeom prst="rect">
              <a:avLst/>
            </a:prstGeom>
            <a:solidFill>
              <a:srgbClr val="838383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80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 Adults Have More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Emergency Department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Visits and Hospital Stays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461583"/>
              </p:ext>
            </p:extLst>
          </p:nvPr>
        </p:nvGraphicFramePr>
        <p:xfrm>
          <a:off x="188007" y="1014000"/>
          <a:ext cx="8759440" cy="4888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88136" y="5293451"/>
            <a:ext cx="2633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33383A"/>
                </a:solidFill>
              </a:rPr>
              <a:t>Rate per 1,000</a:t>
            </a:r>
            <a:endParaRPr lang="en-US" sz="1400" i="1" dirty="0">
              <a:solidFill>
                <a:srgbClr val="33383A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4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1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S.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D.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High-Need, High-Cost Patients: Who Are They and How Do They Use Health Care?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714999"/>
            <a:ext cx="8229600" cy="42976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Noninstitutionalized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civilian population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age 18 and older.</a:t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2009–2011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Medical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Expenditure Panel Survey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(MEPS). Analysis by C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Johns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Hopkins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University.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8384" y="5293451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33383A"/>
                </a:solidFill>
              </a:rPr>
              <a:t>Rate per 1,000</a:t>
            </a:r>
            <a:endParaRPr lang="en-US" sz="1400" i="1" dirty="0">
              <a:solidFill>
                <a:srgbClr val="33383A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11153" y="1237620"/>
            <a:ext cx="5129527" cy="814296"/>
            <a:chOff x="3309960" y="926625"/>
            <a:chExt cx="5129527" cy="814296"/>
          </a:xfrm>
        </p:grpSpPr>
        <p:sp>
          <p:nvSpPr>
            <p:cNvPr id="14" name="TextBox 13"/>
            <p:cNvSpPr txBox="1"/>
            <p:nvPr/>
          </p:nvSpPr>
          <p:spPr>
            <a:xfrm>
              <a:off x="3418695" y="926625"/>
              <a:ext cx="21383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33383A"/>
                  </a:solidFill>
                </a:rPr>
                <a:t>Total adult population</a:t>
              </a:r>
              <a:endParaRPr lang="en-US" sz="1200" dirty="0">
                <a:solidFill>
                  <a:srgbClr val="33383A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18695" y="1196513"/>
              <a:ext cx="4408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33383A"/>
                  </a:solidFill>
                </a:rPr>
                <a:t>Three or more chronic diseases, no functional limitations</a:t>
              </a:r>
              <a:endParaRPr lang="en-US" sz="1200" dirty="0">
                <a:solidFill>
                  <a:srgbClr val="33383A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18695" y="1463922"/>
              <a:ext cx="50207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33383A"/>
                  </a:solidFill>
                </a:rPr>
                <a:t>Three or more chronic diseases, with functional limitations (high need)</a:t>
              </a:r>
              <a:endParaRPr lang="en-US" sz="1200" dirty="0">
                <a:solidFill>
                  <a:srgbClr val="33383A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9960" y="1270940"/>
              <a:ext cx="137160" cy="136732"/>
            </a:xfrm>
            <a:prstGeom prst="rect">
              <a:avLst/>
            </a:prstGeom>
            <a:solidFill>
              <a:srgbClr val="AA3607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09960" y="1538549"/>
              <a:ext cx="137160" cy="136732"/>
            </a:xfrm>
            <a:prstGeom prst="rect">
              <a:avLst/>
            </a:prstGeom>
            <a:solidFill>
              <a:srgbClr val="FF73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09960" y="1003332"/>
              <a:ext cx="137160" cy="136732"/>
            </a:xfrm>
            <a:prstGeom prst="rect">
              <a:avLst/>
            </a:prstGeom>
            <a:solidFill>
              <a:srgbClr val="838383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1600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214345"/>
              </p:ext>
            </p:extLst>
          </p:nvPr>
        </p:nvGraphicFramePr>
        <p:xfrm>
          <a:off x="-249688" y="1456786"/>
          <a:ext cx="4334818" cy="2919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 Adults Have More Doctor Visits and Paid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ome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ealth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are Days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586" y="1419513"/>
            <a:ext cx="378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83A"/>
                </a:solidFill>
              </a:rPr>
              <a:t>Average number of </a:t>
            </a:r>
            <a:r>
              <a:rPr lang="en-US" sz="1400" dirty="0" smtClean="0">
                <a:solidFill>
                  <a:srgbClr val="33383A"/>
                </a:solidFill>
              </a:rPr>
              <a:t>medical office </a:t>
            </a:r>
            <a:br>
              <a:rPr lang="en-US" sz="1400" dirty="0" smtClean="0">
                <a:solidFill>
                  <a:srgbClr val="33383A"/>
                </a:solidFill>
              </a:rPr>
            </a:br>
            <a:r>
              <a:rPr lang="en-US" sz="1400" dirty="0" smtClean="0">
                <a:solidFill>
                  <a:srgbClr val="33383A"/>
                </a:solidFill>
              </a:rPr>
              <a:t>visits </a:t>
            </a:r>
            <a:r>
              <a:rPr lang="en-US" sz="1400" dirty="0">
                <a:solidFill>
                  <a:srgbClr val="33383A"/>
                </a:solidFill>
              </a:rPr>
              <a:t>per year </a:t>
            </a:r>
          </a:p>
        </p:txBody>
      </p:sp>
      <p:graphicFrame>
        <p:nvGraphicFramePr>
          <p:cNvPr id="2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028402"/>
              </p:ext>
            </p:extLst>
          </p:nvPr>
        </p:nvGraphicFramePr>
        <p:xfrm>
          <a:off x="4421421" y="1458331"/>
          <a:ext cx="4334818" cy="2919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807665" y="1419513"/>
            <a:ext cx="331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83A"/>
                </a:solidFill>
              </a:rPr>
              <a:t>Average number of </a:t>
            </a:r>
            <a:r>
              <a:rPr lang="en-US" sz="1400" dirty="0" smtClean="0">
                <a:solidFill>
                  <a:srgbClr val="33383A"/>
                </a:solidFill>
              </a:rPr>
              <a:t>paid home </a:t>
            </a:r>
            <a:br>
              <a:rPr lang="en-US" sz="1400" dirty="0" smtClean="0">
                <a:solidFill>
                  <a:srgbClr val="33383A"/>
                </a:solidFill>
              </a:rPr>
            </a:br>
            <a:r>
              <a:rPr lang="en-US" sz="1400" dirty="0" smtClean="0">
                <a:solidFill>
                  <a:srgbClr val="33383A"/>
                </a:solidFill>
              </a:rPr>
              <a:t>health care days per </a:t>
            </a:r>
            <a:r>
              <a:rPr lang="en-US" sz="1400" dirty="0">
                <a:solidFill>
                  <a:srgbClr val="33383A"/>
                </a:solidFill>
              </a:rPr>
              <a:t>year </a:t>
            </a:r>
          </a:p>
        </p:txBody>
      </p:sp>
      <p:sp>
        <p:nvSpPr>
          <p:cNvPr id="17" name="TextBox 22"/>
          <p:cNvSpPr txBox="1"/>
          <p:nvPr/>
        </p:nvSpPr>
        <p:spPr>
          <a:xfrm>
            <a:off x="431091" y="4315623"/>
            <a:ext cx="92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Total adult population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19" name="TextBox 23"/>
          <p:cNvSpPr txBox="1"/>
          <p:nvPr/>
        </p:nvSpPr>
        <p:spPr>
          <a:xfrm>
            <a:off x="1494837" y="4315623"/>
            <a:ext cx="1281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Three or more </a:t>
            </a:r>
            <a:br>
              <a:rPr lang="en-US" sz="1200" dirty="0" smtClean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chronic diseases,</a:t>
            </a:r>
            <a:br>
              <a:rPr lang="en-US" sz="1200" dirty="0" smtClean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no functional</a:t>
            </a:r>
          </a:p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limitations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21" name="TextBox 25"/>
          <p:cNvSpPr txBox="1"/>
          <p:nvPr/>
        </p:nvSpPr>
        <p:spPr>
          <a:xfrm>
            <a:off x="2743748" y="4315623"/>
            <a:ext cx="1252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Three or more chronic </a:t>
            </a:r>
            <a:r>
              <a:rPr lang="en-US" sz="1200" dirty="0">
                <a:solidFill>
                  <a:srgbClr val="33383A"/>
                </a:solidFill>
              </a:rPr>
              <a:t>diseases</a:t>
            </a:r>
            <a:r>
              <a:rPr lang="en-US" sz="1200" dirty="0" smtClean="0">
                <a:solidFill>
                  <a:srgbClr val="33383A"/>
                </a:solidFill>
              </a:rPr>
              <a:t>,</a:t>
            </a:r>
            <a:br>
              <a:rPr lang="en-US" sz="1200" dirty="0" smtClean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 </a:t>
            </a:r>
            <a:r>
              <a:rPr lang="en-US" sz="1200" dirty="0">
                <a:solidFill>
                  <a:srgbClr val="33383A"/>
                </a:solidFill>
              </a:rPr>
              <a:t>with functional </a:t>
            </a:r>
            <a:r>
              <a:rPr lang="en-US" sz="1200" dirty="0" smtClean="0">
                <a:solidFill>
                  <a:srgbClr val="33383A"/>
                </a:solidFill>
              </a:rPr>
              <a:t/>
            </a:r>
            <a:br>
              <a:rPr lang="en-US" sz="1200" dirty="0" smtClean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limitations</a:t>
            </a:r>
          </a:p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(high need)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144768" y="4315623"/>
            <a:ext cx="12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33383A"/>
                </a:solidFill>
              </a:rPr>
              <a:t>Three or more </a:t>
            </a:r>
            <a:r>
              <a:rPr lang="en-US" sz="1200" dirty="0" smtClean="0">
                <a:solidFill>
                  <a:srgbClr val="33383A"/>
                </a:solidFill>
              </a:rPr>
              <a:t>chronic diseases</a:t>
            </a:r>
            <a:r>
              <a:rPr lang="en-US" sz="1200" dirty="0">
                <a:solidFill>
                  <a:srgbClr val="33383A"/>
                </a:solidFill>
              </a:rPr>
              <a:t>,</a:t>
            </a:r>
            <a:br>
              <a:rPr lang="en-US" sz="1200" dirty="0">
                <a:solidFill>
                  <a:srgbClr val="33383A"/>
                </a:solidFill>
              </a:rPr>
            </a:br>
            <a:r>
              <a:rPr lang="en-US" sz="1200" dirty="0">
                <a:solidFill>
                  <a:srgbClr val="33383A"/>
                </a:solidFill>
              </a:rPr>
              <a:t>no functional</a:t>
            </a:r>
          </a:p>
          <a:p>
            <a:pPr algn="ctr"/>
            <a:r>
              <a:rPr lang="en-US" sz="1200" dirty="0">
                <a:solidFill>
                  <a:srgbClr val="33383A"/>
                </a:solidFill>
              </a:rPr>
              <a:t>limitations</a:t>
            </a:r>
          </a:p>
        </p:txBody>
      </p:sp>
      <p:sp>
        <p:nvSpPr>
          <p:cNvPr id="30" name="TextBox 22"/>
          <p:cNvSpPr txBox="1"/>
          <p:nvPr/>
        </p:nvSpPr>
        <p:spPr>
          <a:xfrm>
            <a:off x="5116507" y="4315623"/>
            <a:ext cx="92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mtClean="0">
                <a:solidFill>
                  <a:srgbClr val="33383A"/>
                </a:solidFill>
              </a:rPr>
              <a:t>Total adult population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31" name="TextBox 25"/>
          <p:cNvSpPr txBox="1"/>
          <p:nvPr/>
        </p:nvSpPr>
        <p:spPr>
          <a:xfrm>
            <a:off x="7365551" y="4315623"/>
            <a:ext cx="1335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33383A"/>
                </a:solidFill>
              </a:rPr>
              <a:t>Three or more </a:t>
            </a:r>
            <a:r>
              <a:rPr lang="en-US" sz="1200" dirty="0" smtClean="0">
                <a:solidFill>
                  <a:srgbClr val="33383A"/>
                </a:solidFill>
              </a:rPr>
              <a:t>chronic diseases</a:t>
            </a:r>
            <a:r>
              <a:rPr lang="en-US" sz="1200" dirty="0">
                <a:solidFill>
                  <a:srgbClr val="33383A"/>
                </a:solidFill>
              </a:rPr>
              <a:t>,</a:t>
            </a:r>
            <a:br>
              <a:rPr lang="en-US" sz="1200" dirty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with </a:t>
            </a:r>
            <a:r>
              <a:rPr lang="en-US" sz="1200" dirty="0">
                <a:solidFill>
                  <a:srgbClr val="33383A"/>
                </a:solidFill>
              </a:rPr>
              <a:t>functional</a:t>
            </a:r>
          </a:p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limitations</a:t>
            </a:r>
            <a:r>
              <a:rPr lang="en-US" sz="1200" dirty="0">
                <a:solidFill>
                  <a:srgbClr val="33383A"/>
                </a:solidFill>
              </a:rPr>
              <a:t/>
            </a:r>
            <a:br>
              <a:rPr lang="en-US" sz="1200" dirty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(high need)</a:t>
            </a:r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5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S.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D.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High-Need, High-Cost Patients: Who Are They and How Do They Use Health Care?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5714999"/>
            <a:ext cx="8229600" cy="42976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Noninstitutionalized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civilian population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age 18 and older.</a:t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2009–2011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Medical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Expenditure Panel Survey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(MEPS). Analysis by C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Johns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Hopkins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University.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6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914400"/>
          </a:xfrm>
        </p:spPr>
        <p:txBody>
          <a:bodyPr anchor="t" anchorCtr="0">
            <a:normAutofit/>
          </a:bodyPr>
          <a:lstStyle/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Adults with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igh Needs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re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ore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ikely to Incur and Maintain </a:t>
            </a:r>
            <a:b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ealth </a:t>
            </a:r>
            <a:r>
              <a:rPr lang="en-US" sz="2600" b="1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</a:t>
            </a:r>
            <a:r>
              <a:rPr lang="en-US" sz="2600" b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are Spending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682602"/>
              </p:ext>
            </p:extLst>
          </p:nvPr>
        </p:nvGraphicFramePr>
        <p:xfrm>
          <a:off x="162371" y="1162987"/>
          <a:ext cx="8767984" cy="3849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22"/>
          <p:cNvSpPr txBox="1"/>
          <p:nvPr/>
        </p:nvSpPr>
        <p:spPr>
          <a:xfrm>
            <a:off x="312288" y="4999905"/>
            <a:ext cx="1990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33383A"/>
                </a:solidFill>
              </a:rPr>
              <a:t>Total </a:t>
            </a:r>
            <a:r>
              <a:rPr lang="en-US" sz="1200" dirty="0" smtClean="0">
                <a:solidFill>
                  <a:srgbClr val="33383A"/>
                </a:solidFill>
              </a:rPr>
              <a:t>adult </a:t>
            </a:r>
            <a:r>
              <a:rPr lang="en-US" sz="1200" dirty="0">
                <a:solidFill>
                  <a:srgbClr val="33383A"/>
                </a:solidFill>
              </a:rPr>
              <a:t>p</a:t>
            </a:r>
            <a:r>
              <a:rPr lang="en-US" sz="1200" dirty="0" smtClean="0">
                <a:solidFill>
                  <a:srgbClr val="33383A"/>
                </a:solidFill>
              </a:rPr>
              <a:t>opulation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11" name="TextBox 23"/>
          <p:cNvSpPr txBox="1"/>
          <p:nvPr/>
        </p:nvSpPr>
        <p:spPr>
          <a:xfrm>
            <a:off x="3458555" y="4999905"/>
            <a:ext cx="216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Three or more chronic </a:t>
            </a:r>
            <a:r>
              <a:rPr lang="en-US" sz="1200" dirty="0">
                <a:solidFill>
                  <a:srgbClr val="33383A"/>
                </a:solidFill>
              </a:rPr>
              <a:t>diseases, </a:t>
            </a:r>
            <a:br>
              <a:rPr lang="en-US" sz="1200" dirty="0">
                <a:solidFill>
                  <a:srgbClr val="33383A"/>
                </a:solidFill>
              </a:rPr>
            </a:br>
            <a:r>
              <a:rPr lang="en-US" sz="1200" dirty="0">
                <a:solidFill>
                  <a:srgbClr val="33383A"/>
                </a:solidFill>
              </a:rPr>
              <a:t>no functional </a:t>
            </a:r>
            <a:r>
              <a:rPr lang="en-US" sz="1200" dirty="0" smtClean="0">
                <a:solidFill>
                  <a:srgbClr val="33383A"/>
                </a:solidFill>
              </a:rPr>
              <a:t>limitations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12" name="TextBox 25"/>
          <p:cNvSpPr txBox="1"/>
          <p:nvPr/>
        </p:nvSpPr>
        <p:spPr>
          <a:xfrm>
            <a:off x="6664428" y="4999905"/>
            <a:ext cx="218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33383A"/>
                </a:solidFill>
              </a:rPr>
              <a:t>Three or more chronic </a:t>
            </a:r>
            <a:r>
              <a:rPr lang="en-US" sz="1200" dirty="0">
                <a:solidFill>
                  <a:srgbClr val="33383A"/>
                </a:solidFill>
              </a:rPr>
              <a:t>diseases,</a:t>
            </a:r>
            <a:br>
              <a:rPr lang="en-US" sz="1200" dirty="0">
                <a:solidFill>
                  <a:srgbClr val="33383A"/>
                </a:solidFill>
              </a:rPr>
            </a:br>
            <a:r>
              <a:rPr lang="en-US" sz="1200" dirty="0">
                <a:solidFill>
                  <a:srgbClr val="33383A"/>
                </a:solidFill>
              </a:rPr>
              <a:t> with </a:t>
            </a:r>
            <a:r>
              <a:rPr lang="en-US" sz="1200" dirty="0" smtClean="0">
                <a:solidFill>
                  <a:srgbClr val="33383A"/>
                </a:solidFill>
              </a:rPr>
              <a:t>functional limitations</a:t>
            </a:r>
            <a:br>
              <a:rPr lang="en-US" sz="1200" dirty="0" smtClean="0">
                <a:solidFill>
                  <a:srgbClr val="33383A"/>
                </a:solidFill>
              </a:rPr>
            </a:br>
            <a:r>
              <a:rPr lang="en-US" sz="1200" dirty="0" smtClean="0">
                <a:solidFill>
                  <a:srgbClr val="33383A"/>
                </a:solidFill>
              </a:rPr>
              <a:t>(high need)</a:t>
            </a:r>
            <a:endParaRPr lang="en-US" sz="1200" dirty="0">
              <a:solidFill>
                <a:srgbClr val="33383A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2852" y="4975665"/>
            <a:ext cx="2057400" cy="0"/>
          </a:xfrm>
          <a:prstGeom prst="line">
            <a:avLst/>
          </a:prstGeom>
          <a:ln w="9525">
            <a:solidFill>
              <a:srgbClr val="83838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03392" y="4975665"/>
            <a:ext cx="2057400" cy="0"/>
          </a:xfrm>
          <a:prstGeom prst="line">
            <a:avLst/>
          </a:prstGeom>
          <a:ln w="9525">
            <a:solidFill>
              <a:srgbClr val="83838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2" y="5724144"/>
            <a:ext cx="91440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Noninstitutionalized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civilian population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age 18 and older. Percentages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are based on total individuals in each cohort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for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whom there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were 2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years of data.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2009–2011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Medical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Expenditure Panel Survey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(MEPS). Analysis by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Johns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Hopkins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University.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6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0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S.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D.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High-Need, High-Cost Patients: Who Are They and How Do They Use Health Care?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August 2016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724093" y="4975665"/>
            <a:ext cx="2057400" cy="0"/>
          </a:xfrm>
          <a:prstGeom prst="line">
            <a:avLst/>
          </a:prstGeom>
          <a:ln w="9525">
            <a:solidFill>
              <a:srgbClr val="83838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71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772686"/>
              </p:ext>
            </p:extLst>
          </p:nvPr>
        </p:nvGraphicFramePr>
        <p:xfrm>
          <a:off x="359285" y="2083706"/>
          <a:ext cx="8194076" cy="3313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5719685"/>
            <a:ext cx="8975437" cy="43088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Notes: Noninstitutionalized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civilian population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age 18 and older.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2009–2011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Medical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Expenditure Panel Survey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(MEPS). Analysis by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Johns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Hopkins University.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8589" y="1694174"/>
            <a:ext cx="6503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383A"/>
                </a:solidFill>
              </a:rPr>
              <a:t>Percent who were comparatively healthy (less than three chronic </a:t>
            </a:r>
            <a:r>
              <a:rPr lang="en-US" sz="1200" dirty="0">
                <a:solidFill>
                  <a:srgbClr val="33383A"/>
                </a:solidFill>
              </a:rPr>
              <a:t>diseases, no functional </a:t>
            </a:r>
            <a:r>
              <a:rPr lang="en-US" sz="1200" dirty="0" smtClean="0">
                <a:solidFill>
                  <a:srgbClr val="33383A"/>
                </a:solidFill>
              </a:rPr>
              <a:t>limitations)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8590" y="1443763"/>
            <a:ext cx="6494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383A"/>
                </a:solidFill>
              </a:rPr>
              <a:t>Percent with multiple chronic diseases only</a:t>
            </a:r>
            <a:r>
              <a:rPr lang="en-US" sz="1200" smtClean="0">
                <a:solidFill>
                  <a:srgbClr val="33383A"/>
                </a:solidFill>
              </a:rPr>
              <a:t>: Three or more chronic </a:t>
            </a:r>
            <a:r>
              <a:rPr lang="en-US" sz="1200" dirty="0">
                <a:solidFill>
                  <a:srgbClr val="33383A"/>
                </a:solidFill>
              </a:rPr>
              <a:t>diseases, no functional limitations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8591" y="1193351"/>
            <a:ext cx="5743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383A"/>
                </a:solidFill>
              </a:rPr>
              <a:t>Percent with high needs: Three or more chronic </a:t>
            </a:r>
            <a:r>
              <a:rPr lang="en-US" sz="1200" dirty="0">
                <a:solidFill>
                  <a:srgbClr val="33383A"/>
                </a:solidFill>
              </a:rPr>
              <a:t>diseases, with functional </a:t>
            </a:r>
            <a:r>
              <a:rPr lang="en-US" sz="1200" dirty="0" smtClean="0">
                <a:solidFill>
                  <a:srgbClr val="33383A"/>
                </a:solidFill>
              </a:rPr>
              <a:t>limitations 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12886" y="1764093"/>
            <a:ext cx="137160" cy="137160"/>
          </a:xfrm>
          <a:prstGeom prst="rect">
            <a:avLst/>
          </a:prstGeom>
          <a:solidFill>
            <a:srgbClr val="0A3C5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33383A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12886" y="1520419"/>
            <a:ext cx="137160" cy="137160"/>
          </a:xfrm>
          <a:prstGeom prst="rect">
            <a:avLst/>
          </a:prstGeom>
          <a:solidFill>
            <a:srgbClr val="AA36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33383A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12886" y="1263270"/>
            <a:ext cx="137160" cy="137160"/>
          </a:xfrm>
          <a:prstGeom prst="rect">
            <a:avLst/>
          </a:prstGeom>
          <a:solidFill>
            <a:srgbClr val="FF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33383A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Of Adults with High Costs, Most Have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ultiple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hronic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iseases, With or Without Functional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imitations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7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8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S.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C.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D.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High-Need, High-Cost Patients: Who Are They and How Do They Use Health Care?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</a:p>
        </p:txBody>
      </p:sp>
      <p:sp>
        <p:nvSpPr>
          <p:cNvPr id="2" name="Rectangle 1"/>
          <p:cNvSpPr/>
          <p:nvPr/>
        </p:nvSpPr>
        <p:spPr>
          <a:xfrm>
            <a:off x="5067325" y="5084100"/>
            <a:ext cx="306593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80"/>
              </a:lnSpc>
            </a:pPr>
            <a:r>
              <a:rPr lang="en-US" sz="1400" dirty="0">
                <a:solidFill>
                  <a:srgbClr val="33383A"/>
                </a:solidFill>
              </a:rPr>
              <a:t>2.4 million </a:t>
            </a:r>
            <a:r>
              <a:rPr lang="en-US" sz="1400" dirty="0" smtClean="0">
                <a:solidFill>
                  <a:srgbClr val="33383A"/>
                </a:solidFill>
              </a:rPr>
              <a:t>adults </a:t>
            </a:r>
            <a:r>
              <a:rPr lang="en-US" sz="1400" dirty="0">
                <a:solidFill>
                  <a:srgbClr val="33383A"/>
                </a:solidFill>
              </a:rPr>
              <a:t>in top 5% of spending </a:t>
            </a:r>
          </a:p>
          <a:p>
            <a:pPr algn="ctr">
              <a:lnSpc>
                <a:spcPts val="1480"/>
              </a:lnSpc>
            </a:pPr>
            <a:r>
              <a:rPr lang="en-US" sz="1400" dirty="0" smtClean="0">
                <a:solidFill>
                  <a:srgbClr val="33383A"/>
                </a:solidFill>
              </a:rPr>
              <a:t>two years in a row</a:t>
            </a:r>
            <a:endParaRPr lang="en-US" sz="1400" dirty="0">
              <a:solidFill>
                <a:srgbClr val="33383A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8361" y="5084100"/>
            <a:ext cx="32272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80"/>
              </a:lnSpc>
            </a:pPr>
            <a:r>
              <a:rPr lang="en-US" sz="1400" dirty="0">
                <a:solidFill>
                  <a:srgbClr val="33383A"/>
                </a:solidFill>
              </a:rPr>
              <a:t>6.0 million </a:t>
            </a:r>
            <a:r>
              <a:rPr lang="en-US" sz="1400" dirty="0" smtClean="0">
                <a:solidFill>
                  <a:srgbClr val="33383A"/>
                </a:solidFill>
              </a:rPr>
              <a:t>adults </a:t>
            </a:r>
            <a:r>
              <a:rPr lang="en-US" sz="1400" dirty="0">
                <a:solidFill>
                  <a:srgbClr val="33383A"/>
                </a:solidFill>
              </a:rPr>
              <a:t>in top 10% of spending</a:t>
            </a:r>
          </a:p>
          <a:p>
            <a:pPr algn="ctr">
              <a:lnSpc>
                <a:spcPts val="1480"/>
              </a:lnSpc>
            </a:pPr>
            <a:r>
              <a:rPr lang="en-US" sz="1400" dirty="0" smtClean="0">
                <a:solidFill>
                  <a:srgbClr val="33383A"/>
                </a:solidFill>
              </a:rPr>
              <a:t>two years in a row</a:t>
            </a:r>
            <a:endParaRPr lang="en-US" sz="1400" dirty="0">
              <a:solidFill>
                <a:srgbClr val="3338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5278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14110</TotalTime>
  <Words>960</Words>
  <Application>Microsoft Macintosh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Theme1</vt:lpstr>
      <vt:lpstr>Adults with High Needs Have Higher Health Care Spending and  Out-of-Pocket Costs</vt:lpstr>
      <vt:lpstr>Health Care Spending Was Higher at Every Level for Adults with High Needs Than for Adults with Multiple Chronic Diseases Only</vt:lpstr>
      <vt:lpstr>Adults with High Needs Have Unique Demographic Characteristics</vt:lpstr>
      <vt:lpstr>High-Need Adults Have More Emergency Department Visits and Hospital Stays</vt:lpstr>
      <vt:lpstr>High-Need Adults Have More Doctor Visits and Paid Home Health Care Days</vt:lpstr>
      <vt:lpstr>Adults with High Needs Are More Likely to Incur and Maintain  High Health Care Spending</vt:lpstr>
      <vt:lpstr>Of Adults with High Costs, Most Have Multiple Chronic Diseases, With or Without Functional Limitations</vt:lpstr>
    </vt:vector>
  </TitlesOfParts>
  <Manager/>
  <Company/>
  <LinksUpToDate>false</LinksUpToDate>
  <SharedDoc>false</SharedDoc>
  <HyperlinkBase/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EXHIBITS—High-Need, High-Cost Patients: Who Are They and How Do They Use Health Care?</dc:title>
  <dc:subject/>
  <dc:creator>Hayes Salzberg McCarthy Radley Abrams Shah Anderson</dc:creator>
  <cp:keywords>EXHIBITS—High-Need, High-Cost Patients: Who Are They and How Do They Use Health Care?</cp:keywords>
  <dc:description/>
  <cp:lastModifiedBy>Paul Frame</cp:lastModifiedBy>
  <cp:revision>574</cp:revision>
  <cp:lastPrinted>2016-05-24T22:29:13Z</cp:lastPrinted>
  <dcterms:created xsi:type="dcterms:W3CDTF">2016-02-02T14:51:22Z</dcterms:created>
  <dcterms:modified xsi:type="dcterms:W3CDTF">2016-08-25T22:31:25Z</dcterms:modified>
  <cp:category/>
</cp:coreProperties>
</file>