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9" r:id="rId2"/>
    <p:sldId id="276" r:id="rId3"/>
    <p:sldId id="272" r:id="rId4"/>
    <p:sldId id="281" r:id="rId5"/>
    <p:sldId id="280" r:id="rId6"/>
    <p:sldId id="258"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1304" autoAdjust="0"/>
  </p:normalViewPr>
  <p:slideViewPr>
    <p:cSldViewPr>
      <p:cViewPr varScale="1">
        <p:scale>
          <a:sx n="136" d="100"/>
          <a:sy n="136" d="100"/>
        </p:scale>
        <p:origin x="-448"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commentAuthors" Target="commentAuthors.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Ro-dc-adhome\home\GVY1\Documents\Readmissions\Control%20chart%20May%202013%20v3.xlsx"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046176046176"/>
          <c:y val="0.0687830687830688"/>
          <c:w val="0.474747474747475"/>
          <c:h val="0.87037037037037"/>
        </c:manualLayout>
      </c:layout>
      <c:pieChart>
        <c:varyColors val="1"/>
        <c:ser>
          <c:idx val="0"/>
          <c:order val="0"/>
          <c:tx>
            <c:strRef>
              <c:f>Sheet1!$B$1</c:f>
              <c:strCache>
                <c:ptCount val="1"/>
                <c:pt idx="0">
                  <c:v>220 MSSP ACOs</c:v>
                </c:pt>
              </c:strCache>
            </c:strRef>
          </c:tx>
          <c:dPt>
            <c:idx val="0"/>
            <c:bubble3D val="0"/>
            <c:spPr>
              <a:solidFill>
                <a:schemeClr val="tx2">
                  <a:lumMod val="40000"/>
                  <a:lumOff val="60000"/>
                </a:schemeClr>
              </a:solidFill>
            </c:spPr>
          </c:dPt>
          <c:dPt>
            <c:idx val="1"/>
            <c:bubble3D val="0"/>
            <c:spPr>
              <a:solidFill>
                <a:schemeClr val="tx2"/>
              </a:solidFill>
            </c:spPr>
          </c:dPt>
          <c:dPt>
            <c:idx val="2"/>
            <c:bubble3D val="0"/>
            <c:spPr>
              <a:solidFill>
                <a:schemeClr val="accent2"/>
              </a:solidFill>
            </c:spPr>
          </c:dPt>
          <c:dPt>
            <c:idx val="3"/>
            <c:bubble3D val="0"/>
            <c:spPr>
              <a:solidFill>
                <a:schemeClr val="accent1"/>
              </a:solidFill>
            </c:spPr>
          </c:dPt>
          <c:cat>
            <c:strRef>
              <c:f>Sheet1!$A$2:$A$5</c:f>
              <c:strCache>
                <c:ptCount val="4"/>
                <c:pt idx="0">
                  <c:v>Shared in savings</c:v>
                </c:pt>
                <c:pt idx="1">
                  <c:v>Spent below target</c:v>
                </c:pt>
                <c:pt idx="2">
                  <c:v>Did not meet spending target</c:v>
                </c:pt>
                <c:pt idx="3">
                  <c:v>Achieved savings but not enough to earn bonus</c:v>
                </c:pt>
              </c:strCache>
            </c:strRef>
          </c:cat>
          <c:val>
            <c:numRef>
              <c:f>Sheet1!$B$2:$B$5</c:f>
              <c:numCache>
                <c:formatCode>General</c:formatCode>
                <c:ptCount val="4"/>
                <c:pt idx="0">
                  <c:v>0.24</c:v>
                </c:pt>
                <c:pt idx="1">
                  <c:v>0.27</c:v>
                </c:pt>
                <c:pt idx="2">
                  <c:v>0.46</c:v>
                </c:pt>
                <c:pt idx="3">
                  <c:v>0.03</c:v>
                </c:pt>
              </c:numCache>
            </c:numRef>
          </c:val>
        </c:ser>
        <c:dLbls>
          <c:showLegendKey val="0"/>
          <c:showVal val="0"/>
          <c:showCatName val="0"/>
          <c:showSerName val="0"/>
          <c:showPercent val="0"/>
          <c:showBubbleSize val="0"/>
          <c:showLeaderLines val="1"/>
        </c:dLbls>
        <c:firstSliceAng val="262"/>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Sheet1!$B$1</c:f>
              <c:strCache>
                <c:ptCount val="1"/>
                <c:pt idx="0">
                  <c:v>Did not meet benchmark</c:v>
                </c:pt>
              </c:strCache>
            </c:strRef>
          </c:tx>
          <c:spPr>
            <a:solidFill>
              <a:schemeClr val="bg1"/>
            </a:solidFill>
            <a:ln>
              <a:solidFill>
                <a:schemeClr val="tx1"/>
              </a:solidFill>
            </a:ln>
          </c:spPr>
          <c:invertIfNegative val="0"/>
          <c:dLbls>
            <c:dLbl>
              <c:idx val="13"/>
              <c:delete val="1"/>
            </c:dLbl>
            <c:dLbl>
              <c:idx val="14"/>
              <c:delete val="1"/>
            </c:dLbl>
            <c:txPr>
              <a:bodyPr/>
              <a:lstStyle/>
              <a:p>
                <a:pPr>
                  <a:defRPr sz="1400" b="1">
                    <a:latin typeface="Cabin" panose="020B0803050202020004" pitchFamily="34" charset="0"/>
                  </a:defRPr>
                </a:pPr>
                <a:endParaRPr lang="en-US"/>
              </a:p>
            </c:txPr>
            <c:showLegendKey val="0"/>
            <c:showVal val="1"/>
            <c:showCatName val="0"/>
            <c:showSerName val="0"/>
            <c:showPercent val="0"/>
            <c:showBubbleSize val="0"/>
            <c:showLeaderLines val="0"/>
          </c:dLbls>
          <c:cat>
            <c:strRef>
              <c:f>Sheet1!$A$2:$A$16</c:f>
              <c:strCache>
                <c:ptCount val="15"/>
                <c:pt idx="0">
                  <c:v>Coronary artery disease composite</c:v>
                </c:pt>
                <c:pt idx="1">
                  <c:v>% with hypertension with BP &lt;140/90</c:v>
                </c:pt>
                <c:pt idx="2">
                  <c:v>Diabetes composite</c:v>
                </c:pt>
                <c:pt idx="3">
                  <c:v>Adults with BP screening in past 2 years</c:v>
                </c:pt>
                <c:pt idx="4">
                  <c:v>Colorectal cancer screening</c:v>
                </c:pt>
                <c:pt idx="5">
                  <c:v>Depression screening</c:v>
                </c:pt>
                <c:pt idx="6">
                  <c:v>Pneumococcal vaccination</c:v>
                </c:pt>
                <c:pt idx="7">
                  <c:v>Screening for fall risk</c:v>
                </c:pt>
                <c:pt idx="8">
                  <c:v>Medication reconciliation</c:v>
                </c:pt>
                <c:pt idx="9">
                  <c:v>% of PCPs qualified for EHR incentive</c:v>
                </c:pt>
                <c:pt idx="10">
                  <c:v>ACS admissions for heart failure</c:v>
                </c:pt>
                <c:pt idx="11">
                  <c:v>Risk-standardized all-condition readmission</c:v>
                </c:pt>
                <c:pt idx="12">
                  <c:v>Shared decision-making</c:v>
                </c:pt>
                <c:pt idx="13">
                  <c:v>How well doctors communicate</c:v>
                </c:pt>
                <c:pt idx="14">
                  <c:v>Getting timely care</c:v>
                </c:pt>
              </c:strCache>
            </c:strRef>
          </c:cat>
          <c:val>
            <c:numRef>
              <c:f>Sheet1!$B$2:$B$16</c:f>
              <c:numCache>
                <c:formatCode>General</c:formatCode>
                <c:ptCount val="15"/>
                <c:pt idx="0">
                  <c:v>28.0</c:v>
                </c:pt>
                <c:pt idx="1">
                  <c:v>15.0</c:v>
                </c:pt>
                <c:pt idx="2">
                  <c:v>34.0</c:v>
                </c:pt>
                <c:pt idx="3">
                  <c:v>5.0</c:v>
                </c:pt>
                <c:pt idx="4">
                  <c:v>4.0</c:v>
                </c:pt>
                <c:pt idx="5">
                  <c:v>21.0</c:v>
                </c:pt>
                <c:pt idx="6">
                  <c:v>9.0</c:v>
                </c:pt>
                <c:pt idx="7">
                  <c:v>25.0</c:v>
                </c:pt>
                <c:pt idx="8">
                  <c:v>12.0</c:v>
                </c:pt>
                <c:pt idx="9">
                  <c:v>24.0</c:v>
                </c:pt>
                <c:pt idx="10">
                  <c:v>45.0</c:v>
                </c:pt>
                <c:pt idx="11">
                  <c:v>1.0</c:v>
                </c:pt>
                <c:pt idx="12">
                  <c:v>21.0</c:v>
                </c:pt>
                <c:pt idx="13">
                  <c:v>0.0</c:v>
                </c:pt>
                <c:pt idx="14">
                  <c:v>0.0</c:v>
                </c:pt>
              </c:numCache>
            </c:numRef>
          </c:val>
        </c:ser>
        <c:ser>
          <c:idx val="1"/>
          <c:order val="1"/>
          <c:tx>
            <c:strRef>
              <c:f>Sheet1!$C$1</c:f>
              <c:strCache>
                <c:ptCount val="1"/>
                <c:pt idx="0">
                  <c:v>Met minimum quality benchmark</c:v>
                </c:pt>
              </c:strCache>
            </c:strRef>
          </c:tx>
          <c:spPr>
            <a:solidFill>
              <a:schemeClr val="tx2">
                <a:lumMod val="40000"/>
                <a:lumOff val="60000"/>
              </a:schemeClr>
            </a:solidFill>
            <a:ln>
              <a:solidFill>
                <a:schemeClr val="tx1"/>
              </a:solidFill>
            </a:ln>
          </c:spPr>
          <c:invertIfNegative val="0"/>
          <c:dLbls>
            <c:txPr>
              <a:bodyPr/>
              <a:lstStyle/>
              <a:p>
                <a:pPr>
                  <a:defRPr sz="1400" b="1">
                    <a:latin typeface="Cabin" panose="020B0803050202020004" pitchFamily="34" charset="0"/>
                  </a:defRPr>
                </a:pPr>
                <a:endParaRPr lang="en-US"/>
              </a:p>
            </c:txPr>
            <c:showLegendKey val="0"/>
            <c:showVal val="1"/>
            <c:showCatName val="0"/>
            <c:showSerName val="0"/>
            <c:showPercent val="0"/>
            <c:showBubbleSize val="0"/>
            <c:showLeaderLines val="0"/>
          </c:dLbls>
          <c:cat>
            <c:strRef>
              <c:f>Sheet1!$A$2:$A$16</c:f>
              <c:strCache>
                <c:ptCount val="15"/>
                <c:pt idx="0">
                  <c:v>Coronary artery disease composite</c:v>
                </c:pt>
                <c:pt idx="1">
                  <c:v>% with hypertension with BP &lt;140/90</c:v>
                </c:pt>
                <c:pt idx="2">
                  <c:v>Diabetes composite</c:v>
                </c:pt>
                <c:pt idx="3">
                  <c:v>Adults with BP screening in past 2 years</c:v>
                </c:pt>
                <c:pt idx="4">
                  <c:v>Colorectal cancer screening</c:v>
                </c:pt>
                <c:pt idx="5">
                  <c:v>Depression screening</c:v>
                </c:pt>
                <c:pt idx="6">
                  <c:v>Pneumococcal vaccination</c:v>
                </c:pt>
                <c:pt idx="7">
                  <c:v>Screening for fall risk</c:v>
                </c:pt>
                <c:pt idx="8">
                  <c:v>Medication reconciliation</c:v>
                </c:pt>
                <c:pt idx="9">
                  <c:v>% of PCPs qualified for EHR incentive</c:v>
                </c:pt>
                <c:pt idx="10">
                  <c:v>ACS admissions for heart failure</c:v>
                </c:pt>
                <c:pt idx="11">
                  <c:v>Risk-standardized all-condition readmission</c:v>
                </c:pt>
                <c:pt idx="12">
                  <c:v>Shared decision-making</c:v>
                </c:pt>
                <c:pt idx="13">
                  <c:v>How well doctors communicate</c:v>
                </c:pt>
                <c:pt idx="14">
                  <c:v>Getting timely care</c:v>
                </c:pt>
              </c:strCache>
            </c:strRef>
          </c:cat>
          <c:val>
            <c:numRef>
              <c:f>Sheet1!$C$2:$C$16</c:f>
              <c:numCache>
                <c:formatCode>General</c:formatCode>
                <c:ptCount val="15"/>
                <c:pt idx="0">
                  <c:v>62.0</c:v>
                </c:pt>
                <c:pt idx="1">
                  <c:v>80.0</c:v>
                </c:pt>
                <c:pt idx="2">
                  <c:v>58.0</c:v>
                </c:pt>
                <c:pt idx="3">
                  <c:v>56.0</c:v>
                </c:pt>
                <c:pt idx="4">
                  <c:v>96.0</c:v>
                </c:pt>
                <c:pt idx="5">
                  <c:v>59.0</c:v>
                </c:pt>
                <c:pt idx="6">
                  <c:v>91.0</c:v>
                </c:pt>
                <c:pt idx="7">
                  <c:v>67.0</c:v>
                </c:pt>
                <c:pt idx="8">
                  <c:v>45.0</c:v>
                </c:pt>
                <c:pt idx="9">
                  <c:v>69.0</c:v>
                </c:pt>
                <c:pt idx="10">
                  <c:v>55.0</c:v>
                </c:pt>
                <c:pt idx="11">
                  <c:v>18.0</c:v>
                </c:pt>
                <c:pt idx="12">
                  <c:v>62.0</c:v>
                </c:pt>
                <c:pt idx="13">
                  <c:v>7.0</c:v>
                </c:pt>
                <c:pt idx="14">
                  <c:v>100.0</c:v>
                </c:pt>
              </c:numCache>
            </c:numRef>
          </c:val>
        </c:ser>
        <c:ser>
          <c:idx val="2"/>
          <c:order val="2"/>
          <c:tx>
            <c:strRef>
              <c:f>Sheet1!$D$1</c:f>
              <c:strCache>
                <c:ptCount val="1"/>
                <c:pt idx="0">
                  <c:v>Met maximum quality benchmark</c:v>
                </c:pt>
              </c:strCache>
            </c:strRef>
          </c:tx>
          <c:spPr>
            <a:solidFill>
              <a:schemeClr val="tx2"/>
            </a:solidFill>
            <a:ln>
              <a:solidFill>
                <a:schemeClr val="tx1"/>
              </a:solidFill>
            </a:ln>
          </c:spPr>
          <c:invertIfNegative val="0"/>
          <c:dLbls>
            <c:dLbl>
              <c:idx val="4"/>
              <c:delete val="1"/>
            </c:dLbl>
            <c:dLbl>
              <c:idx val="6"/>
              <c:delete val="1"/>
            </c:dLbl>
            <c:dLbl>
              <c:idx val="10"/>
              <c:delete val="1"/>
            </c:dLbl>
            <c:dLbl>
              <c:idx val="14"/>
              <c:delete val="1"/>
            </c:dLbl>
            <c:txPr>
              <a:bodyPr/>
              <a:lstStyle/>
              <a:p>
                <a:pPr>
                  <a:defRPr sz="1400" b="1">
                    <a:solidFill>
                      <a:schemeClr val="bg1"/>
                    </a:solidFill>
                    <a:latin typeface="Cabin" panose="020B0803050202020004" pitchFamily="34" charset="0"/>
                  </a:defRPr>
                </a:pPr>
                <a:endParaRPr lang="en-US"/>
              </a:p>
            </c:txPr>
            <c:showLegendKey val="0"/>
            <c:showVal val="1"/>
            <c:showCatName val="0"/>
            <c:showSerName val="0"/>
            <c:showPercent val="0"/>
            <c:showBubbleSize val="0"/>
            <c:showLeaderLines val="0"/>
          </c:dLbls>
          <c:cat>
            <c:strRef>
              <c:f>Sheet1!$A$2:$A$16</c:f>
              <c:strCache>
                <c:ptCount val="15"/>
                <c:pt idx="0">
                  <c:v>Coronary artery disease composite</c:v>
                </c:pt>
                <c:pt idx="1">
                  <c:v>% with hypertension with BP &lt;140/90</c:v>
                </c:pt>
                <c:pt idx="2">
                  <c:v>Diabetes composite</c:v>
                </c:pt>
                <c:pt idx="3">
                  <c:v>Adults with BP screening in past 2 years</c:v>
                </c:pt>
                <c:pt idx="4">
                  <c:v>Colorectal cancer screening</c:v>
                </c:pt>
                <c:pt idx="5">
                  <c:v>Depression screening</c:v>
                </c:pt>
                <c:pt idx="6">
                  <c:v>Pneumococcal vaccination</c:v>
                </c:pt>
                <c:pt idx="7">
                  <c:v>Screening for fall risk</c:v>
                </c:pt>
                <c:pt idx="8">
                  <c:v>Medication reconciliation</c:v>
                </c:pt>
                <c:pt idx="9">
                  <c:v>% of PCPs qualified for EHR incentive</c:v>
                </c:pt>
                <c:pt idx="10">
                  <c:v>ACS admissions for heart failure</c:v>
                </c:pt>
                <c:pt idx="11">
                  <c:v>Risk-standardized all-condition readmission</c:v>
                </c:pt>
                <c:pt idx="12">
                  <c:v>Shared decision-making</c:v>
                </c:pt>
                <c:pt idx="13">
                  <c:v>How well doctors communicate</c:v>
                </c:pt>
                <c:pt idx="14">
                  <c:v>Getting timely care</c:v>
                </c:pt>
              </c:strCache>
            </c:strRef>
          </c:cat>
          <c:val>
            <c:numRef>
              <c:f>Sheet1!$D$2:$D$16</c:f>
              <c:numCache>
                <c:formatCode>General</c:formatCode>
                <c:ptCount val="15"/>
                <c:pt idx="0">
                  <c:v>10.0</c:v>
                </c:pt>
                <c:pt idx="1">
                  <c:v>5.0</c:v>
                </c:pt>
                <c:pt idx="2">
                  <c:v>8.0</c:v>
                </c:pt>
                <c:pt idx="3">
                  <c:v>39.0</c:v>
                </c:pt>
                <c:pt idx="4">
                  <c:v>0.0</c:v>
                </c:pt>
                <c:pt idx="5">
                  <c:v>20.0</c:v>
                </c:pt>
                <c:pt idx="6">
                  <c:v>0.0</c:v>
                </c:pt>
                <c:pt idx="7">
                  <c:v>8.0</c:v>
                </c:pt>
                <c:pt idx="8">
                  <c:v>43.0</c:v>
                </c:pt>
                <c:pt idx="9">
                  <c:v>7.0</c:v>
                </c:pt>
                <c:pt idx="10">
                  <c:v>0.0</c:v>
                </c:pt>
                <c:pt idx="11">
                  <c:v>81.0</c:v>
                </c:pt>
                <c:pt idx="12">
                  <c:v>17.0</c:v>
                </c:pt>
                <c:pt idx="13">
                  <c:v>93.0</c:v>
                </c:pt>
                <c:pt idx="14">
                  <c:v>0.0</c:v>
                </c:pt>
              </c:numCache>
            </c:numRef>
          </c:val>
        </c:ser>
        <c:dLbls>
          <c:showLegendKey val="0"/>
          <c:showVal val="1"/>
          <c:showCatName val="0"/>
          <c:showSerName val="0"/>
          <c:showPercent val="0"/>
          <c:showBubbleSize val="0"/>
        </c:dLbls>
        <c:gapWidth val="30"/>
        <c:overlap val="100"/>
        <c:axId val="-2094530536"/>
        <c:axId val="-2094527368"/>
      </c:barChart>
      <c:catAx>
        <c:axId val="-2094530536"/>
        <c:scaling>
          <c:orientation val="minMax"/>
        </c:scaling>
        <c:delete val="0"/>
        <c:axPos val="l"/>
        <c:majorTickMark val="out"/>
        <c:minorTickMark val="none"/>
        <c:tickLblPos val="nextTo"/>
        <c:txPr>
          <a:bodyPr/>
          <a:lstStyle/>
          <a:p>
            <a:pPr>
              <a:defRPr sz="1400" b="1">
                <a:latin typeface="Cabin" panose="020B0803050202020004" pitchFamily="34" charset="0"/>
              </a:defRPr>
            </a:pPr>
            <a:endParaRPr lang="en-US"/>
          </a:p>
        </c:txPr>
        <c:crossAx val="-2094527368"/>
        <c:crosses val="autoZero"/>
        <c:auto val="1"/>
        <c:lblAlgn val="ctr"/>
        <c:lblOffset val="100"/>
        <c:noMultiLvlLbl val="0"/>
      </c:catAx>
      <c:valAx>
        <c:axId val="-2094527368"/>
        <c:scaling>
          <c:orientation val="minMax"/>
          <c:max val="1.0"/>
        </c:scaling>
        <c:delete val="0"/>
        <c:axPos val="b"/>
        <c:majorGridlines/>
        <c:numFmt formatCode="0%" sourceLinked="0"/>
        <c:majorTickMark val="out"/>
        <c:minorTickMark val="none"/>
        <c:tickLblPos val="nextTo"/>
        <c:txPr>
          <a:bodyPr/>
          <a:lstStyle/>
          <a:p>
            <a:pPr>
              <a:defRPr sz="1200" b="1">
                <a:latin typeface="Cabin" panose="020B0803050202020004" pitchFamily="34" charset="0"/>
              </a:defRPr>
            </a:pPr>
            <a:endParaRPr lang="en-US"/>
          </a:p>
        </c:txPr>
        <c:crossAx val="-2094530536"/>
        <c:crosses val="autoZero"/>
        <c:crossBetween val="between"/>
      </c:valAx>
    </c:plotArea>
    <c:legend>
      <c:legendPos val="t"/>
      <c:layout>
        <c:manualLayout>
          <c:xMode val="edge"/>
          <c:yMode val="edge"/>
          <c:x val="0.0152777777777778"/>
          <c:y val="0.0131394403164393"/>
          <c:w val="0.95"/>
          <c:h val="0.0646072233928505"/>
        </c:manualLayout>
      </c:layout>
      <c:overlay val="0"/>
      <c:txPr>
        <a:bodyPr/>
        <a:lstStyle/>
        <a:p>
          <a:pPr>
            <a:defRPr sz="1400" b="1">
              <a:latin typeface="Cabin" panose="020B08030502020200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292575928009"/>
          <c:y val="0.040163239502203"/>
          <c:w val="0.849509311336083"/>
          <c:h val="0.814920459216433"/>
        </c:manualLayout>
      </c:layout>
      <c:lineChart>
        <c:grouping val="standard"/>
        <c:varyColors val="0"/>
        <c:ser>
          <c:idx val="1"/>
          <c:order val="0"/>
          <c:tx>
            <c:v>Rate</c:v>
          </c:tx>
          <c:marker>
            <c:symbol val="circle"/>
            <c:size val="7"/>
            <c:spPr>
              <a:solidFill>
                <a:srgbClr val="AA3607"/>
              </a:solidFill>
            </c:spPr>
          </c:marker>
          <c:cat>
            <c:numRef>
              <c:f>'P Chart (4)'!$A$4:$A$44</c:f>
              <c:numCache>
                <c:formatCode>mmm\-yy</c:formatCode>
                <c:ptCount val="41"/>
                <c:pt idx="0">
                  <c:v>40179.0</c:v>
                </c:pt>
                <c:pt idx="1">
                  <c:v>40210.0</c:v>
                </c:pt>
                <c:pt idx="2">
                  <c:v>40238.0</c:v>
                </c:pt>
                <c:pt idx="3">
                  <c:v>40269.0</c:v>
                </c:pt>
                <c:pt idx="4">
                  <c:v>40299.0</c:v>
                </c:pt>
                <c:pt idx="5">
                  <c:v>40330.0</c:v>
                </c:pt>
                <c:pt idx="6">
                  <c:v>40360.0</c:v>
                </c:pt>
                <c:pt idx="7">
                  <c:v>40391.0</c:v>
                </c:pt>
                <c:pt idx="8">
                  <c:v>40422.0</c:v>
                </c:pt>
                <c:pt idx="9">
                  <c:v>40452.0</c:v>
                </c:pt>
                <c:pt idx="10">
                  <c:v>40483.0</c:v>
                </c:pt>
                <c:pt idx="11">
                  <c:v>40513.0</c:v>
                </c:pt>
                <c:pt idx="12">
                  <c:v>40544.0</c:v>
                </c:pt>
                <c:pt idx="13">
                  <c:v>40575.0</c:v>
                </c:pt>
                <c:pt idx="14">
                  <c:v>40603.0</c:v>
                </c:pt>
                <c:pt idx="15">
                  <c:v>40634.0</c:v>
                </c:pt>
                <c:pt idx="16">
                  <c:v>40664.0</c:v>
                </c:pt>
                <c:pt idx="17">
                  <c:v>40695.0</c:v>
                </c:pt>
                <c:pt idx="18">
                  <c:v>40725.0</c:v>
                </c:pt>
                <c:pt idx="19">
                  <c:v>40756.0</c:v>
                </c:pt>
                <c:pt idx="20">
                  <c:v>40787.0</c:v>
                </c:pt>
                <c:pt idx="21">
                  <c:v>40817.0</c:v>
                </c:pt>
                <c:pt idx="22">
                  <c:v>40848.0</c:v>
                </c:pt>
                <c:pt idx="23">
                  <c:v>40878.0</c:v>
                </c:pt>
                <c:pt idx="24">
                  <c:v>40909.0</c:v>
                </c:pt>
                <c:pt idx="25">
                  <c:v>40940.0</c:v>
                </c:pt>
                <c:pt idx="26">
                  <c:v>40969.0</c:v>
                </c:pt>
                <c:pt idx="27">
                  <c:v>41000.0</c:v>
                </c:pt>
                <c:pt idx="28">
                  <c:v>41030.0</c:v>
                </c:pt>
                <c:pt idx="29">
                  <c:v>41061.0</c:v>
                </c:pt>
                <c:pt idx="30">
                  <c:v>41091.0</c:v>
                </c:pt>
                <c:pt idx="31">
                  <c:v>41122.0</c:v>
                </c:pt>
                <c:pt idx="32">
                  <c:v>41153.0</c:v>
                </c:pt>
                <c:pt idx="33">
                  <c:v>41183.0</c:v>
                </c:pt>
                <c:pt idx="34">
                  <c:v>41214.0</c:v>
                </c:pt>
                <c:pt idx="35">
                  <c:v>41244.0</c:v>
                </c:pt>
                <c:pt idx="36">
                  <c:v>41275.0</c:v>
                </c:pt>
                <c:pt idx="37">
                  <c:v>41306.0</c:v>
                </c:pt>
                <c:pt idx="38">
                  <c:v>41334.0</c:v>
                </c:pt>
                <c:pt idx="39">
                  <c:v>41365.0</c:v>
                </c:pt>
                <c:pt idx="40">
                  <c:v>41395.0</c:v>
                </c:pt>
              </c:numCache>
            </c:numRef>
          </c:cat>
          <c:val>
            <c:numRef>
              <c:f>'P Chart (4)'!$D$4:$D$44</c:f>
              <c:numCache>
                <c:formatCode>0.0</c:formatCode>
                <c:ptCount val="41"/>
                <c:pt idx="0">
                  <c:v>18.95352058358633</c:v>
                </c:pt>
                <c:pt idx="1">
                  <c:v>19.2513008656173</c:v>
                </c:pt>
                <c:pt idx="2">
                  <c:v>18.99293115135083</c:v>
                </c:pt>
                <c:pt idx="3">
                  <c:v>19.07292746904167</c:v>
                </c:pt>
                <c:pt idx="4">
                  <c:v>18.94448444788069</c:v>
                </c:pt>
                <c:pt idx="5">
                  <c:v>19.12589889789516</c:v>
                </c:pt>
                <c:pt idx="6">
                  <c:v>19.19227968197072</c:v>
                </c:pt>
                <c:pt idx="7">
                  <c:v>19.14041991755043</c:v>
                </c:pt>
                <c:pt idx="8">
                  <c:v>19.1029359859185</c:v>
                </c:pt>
                <c:pt idx="9">
                  <c:v>18.82684352368383</c:v>
                </c:pt>
                <c:pt idx="10">
                  <c:v>18.89392639317269</c:v>
                </c:pt>
                <c:pt idx="11">
                  <c:v>19.32849027341192</c:v>
                </c:pt>
                <c:pt idx="12">
                  <c:v>19.03943947510168</c:v>
                </c:pt>
                <c:pt idx="13">
                  <c:v>19.1985799937972</c:v>
                </c:pt>
                <c:pt idx="14">
                  <c:v>19.08656252873326</c:v>
                </c:pt>
                <c:pt idx="15">
                  <c:v>18.97695461676723</c:v>
                </c:pt>
                <c:pt idx="16">
                  <c:v>18.99559190493462</c:v>
                </c:pt>
                <c:pt idx="17">
                  <c:v>18.77971070552428</c:v>
                </c:pt>
                <c:pt idx="18">
                  <c:v>19.0807842991927</c:v>
                </c:pt>
                <c:pt idx="19">
                  <c:v>18.97142960684566</c:v>
                </c:pt>
                <c:pt idx="20">
                  <c:v>18.95792253318112</c:v>
                </c:pt>
                <c:pt idx="21">
                  <c:v>18.64512869069621</c:v>
                </c:pt>
                <c:pt idx="22">
                  <c:v>18.80335081424881</c:v>
                </c:pt>
                <c:pt idx="23">
                  <c:v>19.12461047711878</c:v>
                </c:pt>
                <c:pt idx="24">
                  <c:v>18.6906275041507</c:v>
                </c:pt>
                <c:pt idx="25">
                  <c:v>18.77467649542415</c:v>
                </c:pt>
                <c:pt idx="26">
                  <c:v>18.42891306757891</c:v>
                </c:pt>
                <c:pt idx="27">
                  <c:v>18.50402914537408</c:v>
                </c:pt>
                <c:pt idx="28">
                  <c:v>18.52020351971245</c:v>
                </c:pt>
                <c:pt idx="29">
                  <c:v>18.43951219569733</c:v>
                </c:pt>
                <c:pt idx="30">
                  <c:v>18.54440868020401</c:v>
                </c:pt>
                <c:pt idx="31">
                  <c:v>18.42710550014053</c:v>
                </c:pt>
                <c:pt idx="32">
                  <c:v>18.17879997778422</c:v>
                </c:pt>
                <c:pt idx="33">
                  <c:v>18.05354733263297</c:v>
                </c:pt>
                <c:pt idx="34">
                  <c:v>18.29563956597694</c:v>
                </c:pt>
                <c:pt idx="35">
                  <c:v>18.72212401141562</c:v>
                </c:pt>
                <c:pt idx="36">
                  <c:v>18.01220480895325</c:v>
                </c:pt>
                <c:pt idx="37">
                  <c:v>18.10093139343763</c:v>
                </c:pt>
                <c:pt idx="38">
                  <c:v>17.96834394811101</c:v>
                </c:pt>
                <c:pt idx="39">
                  <c:v>17.75329937227882</c:v>
                </c:pt>
                <c:pt idx="40">
                  <c:v>17.64920150621636</c:v>
                </c:pt>
              </c:numCache>
            </c:numRef>
          </c:val>
          <c:smooth val="0"/>
        </c:ser>
        <c:dLbls>
          <c:showLegendKey val="0"/>
          <c:showVal val="0"/>
          <c:showCatName val="0"/>
          <c:showSerName val="0"/>
          <c:showPercent val="0"/>
          <c:showBubbleSize val="0"/>
        </c:dLbls>
        <c:marker val="1"/>
        <c:smooth val="0"/>
        <c:axId val="-2122264440"/>
        <c:axId val="-2119889880"/>
      </c:lineChart>
      <c:dateAx>
        <c:axId val="-2122264440"/>
        <c:scaling>
          <c:orientation val="minMax"/>
        </c:scaling>
        <c:delete val="0"/>
        <c:axPos val="b"/>
        <c:majorGridlines>
          <c:spPr>
            <a:ln w="12700">
              <a:solidFill>
                <a:schemeClr val="bg1">
                  <a:lumMod val="65000"/>
                </a:schemeClr>
              </a:solidFill>
              <a:prstDash val="dash"/>
            </a:ln>
          </c:spPr>
        </c:majorGridlines>
        <c:numFmt formatCode="mmm\-yy" sourceLinked="1"/>
        <c:majorTickMark val="out"/>
        <c:minorTickMark val="none"/>
        <c:tickLblPos val="nextTo"/>
        <c:txPr>
          <a:bodyPr/>
          <a:lstStyle/>
          <a:p>
            <a:pPr>
              <a:defRPr sz="1600" b="1">
                <a:latin typeface="Cabin" panose="020B0803050202020004" pitchFamily="34" charset="0"/>
              </a:defRPr>
            </a:pPr>
            <a:endParaRPr lang="en-US"/>
          </a:p>
        </c:txPr>
        <c:crossAx val="-2119889880"/>
        <c:crosses val="autoZero"/>
        <c:auto val="1"/>
        <c:lblOffset val="100"/>
        <c:baseTimeUnit val="months"/>
        <c:majorUnit val="12.0"/>
        <c:majorTimeUnit val="months"/>
        <c:minorUnit val="1.0"/>
        <c:minorTimeUnit val="months"/>
      </c:dateAx>
      <c:valAx>
        <c:axId val="-2119889880"/>
        <c:scaling>
          <c:orientation val="minMax"/>
          <c:min val="17.0"/>
        </c:scaling>
        <c:delete val="0"/>
        <c:axPos val="l"/>
        <c:numFmt formatCode="0.0" sourceLinked="0"/>
        <c:majorTickMark val="out"/>
        <c:minorTickMark val="none"/>
        <c:tickLblPos val="nextTo"/>
        <c:spPr>
          <a:ln>
            <a:noFill/>
          </a:ln>
        </c:spPr>
        <c:txPr>
          <a:bodyPr/>
          <a:lstStyle/>
          <a:p>
            <a:pPr>
              <a:defRPr sz="1600" b="1">
                <a:latin typeface="Cabin" panose="020B0803050202020004" pitchFamily="34" charset="0"/>
              </a:defRPr>
            </a:pPr>
            <a:endParaRPr lang="en-US"/>
          </a:p>
        </c:txPr>
        <c:crossAx val="-2122264440"/>
        <c:crosses val="autoZero"/>
        <c:crossBetween val="between"/>
      </c:valAx>
      <c:spPr>
        <a:noFill/>
        <a:ln w="25400">
          <a:noFill/>
        </a:ln>
      </c:spPr>
    </c:plotArea>
    <c:plotVisOnly val="1"/>
    <c:dispBlanksAs val="gap"/>
    <c:showDLblsOverMax val="0"/>
  </c:chart>
  <c:spPr>
    <a:ln>
      <a:noFill/>
    </a:ln>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487902247513"/>
          <c:y val="0.20197474906689"/>
          <c:w val="0.88094852114074"/>
          <c:h val="0.611464565845109"/>
        </c:manualLayout>
      </c:layout>
      <c:barChart>
        <c:barDir val="col"/>
        <c:grouping val="clustered"/>
        <c:varyColors val="0"/>
        <c:ser>
          <c:idx val="0"/>
          <c:order val="0"/>
          <c:tx>
            <c:strRef>
              <c:f>Sheet1!$B$1</c:f>
              <c:strCache>
                <c:ptCount val="1"/>
                <c:pt idx="0">
                  <c:v>Column1</c:v>
                </c:pt>
              </c:strCache>
            </c:strRef>
          </c:tx>
          <c:spPr>
            <a:solidFill>
              <a:schemeClr val="tx2"/>
            </a:solidFill>
          </c:spPr>
          <c:invertIfNegative val="0"/>
          <c:dLbls>
            <c:numFmt formatCode="0%" sourceLinked="0"/>
            <c:txPr>
              <a:bodyPr/>
              <a:lstStyle/>
              <a:p>
                <a:pPr>
                  <a:defRPr sz="1600" b="1">
                    <a:latin typeface="Cabin" panose="020B0803050202020004" pitchFamily="34" charset="0"/>
                  </a:defRPr>
                </a:pPr>
                <a:endParaRPr lang="en-US"/>
              </a:p>
            </c:txPr>
            <c:dLblPos val="outEnd"/>
            <c:showLegendKey val="0"/>
            <c:showVal val="1"/>
            <c:showCatName val="0"/>
            <c:showSerName val="0"/>
            <c:showPercent val="0"/>
            <c:showBubbleSize val="0"/>
            <c:showLeaderLines val="0"/>
          </c:dLbls>
          <c:cat>
            <c:strRef>
              <c:f>Sheet1!$A$2:$A$10</c:f>
              <c:strCache>
                <c:ptCount val="9"/>
                <c:pt idx="0">
                  <c:v>Adverse Drug Events</c:v>
                </c:pt>
                <c:pt idx="1">
                  <c:v>Catheter-Associated UTIs</c:v>
                </c:pt>
                <c:pt idx="2">
                  <c:v>Central Line-Associated Bloodstream Infections</c:v>
                </c:pt>
                <c:pt idx="3">
                  <c:v>Falls</c:v>
                </c:pt>
                <c:pt idx="4">
                  <c:v>Pressure Ulcers</c:v>
                </c:pt>
                <c:pt idx="5">
                  <c:v>Surgical Site Infections</c:v>
                </c:pt>
                <c:pt idx="6">
                  <c:v>Ventilator-Associated Pneumonias</c:v>
                </c:pt>
                <c:pt idx="7">
                  <c:v>Venous Thromboembolisms</c:v>
                </c:pt>
                <c:pt idx="8">
                  <c:v>Total</c:v>
                </c:pt>
              </c:strCache>
            </c:strRef>
          </c:cat>
          <c:val>
            <c:numRef>
              <c:f>Sheet1!$B$2:$B$10</c:f>
              <c:numCache>
                <c:formatCode>0</c:formatCode>
                <c:ptCount val="9"/>
                <c:pt idx="0">
                  <c:v>-0.19</c:v>
                </c:pt>
                <c:pt idx="1">
                  <c:v>-0.28</c:v>
                </c:pt>
                <c:pt idx="2">
                  <c:v>-0.49</c:v>
                </c:pt>
                <c:pt idx="3">
                  <c:v>-0.08</c:v>
                </c:pt>
                <c:pt idx="4">
                  <c:v>-0.2</c:v>
                </c:pt>
                <c:pt idx="5">
                  <c:v>-0.19</c:v>
                </c:pt>
                <c:pt idx="6">
                  <c:v>-0.03</c:v>
                </c:pt>
                <c:pt idx="7">
                  <c:v>-0.18</c:v>
                </c:pt>
                <c:pt idx="8">
                  <c:v>-0.17</c:v>
                </c:pt>
              </c:numCache>
            </c:numRef>
          </c:val>
        </c:ser>
        <c:dLbls>
          <c:dLblPos val="outEnd"/>
          <c:showLegendKey val="0"/>
          <c:showVal val="1"/>
          <c:showCatName val="0"/>
          <c:showSerName val="0"/>
          <c:showPercent val="0"/>
          <c:showBubbleSize val="0"/>
        </c:dLbls>
        <c:gapWidth val="150"/>
        <c:axId val="-2120541448"/>
        <c:axId val="-2120533416"/>
      </c:barChart>
      <c:catAx>
        <c:axId val="-2120541448"/>
        <c:scaling>
          <c:orientation val="minMax"/>
        </c:scaling>
        <c:delete val="0"/>
        <c:axPos val="b"/>
        <c:majorTickMark val="out"/>
        <c:minorTickMark val="none"/>
        <c:tickLblPos val="high"/>
        <c:txPr>
          <a:bodyPr/>
          <a:lstStyle/>
          <a:p>
            <a:pPr>
              <a:defRPr sz="1200" b="1">
                <a:latin typeface="Cabin" panose="020B0803050202020004" pitchFamily="34" charset="0"/>
              </a:defRPr>
            </a:pPr>
            <a:endParaRPr lang="en-US"/>
          </a:p>
        </c:txPr>
        <c:crossAx val="-2120533416"/>
        <c:crosses val="autoZero"/>
        <c:auto val="1"/>
        <c:lblAlgn val="ctr"/>
        <c:lblOffset val="100"/>
        <c:noMultiLvlLbl val="0"/>
      </c:catAx>
      <c:valAx>
        <c:axId val="-2120533416"/>
        <c:scaling>
          <c:orientation val="minMax"/>
        </c:scaling>
        <c:delete val="0"/>
        <c:axPos val="l"/>
        <c:numFmt formatCode="0%" sourceLinked="0"/>
        <c:majorTickMark val="out"/>
        <c:minorTickMark val="none"/>
        <c:tickLblPos val="nextTo"/>
        <c:txPr>
          <a:bodyPr/>
          <a:lstStyle/>
          <a:p>
            <a:pPr>
              <a:defRPr sz="1600" b="1">
                <a:latin typeface="Cabin" panose="020B0803050202020004" pitchFamily="34" charset="0"/>
              </a:defRPr>
            </a:pPr>
            <a:endParaRPr lang="en-US"/>
          </a:p>
        </c:txPr>
        <c:crossAx val="-212054144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A8360F-EAA9-47E7-B707-B05940557270}" type="doc">
      <dgm:prSet loTypeId="urn:microsoft.com/office/officeart/2005/8/layout/hChevron3" loCatId="process" qsTypeId="urn:microsoft.com/office/officeart/2005/8/quickstyle/simple1" qsCatId="simple" csTypeId="urn:microsoft.com/office/officeart/2005/8/colors/accent1_3" csCatId="accent1" phldr="1"/>
      <dgm:spPr/>
    </dgm:pt>
    <dgm:pt modelId="{979CF439-CEA8-478C-8B85-312D26457A96}">
      <dgm:prSet phldrT="[Text]" custT="1"/>
      <dgm:spPr>
        <a:solidFill>
          <a:schemeClr val="tx2"/>
        </a:solidFill>
      </dgm:spPr>
      <dgm:t>
        <a:bodyPr lIns="91440"/>
        <a:lstStyle/>
        <a:p>
          <a:pPr algn="l">
            <a:lnSpc>
              <a:spcPct val="100000"/>
            </a:lnSpc>
          </a:pPr>
          <a:r>
            <a:rPr lang="en-US" sz="1300" b="0" dirty="0" smtClean="0">
              <a:latin typeface="Cabin" panose="020B0803050202020004" pitchFamily="34" charset="0"/>
            </a:rPr>
            <a:t>Builds on measures used </a:t>
          </a:r>
          <a:r>
            <a:rPr lang="en-US" sz="1300" b="0" dirty="0" smtClean="0">
              <a:latin typeface="Cabin" panose="020B0803050202020004" pitchFamily="34" charset="0"/>
            </a:rPr>
            <a:t>in </a:t>
          </a:r>
          <a:br>
            <a:rPr lang="en-US" sz="1300" b="0" dirty="0" smtClean="0">
              <a:latin typeface="Cabin" panose="020B0803050202020004" pitchFamily="34" charset="0"/>
            </a:rPr>
          </a:br>
          <a:r>
            <a:rPr lang="en-US" sz="1300" b="0" dirty="0" smtClean="0">
              <a:latin typeface="Cabin" panose="020B0803050202020004" pitchFamily="34" charset="0"/>
            </a:rPr>
            <a:t>Inpatient &amp; </a:t>
          </a:r>
          <a:r>
            <a:rPr lang="en-US" sz="1300" b="0" dirty="0" smtClean="0">
              <a:latin typeface="Cabin" panose="020B0803050202020004" pitchFamily="34" charset="0"/>
            </a:rPr>
            <a:t>Quality </a:t>
          </a:r>
          <a:r>
            <a:rPr lang="en-US" sz="1300" b="0" dirty="0" smtClean="0">
              <a:latin typeface="Cabin" panose="020B0803050202020004" pitchFamily="34" charset="0"/>
            </a:rPr>
            <a:t>Reporting (</a:t>
          </a:r>
          <a:r>
            <a:rPr lang="en-US" sz="1300" b="0" dirty="0" smtClean="0">
              <a:latin typeface="Cabin" panose="020B0803050202020004" pitchFamily="34" charset="0"/>
            </a:rPr>
            <a:t>IQR) </a:t>
          </a:r>
          <a:r>
            <a:rPr lang="en-US" sz="1300" b="0" dirty="0" smtClean="0">
              <a:latin typeface="Cabin" panose="020B0803050202020004" pitchFamily="34" charset="0"/>
            </a:rPr>
            <a:t/>
          </a:r>
          <a:br>
            <a:rPr lang="en-US" sz="1300" b="0" dirty="0" smtClean="0">
              <a:latin typeface="Cabin" panose="020B0803050202020004" pitchFamily="34" charset="0"/>
            </a:rPr>
          </a:br>
          <a:r>
            <a:rPr lang="en-US" sz="1300" b="0" dirty="0" smtClean="0">
              <a:latin typeface="Cabin" panose="020B0803050202020004" pitchFamily="34" charset="0"/>
            </a:rPr>
            <a:t>and </a:t>
          </a:r>
          <a:r>
            <a:rPr lang="en-US" sz="1300" b="0" dirty="0" smtClean="0">
              <a:latin typeface="Cabin" panose="020B0803050202020004" pitchFamily="34" charset="0"/>
            </a:rPr>
            <a:t>Hospital </a:t>
          </a:r>
          <a:r>
            <a:rPr lang="en-US" sz="1300" b="0" dirty="0" smtClean="0">
              <a:latin typeface="Cabin" panose="020B0803050202020004" pitchFamily="34" charset="0"/>
            </a:rPr>
            <a:t>Compare programs</a:t>
          </a:r>
          <a:r>
            <a:rPr lang="en-US" sz="1300" b="0" dirty="0" smtClean="0">
              <a:latin typeface="Cabin" panose="020B0803050202020004" pitchFamily="34" charset="0"/>
            </a:rPr>
            <a:t>.</a:t>
          </a:r>
          <a:endParaRPr lang="en-US" sz="1300" b="0" dirty="0">
            <a:latin typeface="Cabin" panose="020B0803050202020004" pitchFamily="34" charset="0"/>
          </a:endParaRPr>
        </a:p>
      </dgm:t>
    </dgm:pt>
    <dgm:pt modelId="{6B23B8E3-1C17-4629-9EAB-5DAE5AEE1912}" type="parTrans" cxnId="{64B42429-A03A-4BD0-8D93-7367BEE59C69}">
      <dgm:prSet/>
      <dgm:spPr/>
      <dgm:t>
        <a:bodyPr/>
        <a:lstStyle/>
        <a:p>
          <a:endParaRPr lang="en-US"/>
        </a:p>
      </dgm:t>
    </dgm:pt>
    <dgm:pt modelId="{43D84FFB-F90E-4F13-A1D9-DCBD58764F7F}" type="sibTrans" cxnId="{64B42429-A03A-4BD0-8D93-7367BEE59C69}">
      <dgm:prSet/>
      <dgm:spPr/>
      <dgm:t>
        <a:bodyPr/>
        <a:lstStyle/>
        <a:p>
          <a:endParaRPr lang="en-US"/>
        </a:p>
      </dgm:t>
    </dgm:pt>
    <dgm:pt modelId="{7127087A-E498-41B5-99A7-0E7E6CC22330}">
      <dgm:prSet phldrT="[Text]" custT="1"/>
      <dgm:spPr>
        <a:solidFill>
          <a:schemeClr val="accent2"/>
        </a:solidFill>
      </dgm:spPr>
      <dgm:t>
        <a:bodyPr lIns="91440"/>
        <a:lstStyle/>
        <a:p>
          <a:pPr algn="l">
            <a:lnSpc>
              <a:spcPct val="100000"/>
            </a:lnSpc>
          </a:pPr>
          <a:r>
            <a:rPr lang="en-US" sz="1300" b="0" dirty="0" smtClean="0">
              <a:latin typeface="Cabin" panose="020B0803050202020004" pitchFamily="34" charset="0"/>
            </a:rPr>
            <a:t>1% of hospital payments affected.</a:t>
          </a:r>
          <a:endParaRPr lang="en-US" sz="1300" b="0" dirty="0">
            <a:latin typeface="Cabin" panose="020B0803050202020004" pitchFamily="34" charset="0"/>
          </a:endParaRPr>
        </a:p>
      </dgm:t>
    </dgm:pt>
    <dgm:pt modelId="{EC0FE4F5-44E1-42C4-8CF3-9246B5017638}" type="parTrans" cxnId="{3A106C7F-A67A-4404-913E-E92CB680AA82}">
      <dgm:prSet/>
      <dgm:spPr/>
      <dgm:t>
        <a:bodyPr/>
        <a:lstStyle/>
        <a:p>
          <a:endParaRPr lang="en-US"/>
        </a:p>
      </dgm:t>
    </dgm:pt>
    <dgm:pt modelId="{635C5502-9D67-48C7-A970-8CFCEC7B8EC1}" type="sibTrans" cxnId="{3A106C7F-A67A-4404-913E-E92CB680AA82}">
      <dgm:prSet/>
      <dgm:spPr/>
      <dgm:t>
        <a:bodyPr/>
        <a:lstStyle/>
        <a:p>
          <a:endParaRPr lang="en-US"/>
        </a:p>
      </dgm:t>
    </dgm:pt>
    <dgm:pt modelId="{C694CF5C-857B-412F-8764-EE39796CF686}">
      <dgm:prSet phldrT="[Text]" custT="1"/>
      <dgm:spPr>
        <a:solidFill>
          <a:schemeClr val="accent1"/>
        </a:solidFill>
      </dgm:spPr>
      <dgm:t>
        <a:bodyPr lIns="91440"/>
        <a:lstStyle/>
        <a:p>
          <a:pPr algn="l">
            <a:lnSpc>
              <a:spcPct val="100000"/>
            </a:lnSpc>
          </a:pPr>
          <a:r>
            <a:rPr lang="en-US" sz="1300" b="0" dirty="0" smtClean="0">
              <a:latin typeface="Cabin" panose="020B0803050202020004" pitchFamily="34" charset="0"/>
            </a:rPr>
            <a:t>Incremental increase to 2% </a:t>
          </a:r>
          <a:r>
            <a:rPr lang="en-US" sz="1300" b="0" dirty="0" smtClean="0">
              <a:latin typeface="Cabin" panose="020B0803050202020004" pitchFamily="34" charset="0"/>
            </a:rPr>
            <a:t>of </a:t>
          </a:r>
          <a:r>
            <a:rPr lang="en-US" sz="1300" b="0" dirty="0" smtClean="0">
              <a:latin typeface="Cabin" panose="020B0803050202020004" pitchFamily="34" charset="0"/>
            </a:rPr>
            <a:t>hospital payments affected </a:t>
          </a:r>
          <a:r>
            <a:rPr lang="en-US" sz="1300" b="0" dirty="0" smtClean="0">
              <a:latin typeface="Cabin" panose="020B0803050202020004" pitchFamily="34" charset="0"/>
            </a:rPr>
            <a:t/>
          </a:r>
          <a:br>
            <a:rPr lang="en-US" sz="1300" b="0" dirty="0" smtClean="0">
              <a:latin typeface="Cabin" panose="020B0803050202020004" pitchFamily="34" charset="0"/>
            </a:rPr>
          </a:br>
          <a:r>
            <a:rPr lang="en-US" sz="1300" b="0" dirty="0" smtClean="0">
              <a:latin typeface="Cabin" panose="020B0803050202020004" pitchFamily="34" charset="0"/>
            </a:rPr>
            <a:t>in </a:t>
          </a:r>
          <a:r>
            <a:rPr lang="en-US" sz="1300" b="0" dirty="0" smtClean="0">
              <a:latin typeface="Cabin" panose="020B0803050202020004" pitchFamily="34" charset="0"/>
            </a:rPr>
            <a:t>2017 and beyond.</a:t>
          </a:r>
          <a:endParaRPr lang="en-US" sz="1300" b="0" dirty="0">
            <a:latin typeface="Cabin" panose="020B0803050202020004" pitchFamily="34" charset="0"/>
          </a:endParaRPr>
        </a:p>
      </dgm:t>
    </dgm:pt>
    <dgm:pt modelId="{5C40CC35-BA7D-4E2B-B116-236793A2A96B}" type="parTrans" cxnId="{35357E5A-E36C-4A0B-A73D-3D09061EA53D}">
      <dgm:prSet/>
      <dgm:spPr/>
      <dgm:t>
        <a:bodyPr/>
        <a:lstStyle/>
        <a:p>
          <a:endParaRPr lang="en-US"/>
        </a:p>
      </dgm:t>
    </dgm:pt>
    <dgm:pt modelId="{251C9D0E-7469-4F6D-8807-06AEA2C3F4D9}" type="sibTrans" cxnId="{35357E5A-E36C-4A0B-A73D-3D09061EA53D}">
      <dgm:prSet/>
      <dgm:spPr/>
      <dgm:t>
        <a:bodyPr/>
        <a:lstStyle/>
        <a:p>
          <a:endParaRPr lang="en-US"/>
        </a:p>
      </dgm:t>
    </dgm:pt>
    <dgm:pt modelId="{C54EEE84-EC79-4900-A98B-BF360399458A}" type="pres">
      <dgm:prSet presAssocID="{E5A8360F-EAA9-47E7-B707-B05940557270}" presName="Name0" presStyleCnt="0">
        <dgm:presLayoutVars>
          <dgm:dir/>
          <dgm:resizeHandles val="exact"/>
        </dgm:presLayoutVars>
      </dgm:prSet>
      <dgm:spPr/>
    </dgm:pt>
    <dgm:pt modelId="{15B58FCE-8538-45C0-9C3A-FEB1DD03E836}" type="pres">
      <dgm:prSet presAssocID="{979CF439-CEA8-478C-8B85-312D26457A96}" presName="parTxOnly" presStyleLbl="node1" presStyleIdx="0" presStyleCnt="3" custScaleX="87213">
        <dgm:presLayoutVars>
          <dgm:bulletEnabled val="1"/>
        </dgm:presLayoutVars>
      </dgm:prSet>
      <dgm:spPr/>
      <dgm:t>
        <a:bodyPr/>
        <a:lstStyle/>
        <a:p>
          <a:endParaRPr lang="en-US"/>
        </a:p>
      </dgm:t>
    </dgm:pt>
    <dgm:pt modelId="{A4588CCB-5148-4D56-8C17-1C1DE884F5FE}" type="pres">
      <dgm:prSet presAssocID="{43D84FFB-F90E-4F13-A1D9-DCBD58764F7F}" presName="parSpace" presStyleCnt="0"/>
      <dgm:spPr/>
    </dgm:pt>
    <dgm:pt modelId="{557E899F-977C-42D3-BB6C-EAB7DB292A04}" type="pres">
      <dgm:prSet presAssocID="{7127087A-E498-41B5-99A7-0E7E6CC22330}" presName="parTxOnly" presStyleLbl="node1" presStyleIdx="1" presStyleCnt="3" custScaleX="72994">
        <dgm:presLayoutVars>
          <dgm:bulletEnabled val="1"/>
        </dgm:presLayoutVars>
      </dgm:prSet>
      <dgm:spPr/>
      <dgm:t>
        <a:bodyPr/>
        <a:lstStyle/>
        <a:p>
          <a:endParaRPr lang="en-US"/>
        </a:p>
      </dgm:t>
    </dgm:pt>
    <dgm:pt modelId="{559C58B8-77CF-4A2F-8782-A39BE02A4EAF}" type="pres">
      <dgm:prSet presAssocID="{635C5502-9D67-48C7-A970-8CFCEC7B8EC1}" presName="parSpace" presStyleCnt="0"/>
      <dgm:spPr/>
    </dgm:pt>
    <dgm:pt modelId="{BE401A64-6ED5-4615-B771-79C12C3C151C}" type="pres">
      <dgm:prSet presAssocID="{C694CF5C-857B-412F-8764-EE39796CF686}" presName="parTxOnly" presStyleLbl="node1" presStyleIdx="2" presStyleCnt="3">
        <dgm:presLayoutVars>
          <dgm:bulletEnabled val="1"/>
        </dgm:presLayoutVars>
      </dgm:prSet>
      <dgm:spPr/>
      <dgm:t>
        <a:bodyPr/>
        <a:lstStyle/>
        <a:p>
          <a:endParaRPr lang="en-US"/>
        </a:p>
      </dgm:t>
    </dgm:pt>
  </dgm:ptLst>
  <dgm:cxnLst>
    <dgm:cxn modelId="{55B7E26C-D15C-4395-B576-4D6570639624}" type="presOf" srcId="{C694CF5C-857B-412F-8764-EE39796CF686}" destId="{BE401A64-6ED5-4615-B771-79C12C3C151C}" srcOrd="0" destOrd="0" presId="urn:microsoft.com/office/officeart/2005/8/layout/hChevron3"/>
    <dgm:cxn modelId="{64B42429-A03A-4BD0-8D93-7367BEE59C69}" srcId="{E5A8360F-EAA9-47E7-B707-B05940557270}" destId="{979CF439-CEA8-478C-8B85-312D26457A96}" srcOrd="0" destOrd="0" parTransId="{6B23B8E3-1C17-4629-9EAB-5DAE5AEE1912}" sibTransId="{43D84FFB-F90E-4F13-A1D9-DCBD58764F7F}"/>
    <dgm:cxn modelId="{3A106C7F-A67A-4404-913E-E92CB680AA82}" srcId="{E5A8360F-EAA9-47E7-B707-B05940557270}" destId="{7127087A-E498-41B5-99A7-0E7E6CC22330}" srcOrd="1" destOrd="0" parTransId="{EC0FE4F5-44E1-42C4-8CF3-9246B5017638}" sibTransId="{635C5502-9D67-48C7-A970-8CFCEC7B8EC1}"/>
    <dgm:cxn modelId="{35357E5A-E36C-4A0B-A73D-3D09061EA53D}" srcId="{E5A8360F-EAA9-47E7-B707-B05940557270}" destId="{C694CF5C-857B-412F-8764-EE39796CF686}" srcOrd="2" destOrd="0" parTransId="{5C40CC35-BA7D-4E2B-B116-236793A2A96B}" sibTransId="{251C9D0E-7469-4F6D-8807-06AEA2C3F4D9}"/>
    <dgm:cxn modelId="{4A0D1FA7-400F-4290-A1EE-58BDA7FEAA68}" type="presOf" srcId="{979CF439-CEA8-478C-8B85-312D26457A96}" destId="{15B58FCE-8538-45C0-9C3A-FEB1DD03E836}" srcOrd="0" destOrd="0" presId="urn:microsoft.com/office/officeart/2005/8/layout/hChevron3"/>
    <dgm:cxn modelId="{DF981C6E-94C9-4858-8510-B687AAC6150F}" type="presOf" srcId="{E5A8360F-EAA9-47E7-B707-B05940557270}" destId="{C54EEE84-EC79-4900-A98B-BF360399458A}" srcOrd="0" destOrd="0" presId="urn:microsoft.com/office/officeart/2005/8/layout/hChevron3"/>
    <dgm:cxn modelId="{5599D594-620E-43AF-9F64-3885EE3682A9}" type="presOf" srcId="{7127087A-E498-41B5-99A7-0E7E6CC22330}" destId="{557E899F-977C-42D3-BB6C-EAB7DB292A04}" srcOrd="0" destOrd="0" presId="urn:microsoft.com/office/officeart/2005/8/layout/hChevron3"/>
    <dgm:cxn modelId="{6F8D5369-4000-45B1-BF84-02F7AFF49FBD}" type="presParOf" srcId="{C54EEE84-EC79-4900-A98B-BF360399458A}" destId="{15B58FCE-8538-45C0-9C3A-FEB1DD03E836}" srcOrd="0" destOrd="0" presId="urn:microsoft.com/office/officeart/2005/8/layout/hChevron3"/>
    <dgm:cxn modelId="{95E17A82-D365-4C3C-80C0-7D360417422D}" type="presParOf" srcId="{C54EEE84-EC79-4900-A98B-BF360399458A}" destId="{A4588CCB-5148-4D56-8C17-1C1DE884F5FE}" srcOrd="1" destOrd="0" presId="urn:microsoft.com/office/officeart/2005/8/layout/hChevron3"/>
    <dgm:cxn modelId="{0AD93136-8D64-44A6-A676-D50B52E03DE2}" type="presParOf" srcId="{C54EEE84-EC79-4900-A98B-BF360399458A}" destId="{557E899F-977C-42D3-BB6C-EAB7DB292A04}" srcOrd="2" destOrd="0" presId="urn:microsoft.com/office/officeart/2005/8/layout/hChevron3"/>
    <dgm:cxn modelId="{35E3B118-7B05-480F-86F5-DA6852D69082}" type="presParOf" srcId="{C54EEE84-EC79-4900-A98B-BF360399458A}" destId="{559C58B8-77CF-4A2F-8782-A39BE02A4EAF}" srcOrd="3" destOrd="0" presId="urn:microsoft.com/office/officeart/2005/8/layout/hChevron3"/>
    <dgm:cxn modelId="{0C290BC9-1443-48AE-B516-D2DC55A2737E}" type="presParOf" srcId="{C54EEE84-EC79-4900-A98B-BF360399458A}" destId="{BE401A64-6ED5-4615-B771-79C12C3C151C}"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A8360F-EAA9-47E7-B707-B05940557270}" type="doc">
      <dgm:prSet loTypeId="urn:microsoft.com/office/officeart/2005/8/layout/hChevron3" loCatId="process" qsTypeId="urn:microsoft.com/office/officeart/2005/8/quickstyle/simple1" qsCatId="simple" csTypeId="urn:microsoft.com/office/officeart/2005/8/colors/accent1_3" csCatId="accent1" phldr="1"/>
      <dgm:spPr/>
    </dgm:pt>
    <dgm:pt modelId="{979CF439-CEA8-478C-8B85-312D26457A96}">
      <dgm:prSet phldrT="[Text]" custT="1"/>
      <dgm:spPr>
        <a:solidFill>
          <a:schemeClr val="tx2"/>
        </a:solidFill>
      </dgm:spPr>
      <dgm:t>
        <a:bodyPr lIns="91440"/>
        <a:lstStyle/>
        <a:p>
          <a:pPr algn="l">
            <a:lnSpc>
              <a:spcPct val="100000"/>
            </a:lnSpc>
          </a:pPr>
          <a:r>
            <a:rPr lang="en-US" sz="1200" b="0" dirty="0" smtClean="0">
              <a:latin typeface="Cabin" panose="020B0803050202020004" pitchFamily="34" charset="0"/>
            </a:rPr>
            <a:t>Initial members join program. </a:t>
          </a:r>
          <a:r>
            <a:rPr lang="en-US" sz="1200" b="0" dirty="0" smtClean="0">
              <a:latin typeface="Cabin" panose="020B0803050202020004" pitchFamily="34" charset="0"/>
            </a:rPr>
            <a:t/>
          </a:r>
          <a:br>
            <a:rPr lang="en-US" sz="1200" b="0" dirty="0" smtClean="0">
              <a:latin typeface="Cabin" panose="020B0803050202020004" pitchFamily="34" charset="0"/>
            </a:rPr>
          </a:br>
          <a:r>
            <a:rPr lang="en-US" sz="1200" b="0" dirty="0" smtClean="0">
              <a:latin typeface="Cabin" panose="020B0803050202020004" pitchFamily="34" charset="0"/>
            </a:rPr>
            <a:t>Pay-for</a:t>
          </a:r>
          <a:r>
            <a:rPr lang="en-US" sz="1200" b="0" dirty="0" smtClean="0">
              <a:latin typeface="Cabin" panose="020B0803050202020004" pitchFamily="34" charset="0"/>
            </a:rPr>
            <a:t>-reporting in first performance year. Option for shared-savings only in first </a:t>
          </a:r>
          <a:r>
            <a:rPr lang="en-US" sz="1200" b="0" dirty="0" smtClean="0">
              <a:latin typeface="Cabin" panose="020B0803050202020004" pitchFamily="34" charset="0"/>
            </a:rPr>
            <a:t/>
          </a:r>
          <a:br>
            <a:rPr lang="en-US" sz="1200" b="0" dirty="0" smtClean="0">
              <a:latin typeface="Cabin" panose="020B0803050202020004" pitchFamily="34" charset="0"/>
            </a:rPr>
          </a:br>
          <a:r>
            <a:rPr lang="en-US" sz="1200" b="0" dirty="0" smtClean="0">
              <a:latin typeface="Cabin" panose="020B0803050202020004" pitchFamily="34" charset="0"/>
            </a:rPr>
            <a:t>three </a:t>
          </a:r>
          <a:r>
            <a:rPr lang="en-US" sz="1200" b="0" dirty="0" smtClean="0">
              <a:latin typeface="Cabin" panose="020B0803050202020004" pitchFamily="34" charset="0"/>
            </a:rPr>
            <a:t>years of participation.</a:t>
          </a:r>
          <a:endParaRPr lang="en-US" sz="1200" b="0" dirty="0">
            <a:latin typeface="Cabin" panose="020B0803050202020004" pitchFamily="34" charset="0"/>
          </a:endParaRPr>
        </a:p>
      </dgm:t>
    </dgm:pt>
    <dgm:pt modelId="{6B23B8E3-1C17-4629-9EAB-5DAE5AEE1912}" type="parTrans" cxnId="{64B42429-A03A-4BD0-8D93-7367BEE59C69}">
      <dgm:prSet/>
      <dgm:spPr/>
      <dgm:t>
        <a:bodyPr/>
        <a:lstStyle/>
        <a:p>
          <a:endParaRPr lang="en-US"/>
        </a:p>
      </dgm:t>
    </dgm:pt>
    <dgm:pt modelId="{43D84FFB-F90E-4F13-A1D9-DCBD58764F7F}" type="sibTrans" cxnId="{64B42429-A03A-4BD0-8D93-7367BEE59C69}">
      <dgm:prSet/>
      <dgm:spPr/>
      <dgm:t>
        <a:bodyPr/>
        <a:lstStyle/>
        <a:p>
          <a:endParaRPr lang="en-US"/>
        </a:p>
      </dgm:t>
    </dgm:pt>
    <dgm:pt modelId="{FE154F23-8D6F-4DC5-9B17-47E22D08424D}">
      <dgm:prSet phldrT="[Text]" custT="1"/>
      <dgm:spPr>
        <a:solidFill>
          <a:schemeClr val="accent2"/>
        </a:solidFill>
      </dgm:spPr>
      <dgm:t>
        <a:bodyPr lIns="91440"/>
        <a:lstStyle/>
        <a:p>
          <a:pPr algn="l">
            <a:lnSpc>
              <a:spcPct val="100000"/>
            </a:lnSpc>
          </a:pPr>
          <a:r>
            <a:rPr lang="en-US" sz="1300" b="0" dirty="0" smtClean="0">
              <a:latin typeface="Cabin" panose="020B0803050202020004" pitchFamily="34" charset="0"/>
            </a:rPr>
            <a:t>Measures transitioned to pay-for-performance (shared savings only).</a:t>
          </a:r>
          <a:endParaRPr lang="en-US" sz="1300" b="0" dirty="0">
            <a:latin typeface="Cabin" panose="020B0803050202020004" pitchFamily="34" charset="0"/>
          </a:endParaRPr>
        </a:p>
      </dgm:t>
    </dgm:pt>
    <dgm:pt modelId="{3DC46EC3-6993-4960-92A3-58E15486349E}" type="parTrans" cxnId="{E1C3CFBD-E91A-4014-983D-882E0AA13E77}">
      <dgm:prSet/>
      <dgm:spPr/>
      <dgm:t>
        <a:bodyPr/>
        <a:lstStyle/>
        <a:p>
          <a:endParaRPr lang="en-US"/>
        </a:p>
      </dgm:t>
    </dgm:pt>
    <dgm:pt modelId="{0DDC8B22-6A38-4021-8009-3DF6439A9F5C}" type="sibTrans" cxnId="{E1C3CFBD-E91A-4014-983D-882E0AA13E77}">
      <dgm:prSet/>
      <dgm:spPr/>
      <dgm:t>
        <a:bodyPr/>
        <a:lstStyle/>
        <a:p>
          <a:endParaRPr lang="en-US"/>
        </a:p>
      </dgm:t>
    </dgm:pt>
    <dgm:pt modelId="{7127087A-E498-41B5-99A7-0E7E6CC22330}">
      <dgm:prSet phldrT="[Text]" custT="1"/>
      <dgm:spPr>
        <a:solidFill>
          <a:schemeClr val="accent1"/>
        </a:solidFill>
      </dgm:spPr>
      <dgm:t>
        <a:bodyPr lIns="91440"/>
        <a:lstStyle/>
        <a:p>
          <a:pPr algn="l">
            <a:lnSpc>
              <a:spcPct val="100000"/>
            </a:lnSpc>
          </a:pPr>
          <a:r>
            <a:rPr lang="en-US" sz="1300" b="0" dirty="0" smtClean="0">
              <a:latin typeface="Cabin" panose="020B0803050202020004" pitchFamily="34" charset="0"/>
            </a:rPr>
            <a:t>Greater </a:t>
          </a:r>
          <a:r>
            <a:rPr lang="en-US" sz="1300" b="0" dirty="0" smtClean="0">
              <a:latin typeface="Cabin" panose="020B0803050202020004" pitchFamily="34" charset="0"/>
            </a:rPr>
            <a:t>incentives</a:t>
          </a:r>
          <a:br>
            <a:rPr lang="en-US" sz="1300" b="0" dirty="0" smtClean="0">
              <a:latin typeface="Cabin" panose="020B0803050202020004" pitchFamily="34" charset="0"/>
            </a:rPr>
          </a:br>
          <a:r>
            <a:rPr lang="en-US" sz="1300" b="0" dirty="0" smtClean="0">
              <a:latin typeface="Cabin" panose="020B0803050202020004" pitchFamily="34" charset="0"/>
            </a:rPr>
            <a:t>for sharing</a:t>
          </a:r>
          <a:br>
            <a:rPr lang="en-US" sz="1300" b="0" dirty="0" smtClean="0">
              <a:latin typeface="Cabin" panose="020B0803050202020004" pitchFamily="34" charset="0"/>
            </a:rPr>
          </a:br>
          <a:r>
            <a:rPr lang="en-US" sz="1300" b="0" dirty="0" smtClean="0">
              <a:latin typeface="Cabin" panose="020B0803050202020004" pitchFamily="34" charset="0"/>
            </a:rPr>
            <a:t>(</a:t>
          </a:r>
          <a:r>
            <a:rPr lang="en-US" sz="1300" b="0" dirty="0" smtClean="0">
              <a:latin typeface="Cabin" panose="020B0803050202020004" pitchFamily="34" charset="0"/>
            </a:rPr>
            <a:t>downside) risk.</a:t>
          </a:r>
          <a:endParaRPr lang="en-US" sz="1300" b="0" dirty="0">
            <a:latin typeface="Cabin" panose="020B0803050202020004" pitchFamily="34" charset="0"/>
          </a:endParaRPr>
        </a:p>
      </dgm:t>
    </dgm:pt>
    <dgm:pt modelId="{EC0FE4F5-44E1-42C4-8CF3-9246B5017638}" type="parTrans" cxnId="{3A106C7F-A67A-4404-913E-E92CB680AA82}">
      <dgm:prSet/>
      <dgm:spPr/>
      <dgm:t>
        <a:bodyPr/>
        <a:lstStyle/>
        <a:p>
          <a:endParaRPr lang="en-US"/>
        </a:p>
      </dgm:t>
    </dgm:pt>
    <dgm:pt modelId="{635C5502-9D67-48C7-A970-8CFCEC7B8EC1}" type="sibTrans" cxnId="{3A106C7F-A67A-4404-913E-E92CB680AA82}">
      <dgm:prSet/>
      <dgm:spPr/>
      <dgm:t>
        <a:bodyPr/>
        <a:lstStyle/>
        <a:p>
          <a:endParaRPr lang="en-US"/>
        </a:p>
      </dgm:t>
    </dgm:pt>
    <dgm:pt modelId="{C54EEE84-EC79-4900-A98B-BF360399458A}" type="pres">
      <dgm:prSet presAssocID="{E5A8360F-EAA9-47E7-B707-B05940557270}" presName="Name0" presStyleCnt="0">
        <dgm:presLayoutVars>
          <dgm:dir/>
          <dgm:resizeHandles val="exact"/>
        </dgm:presLayoutVars>
      </dgm:prSet>
      <dgm:spPr/>
    </dgm:pt>
    <dgm:pt modelId="{15B58FCE-8538-45C0-9C3A-FEB1DD03E836}" type="pres">
      <dgm:prSet presAssocID="{979CF439-CEA8-478C-8B85-312D26457A96}" presName="parTxOnly" presStyleLbl="node1" presStyleIdx="0" presStyleCnt="3" custScaleX="122650">
        <dgm:presLayoutVars>
          <dgm:bulletEnabled val="1"/>
        </dgm:presLayoutVars>
      </dgm:prSet>
      <dgm:spPr/>
      <dgm:t>
        <a:bodyPr/>
        <a:lstStyle/>
        <a:p>
          <a:endParaRPr lang="en-US"/>
        </a:p>
      </dgm:t>
    </dgm:pt>
    <dgm:pt modelId="{A4588CCB-5148-4D56-8C17-1C1DE884F5FE}" type="pres">
      <dgm:prSet presAssocID="{43D84FFB-F90E-4F13-A1D9-DCBD58764F7F}" presName="parSpace" presStyleCnt="0"/>
      <dgm:spPr/>
    </dgm:pt>
    <dgm:pt modelId="{639833A2-7A11-4ACA-B330-69827AC319F1}" type="pres">
      <dgm:prSet presAssocID="{FE154F23-8D6F-4DC5-9B17-47E22D08424D}" presName="parTxOnly" presStyleLbl="node1" presStyleIdx="1" presStyleCnt="3" custScaleX="109913">
        <dgm:presLayoutVars>
          <dgm:bulletEnabled val="1"/>
        </dgm:presLayoutVars>
      </dgm:prSet>
      <dgm:spPr/>
      <dgm:t>
        <a:bodyPr/>
        <a:lstStyle/>
        <a:p>
          <a:endParaRPr lang="en-US"/>
        </a:p>
      </dgm:t>
    </dgm:pt>
    <dgm:pt modelId="{E8B65D6F-5839-4D38-84A2-1BB3E82964AE}" type="pres">
      <dgm:prSet presAssocID="{0DDC8B22-6A38-4021-8009-3DF6439A9F5C}" presName="parSpace" presStyleCnt="0"/>
      <dgm:spPr/>
    </dgm:pt>
    <dgm:pt modelId="{557E899F-977C-42D3-BB6C-EAB7DB292A04}" type="pres">
      <dgm:prSet presAssocID="{7127087A-E498-41B5-99A7-0E7E6CC22330}" presName="parTxOnly" presStyleLbl="node1" presStyleIdx="2" presStyleCnt="3" custScaleX="96865">
        <dgm:presLayoutVars>
          <dgm:bulletEnabled val="1"/>
        </dgm:presLayoutVars>
      </dgm:prSet>
      <dgm:spPr/>
      <dgm:t>
        <a:bodyPr/>
        <a:lstStyle/>
        <a:p>
          <a:endParaRPr lang="en-US"/>
        </a:p>
      </dgm:t>
    </dgm:pt>
  </dgm:ptLst>
  <dgm:cxnLst>
    <dgm:cxn modelId="{E1C3CFBD-E91A-4014-983D-882E0AA13E77}" srcId="{E5A8360F-EAA9-47E7-B707-B05940557270}" destId="{FE154F23-8D6F-4DC5-9B17-47E22D08424D}" srcOrd="1" destOrd="0" parTransId="{3DC46EC3-6993-4960-92A3-58E15486349E}" sibTransId="{0DDC8B22-6A38-4021-8009-3DF6439A9F5C}"/>
    <dgm:cxn modelId="{144FDCEE-366E-4505-A24C-5217B37A75C9}" type="presOf" srcId="{979CF439-CEA8-478C-8B85-312D26457A96}" destId="{15B58FCE-8538-45C0-9C3A-FEB1DD03E836}" srcOrd="0" destOrd="0" presId="urn:microsoft.com/office/officeart/2005/8/layout/hChevron3"/>
    <dgm:cxn modelId="{6D463B71-164D-4E52-910C-51DF0F54B03D}" type="presOf" srcId="{FE154F23-8D6F-4DC5-9B17-47E22D08424D}" destId="{639833A2-7A11-4ACA-B330-69827AC319F1}" srcOrd="0" destOrd="0" presId="urn:microsoft.com/office/officeart/2005/8/layout/hChevron3"/>
    <dgm:cxn modelId="{64B42429-A03A-4BD0-8D93-7367BEE59C69}" srcId="{E5A8360F-EAA9-47E7-B707-B05940557270}" destId="{979CF439-CEA8-478C-8B85-312D26457A96}" srcOrd="0" destOrd="0" parTransId="{6B23B8E3-1C17-4629-9EAB-5DAE5AEE1912}" sibTransId="{43D84FFB-F90E-4F13-A1D9-DCBD58764F7F}"/>
    <dgm:cxn modelId="{A53FDC7D-8A4A-4639-83D8-4C10B61FC8BE}" type="presOf" srcId="{E5A8360F-EAA9-47E7-B707-B05940557270}" destId="{C54EEE84-EC79-4900-A98B-BF360399458A}" srcOrd="0" destOrd="0" presId="urn:microsoft.com/office/officeart/2005/8/layout/hChevron3"/>
    <dgm:cxn modelId="{3A106C7F-A67A-4404-913E-E92CB680AA82}" srcId="{E5A8360F-EAA9-47E7-B707-B05940557270}" destId="{7127087A-E498-41B5-99A7-0E7E6CC22330}" srcOrd="2" destOrd="0" parTransId="{EC0FE4F5-44E1-42C4-8CF3-9246B5017638}" sibTransId="{635C5502-9D67-48C7-A970-8CFCEC7B8EC1}"/>
    <dgm:cxn modelId="{3C28AAD2-02A4-4468-9E23-0122578BFCF6}" type="presOf" srcId="{7127087A-E498-41B5-99A7-0E7E6CC22330}" destId="{557E899F-977C-42D3-BB6C-EAB7DB292A04}" srcOrd="0" destOrd="0" presId="urn:microsoft.com/office/officeart/2005/8/layout/hChevron3"/>
    <dgm:cxn modelId="{B17D6B29-A0B8-4096-B026-B46FEFD40450}" type="presParOf" srcId="{C54EEE84-EC79-4900-A98B-BF360399458A}" destId="{15B58FCE-8538-45C0-9C3A-FEB1DD03E836}" srcOrd="0" destOrd="0" presId="urn:microsoft.com/office/officeart/2005/8/layout/hChevron3"/>
    <dgm:cxn modelId="{050227D0-4D40-4503-8AEC-EE47CF44CFA7}" type="presParOf" srcId="{C54EEE84-EC79-4900-A98B-BF360399458A}" destId="{A4588CCB-5148-4D56-8C17-1C1DE884F5FE}" srcOrd="1" destOrd="0" presId="urn:microsoft.com/office/officeart/2005/8/layout/hChevron3"/>
    <dgm:cxn modelId="{E29FE86E-23FD-4403-BB73-0FA403F5B4CF}" type="presParOf" srcId="{C54EEE84-EC79-4900-A98B-BF360399458A}" destId="{639833A2-7A11-4ACA-B330-69827AC319F1}" srcOrd="2" destOrd="0" presId="urn:microsoft.com/office/officeart/2005/8/layout/hChevron3"/>
    <dgm:cxn modelId="{A9311595-E676-4353-9F7E-7B811CCFAD93}" type="presParOf" srcId="{C54EEE84-EC79-4900-A98B-BF360399458A}" destId="{E8B65D6F-5839-4D38-84A2-1BB3E82964AE}" srcOrd="3" destOrd="0" presId="urn:microsoft.com/office/officeart/2005/8/layout/hChevron3"/>
    <dgm:cxn modelId="{AB69727D-AF06-4BF7-B319-9605C8275BC5}" type="presParOf" srcId="{C54EEE84-EC79-4900-A98B-BF360399458A}" destId="{557E899F-977C-42D3-BB6C-EAB7DB292A04}" srcOrd="4"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A8360F-EAA9-47E7-B707-B05940557270}" type="doc">
      <dgm:prSet loTypeId="urn:microsoft.com/office/officeart/2005/8/layout/hChevron3" loCatId="process" qsTypeId="urn:microsoft.com/office/officeart/2005/8/quickstyle/simple1" qsCatId="simple" csTypeId="urn:microsoft.com/office/officeart/2005/8/colors/accent1_3" csCatId="accent1" phldr="1"/>
      <dgm:spPr/>
    </dgm:pt>
    <dgm:pt modelId="{979CF439-CEA8-478C-8B85-312D26457A96}">
      <dgm:prSet phldrT="[Text]" custT="1"/>
      <dgm:spPr>
        <a:solidFill>
          <a:schemeClr val="tx2"/>
        </a:solidFill>
      </dgm:spPr>
      <dgm:t>
        <a:bodyPr lIns="91440" anchor="ctr"/>
        <a:lstStyle/>
        <a:p>
          <a:pPr algn="l"/>
          <a:r>
            <a:rPr lang="en-US" sz="1300" b="0" dirty="0" smtClean="0">
              <a:latin typeface="Cabin" panose="020B0803050202020004" pitchFamily="34" charset="0"/>
            </a:rPr>
            <a:t>Builds on the measures </a:t>
          </a:r>
          <a:r>
            <a:rPr lang="en-US" sz="1300" b="0" dirty="0" smtClean="0">
              <a:latin typeface="Cabin" panose="020B0803050202020004" pitchFamily="34" charset="0"/>
            </a:rPr>
            <a:t/>
          </a:r>
          <a:br>
            <a:rPr lang="en-US" sz="1300" b="0" dirty="0" smtClean="0">
              <a:latin typeface="Cabin" panose="020B0803050202020004" pitchFamily="34" charset="0"/>
            </a:rPr>
          </a:br>
          <a:r>
            <a:rPr lang="en-US" sz="1300" b="0" dirty="0" smtClean="0">
              <a:latin typeface="Cabin" panose="020B0803050202020004" pitchFamily="34" charset="0"/>
            </a:rPr>
            <a:t>used </a:t>
          </a:r>
          <a:r>
            <a:rPr lang="en-US" sz="1300" b="0" dirty="0" smtClean="0">
              <a:latin typeface="Cabin" panose="020B0803050202020004" pitchFamily="34" charset="0"/>
            </a:rPr>
            <a:t>in IQR and Hospital Compare programs.</a:t>
          </a:r>
          <a:endParaRPr lang="en-US" sz="1300" b="0" dirty="0">
            <a:latin typeface="Cabin" panose="020B0803050202020004" pitchFamily="34" charset="0"/>
          </a:endParaRPr>
        </a:p>
      </dgm:t>
    </dgm:pt>
    <dgm:pt modelId="{6B23B8E3-1C17-4629-9EAB-5DAE5AEE1912}" type="parTrans" cxnId="{64B42429-A03A-4BD0-8D93-7367BEE59C69}">
      <dgm:prSet/>
      <dgm:spPr/>
      <dgm:t>
        <a:bodyPr/>
        <a:lstStyle/>
        <a:p>
          <a:endParaRPr lang="en-US"/>
        </a:p>
      </dgm:t>
    </dgm:pt>
    <dgm:pt modelId="{43D84FFB-F90E-4F13-A1D9-DCBD58764F7F}" type="sibTrans" cxnId="{64B42429-A03A-4BD0-8D93-7367BEE59C69}">
      <dgm:prSet/>
      <dgm:spPr/>
      <dgm:t>
        <a:bodyPr/>
        <a:lstStyle/>
        <a:p>
          <a:endParaRPr lang="en-US"/>
        </a:p>
      </dgm:t>
    </dgm:pt>
    <dgm:pt modelId="{FE154F23-8D6F-4DC5-9B17-47E22D08424D}">
      <dgm:prSet phldrT="[Text]" custT="1"/>
      <dgm:spPr>
        <a:solidFill>
          <a:schemeClr val="accent2"/>
        </a:solidFill>
      </dgm:spPr>
      <dgm:t>
        <a:bodyPr lIns="91440"/>
        <a:lstStyle/>
        <a:p>
          <a:pPr algn="l"/>
          <a:r>
            <a:rPr lang="en-US" sz="1300" b="0" dirty="0" smtClean="0">
              <a:latin typeface="Cabin" panose="020B0803050202020004" pitchFamily="34" charset="0"/>
            </a:rPr>
            <a:t>Up to 1% of hospital payments affected. </a:t>
          </a:r>
          <a:r>
            <a:rPr lang="en-US" sz="1300" b="0" dirty="0" smtClean="0">
              <a:latin typeface="Cabin" panose="020B0803050202020004" pitchFamily="34" charset="0"/>
            </a:rPr>
            <a:t>Based </a:t>
          </a:r>
          <a:r>
            <a:rPr lang="en-US" sz="1300" b="0" dirty="0" smtClean="0">
              <a:latin typeface="Cabin" panose="020B0803050202020004" pitchFamily="34" charset="0"/>
            </a:rPr>
            <a:t>on </a:t>
          </a:r>
          <a:r>
            <a:rPr lang="en-US" sz="1300" b="0" dirty="0" smtClean="0">
              <a:latin typeface="Cabin" panose="020B0803050202020004" pitchFamily="34" charset="0"/>
            </a:rPr>
            <a:t>readmissions for </a:t>
          </a:r>
          <a:r>
            <a:rPr lang="en-US" sz="1300" b="0" dirty="0" smtClean="0">
              <a:latin typeface="Cabin" panose="020B0803050202020004" pitchFamily="34" charset="0"/>
            </a:rPr>
            <a:t>heart attack, heart failure, pneumonia. </a:t>
          </a:r>
          <a:endParaRPr lang="en-US" sz="1300" b="0" dirty="0">
            <a:latin typeface="Cabin" panose="020B0803050202020004" pitchFamily="34" charset="0"/>
          </a:endParaRPr>
        </a:p>
      </dgm:t>
    </dgm:pt>
    <dgm:pt modelId="{3DC46EC3-6993-4960-92A3-58E15486349E}" type="parTrans" cxnId="{E1C3CFBD-E91A-4014-983D-882E0AA13E77}">
      <dgm:prSet/>
      <dgm:spPr/>
      <dgm:t>
        <a:bodyPr/>
        <a:lstStyle/>
        <a:p>
          <a:endParaRPr lang="en-US"/>
        </a:p>
      </dgm:t>
    </dgm:pt>
    <dgm:pt modelId="{0DDC8B22-6A38-4021-8009-3DF6439A9F5C}" type="sibTrans" cxnId="{E1C3CFBD-E91A-4014-983D-882E0AA13E77}">
      <dgm:prSet/>
      <dgm:spPr/>
      <dgm:t>
        <a:bodyPr/>
        <a:lstStyle/>
        <a:p>
          <a:endParaRPr lang="en-US"/>
        </a:p>
      </dgm:t>
    </dgm:pt>
    <dgm:pt modelId="{C694CF5C-857B-412F-8764-EE39796CF686}">
      <dgm:prSet phldrT="[Text]" custT="1"/>
      <dgm:spPr>
        <a:solidFill>
          <a:schemeClr val="accent1"/>
        </a:solidFill>
      </dgm:spPr>
      <dgm:t>
        <a:bodyPr lIns="91440"/>
        <a:lstStyle/>
        <a:p>
          <a:pPr algn="l"/>
          <a:r>
            <a:rPr lang="en-US" sz="1300" b="0" dirty="0" smtClean="0">
              <a:latin typeface="Cabin" panose="020B0803050202020004" pitchFamily="34" charset="0"/>
            </a:rPr>
            <a:t>Incremental increase to 3% </a:t>
          </a:r>
          <a:r>
            <a:rPr lang="en-US" sz="1300" b="0" dirty="0" smtClean="0">
              <a:latin typeface="Cabin" panose="020B0803050202020004" pitchFamily="34" charset="0"/>
            </a:rPr>
            <a:t>of hospital </a:t>
          </a:r>
          <a:r>
            <a:rPr lang="en-US" sz="1300" b="0" dirty="0" smtClean="0">
              <a:latin typeface="Cabin" panose="020B0803050202020004" pitchFamily="34" charset="0"/>
            </a:rPr>
            <a:t>payments affected in </a:t>
          </a:r>
          <a:r>
            <a:rPr lang="en-US" sz="1300" b="0" dirty="0" smtClean="0">
              <a:latin typeface="Cabin" panose="020B0803050202020004" pitchFamily="34" charset="0"/>
            </a:rPr>
            <a:t>2015 and </a:t>
          </a:r>
          <a:r>
            <a:rPr lang="en-US" sz="1300" b="0" dirty="0" smtClean="0">
              <a:latin typeface="Cabin" panose="020B0803050202020004" pitchFamily="34" charset="0"/>
            </a:rPr>
            <a:t>beyond. Additional </a:t>
          </a:r>
          <a:r>
            <a:rPr lang="en-US" sz="1300" b="0" dirty="0" smtClean="0">
              <a:latin typeface="Cabin" panose="020B0803050202020004" pitchFamily="34" charset="0"/>
            </a:rPr>
            <a:t>conditions included</a:t>
          </a:r>
          <a:r>
            <a:rPr lang="en-US" sz="1300" b="0" dirty="0" smtClean="0">
              <a:latin typeface="Cabin" panose="020B0803050202020004" pitchFamily="34" charset="0"/>
            </a:rPr>
            <a:t>: COPD and elective hip &amp; knee replacements.</a:t>
          </a:r>
          <a:endParaRPr lang="en-US" sz="1300" b="0" dirty="0">
            <a:latin typeface="Cabin" panose="020B0803050202020004" pitchFamily="34" charset="0"/>
          </a:endParaRPr>
        </a:p>
      </dgm:t>
    </dgm:pt>
    <dgm:pt modelId="{5C40CC35-BA7D-4E2B-B116-236793A2A96B}" type="parTrans" cxnId="{35357E5A-E36C-4A0B-A73D-3D09061EA53D}">
      <dgm:prSet/>
      <dgm:spPr/>
      <dgm:t>
        <a:bodyPr/>
        <a:lstStyle/>
        <a:p>
          <a:endParaRPr lang="en-US"/>
        </a:p>
      </dgm:t>
    </dgm:pt>
    <dgm:pt modelId="{251C9D0E-7469-4F6D-8807-06AEA2C3F4D9}" type="sibTrans" cxnId="{35357E5A-E36C-4A0B-A73D-3D09061EA53D}">
      <dgm:prSet/>
      <dgm:spPr/>
      <dgm:t>
        <a:bodyPr/>
        <a:lstStyle/>
        <a:p>
          <a:endParaRPr lang="en-US"/>
        </a:p>
      </dgm:t>
    </dgm:pt>
    <dgm:pt modelId="{C54EEE84-EC79-4900-A98B-BF360399458A}" type="pres">
      <dgm:prSet presAssocID="{E5A8360F-EAA9-47E7-B707-B05940557270}" presName="Name0" presStyleCnt="0">
        <dgm:presLayoutVars>
          <dgm:dir/>
          <dgm:resizeHandles val="exact"/>
        </dgm:presLayoutVars>
      </dgm:prSet>
      <dgm:spPr/>
    </dgm:pt>
    <dgm:pt modelId="{15B58FCE-8538-45C0-9C3A-FEB1DD03E836}" type="pres">
      <dgm:prSet presAssocID="{979CF439-CEA8-478C-8B85-312D26457A96}" presName="parTxOnly" presStyleLbl="node1" presStyleIdx="0" presStyleCnt="3" custScaleX="65550">
        <dgm:presLayoutVars>
          <dgm:bulletEnabled val="1"/>
        </dgm:presLayoutVars>
      </dgm:prSet>
      <dgm:spPr/>
      <dgm:t>
        <a:bodyPr/>
        <a:lstStyle/>
        <a:p>
          <a:endParaRPr lang="en-US"/>
        </a:p>
      </dgm:t>
    </dgm:pt>
    <dgm:pt modelId="{A4588CCB-5148-4D56-8C17-1C1DE884F5FE}" type="pres">
      <dgm:prSet presAssocID="{43D84FFB-F90E-4F13-A1D9-DCBD58764F7F}" presName="parSpace" presStyleCnt="0"/>
      <dgm:spPr/>
    </dgm:pt>
    <dgm:pt modelId="{639833A2-7A11-4ACA-B330-69827AC319F1}" type="pres">
      <dgm:prSet presAssocID="{FE154F23-8D6F-4DC5-9B17-47E22D08424D}" presName="parTxOnly" presStyleLbl="node1" presStyleIdx="1" presStyleCnt="3" custScaleX="83165" custLinFactNeighborX="-19451">
        <dgm:presLayoutVars>
          <dgm:bulletEnabled val="1"/>
        </dgm:presLayoutVars>
      </dgm:prSet>
      <dgm:spPr/>
      <dgm:t>
        <a:bodyPr/>
        <a:lstStyle/>
        <a:p>
          <a:endParaRPr lang="en-US"/>
        </a:p>
      </dgm:t>
    </dgm:pt>
    <dgm:pt modelId="{E8B65D6F-5839-4D38-84A2-1BB3E82964AE}" type="pres">
      <dgm:prSet presAssocID="{0DDC8B22-6A38-4021-8009-3DF6439A9F5C}" presName="parSpace" presStyleCnt="0"/>
      <dgm:spPr/>
    </dgm:pt>
    <dgm:pt modelId="{BE401A64-6ED5-4615-B771-79C12C3C151C}" type="pres">
      <dgm:prSet presAssocID="{C694CF5C-857B-412F-8764-EE39796CF686}" presName="parTxOnly" presStyleLbl="node1" presStyleIdx="2" presStyleCnt="3">
        <dgm:presLayoutVars>
          <dgm:bulletEnabled val="1"/>
        </dgm:presLayoutVars>
      </dgm:prSet>
      <dgm:spPr/>
      <dgm:t>
        <a:bodyPr/>
        <a:lstStyle/>
        <a:p>
          <a:endParaRPr lang="en-US"/>
        </a:p>
      </dgm:t>
    </dgm:pt>
  </dgm:ptLst>
  <dgm:cxnLst>
    <dgm:cxn modelId="{D5504B5B-6C21-4799-8571-3BBCAD841848}" type="presOf" srcId="{E5A8360F-EAA9-47E7-B707-B05940557270}" destId="{C54EEE84-EC79-4900-A98B-BF360399458A}" srcOrd="0" destOrd="0" presId="urn:microsoft.com/office/officeart/2005/8/layout/hChevron3"/>
    <dgm:cxn modelId="{E1C3CFBD-E91A-4014-983D-882E0AA13E77}" srcId="{E5A8360F-EAA9-47E7-B707-B05940557270}" destId="{FE154F23-8D6F-4DC5-9B17-47E22D08424D}" srcOrd="1" destOrd="0" parTransId="{3DC46EC3-6993-4960-92A3-58E15486349E}" sibTransId="{0DDC8B22-6A38-4021-8009-3DF6439A9F5C}"/>
    <dgm:cxn modelId="{5BD2CD6B-0436-4725-AC9A-914F9939F9B8}" type="presOf" srcId="{979CF439-CEA8-478C-8B85-312D26457A96}" destId="{15B58FCE-8538-45C0-9C3A-FEB1DD03E836}" srcOrd="0" destOrd="0" presId="urn:microsoft.com/office/officeart/2005/8/layout/hChevron3"/>
    <dgm:cxn modelId="{F8345864-FCCC-462C-A029-0B9F86FD65C5}" type="presOf" srcId="{C694CF5C-857B-412F-8764-EE39796CF686}" destId="{BE401A64-6ED5-4615-B771-79C12C3C151C}" srcOrd="0" destOrd="0" presId="urn:microsoft.com/office/officeart/2005/8/layout/hChevron3"/>
    <dgm:cxn modelId="{64B42429-A03A-4BD0-8D93-7367BEE59C69}" srcId="{E5A8360F-EAA9-47E7-B707-B05940557270}" destId="{979CF439-CEA8-478C-8B85-312D26457A96}" srcOrd="0" destOrd="0" parTransId="{6B23B8E3-1C17-4629-9EAB-5DAE5AEE1912}" sibTransId="{43D84FFB-F90E-4F13-A1D9-DCBD58764F7F}"/>
    <dgm:cxn modelId="{60D7CFFB-1ADA-4119-A237-F3A7B8C472C0}" type="presOf" srcId="{FE154F23-8D6F-4DC5-9B17-47E22D08424D}" destId="{639833A2-7A11-4ACA-B330-69827AC319F1}" srcOrd="0" destOrd="0" presId="urn:microsoft.com/office/officeart/2005/8/layout/hChevron3"/>
    <dgm:cxn modelId="{35357E5A-E36C-4A0B-A73D-3D09061EA53D}" srcId="{E5A8360F-EAA9-47E7-B707-B05940557270}" destId="{C694CF5C-857B-412F-8764-EE39796CF686}" srcOrd="2" destOrd="0" parTransId="{5C40CC35-BA7D-4E2B-B116-236793A2A96B}" sibTransId="{251C9D0E-7469-4F6D-8807-06AEA2C3F4D9}"/>
    <dgm:cxn modelId="{BACFBDD5-B88A-487E-997C-4354D21B24D7}" type="presParOf" srcId="{C54EEE84-EC79-4900-A98B-BF360399458A}" destId="{15B58FCE-8538-45C0-9C3A-FEB1DD03E836}" srcOrd="0" destOrd="0" presId="urn:microsoft.com/office/officeart/2005/8/layout/hChevron3"/>
    <dgm:cxn modelId="{F2A264D9-E652-4B81-ACB1-5F8D18B09C14}" type="presParOf" srcId="{C54EEE84-EC79-4900-A98B-BF360399458A}" destId="{A4588CCB-5148-4D56-8C17-1C1DE884F5FE}" srcOrd="1" destOrd="0" presId="urn:microsoft.com/office/officeart/2005/8/layout/hChevron3"/>
    <dgm:cxn modelId="{01FE83E3-BD05-4EAA-9986-5A2243489930}" type="presParOf" srcId="{C54EEE84-EC79-4900-A98B-BF360399458A}" destId="{639833A2-7A11-4ACA-B330-69827AC319F1}" srcOrd="2" destOrd="0" presId="urn:microsoft.com/office/officeart/2005/8/layout/hChevron3"/>
    <dgm:cxn modelId="{C6F2B63C-12EE-4ABA-9CA8-D66BF5A1F82E}" type="presParOf" srcId="{C54EEE84-EC79-4900-A98B-BF360399458A}" destId="{E8B65D6F-5839-4D38-84A2-1BB3E82964AE}" srcOrd="3" destOrd="0" presId="urn:microsoft.com/office/officeart/2005/8/layout/hChevron3"/>
    <dgm:cxn modelId="{15346BC4-1BC4-4EB7-AAE0-549FDCF23C2B}" type="presParOf" srcId="{C54EEE84-EC79-4900-A98B-BF360399458A}" destId="{BE401A64-6ED5-4615-B771-79C12C3C151C}" srcOrd="4" destOrd="0" presId="urn:microsoft.com/office/officeart/2005/8/layout/hChevron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B58FCE-8538-45C0-9C3A-FEB1DD03E836}">
      <dsp:nvSpPr>
        <dsp:cNvPr id="0" name=""/>
        <dsp:cNvSpPr/>
      </dsp:nvSpPr>
      <dsp:spPr>
        <a:xfrm>
          <a:off x="142" y="0"/>
          <a:ext cx="3078147" cy="1001079"/>
        </a:xfrm>
        <a:prstGeom prst="homePlate">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34671" rIns="17336" bIns="34671" numCol="1" spcCol="1270" anchor="ctr" anchorCtr="0">
          <a:noAutofit/>
        </a:bodyPr>
        <a:lstStyle/>
        <a:p>
          <a:pPr lvl="0" algn="l" defTabSz="577850">
            <a:lnSpc>
              <a:spcPct val="100000"/>
            </a:lnSpc>
            <a:spcBef>
              <a:spcPct val="0"/>
            </a:spcBef>
            <a:spcAft>
              <a:spcPct val="35000"/>
            </a:spcAft>
          </a:pPr>
          <a:r>
            <a:rPr lang="en-US" sz="1300" b="0" kern="1200" dirty="0" smtClean="0">
              <a:latin typeface="Cabin" panose="020B0803050202020004" pitchFamily="34" charset="0"/>
            </a:rPr>
            <a:t>Builds on measures used </a:t>
          </a:r>
          <a:r>
            <a:rPr lang="en-US" sz="1300" b="0" kern="1200" dirty="0" smtClean="0">
              <a:latin typeface="Cabin" panose="020B0803050202020004" pitchFamily="34" charset="0"/>
            </a:rPr>
            <a:t>in </a:t>
          </a:r>
          <a:br>
            <a:rPr lang="en-US" sz="1300" b="0" kern="1200" dirty="0" smtClean="0">
              <a:latin typeface="Cabin" panose="020B0803050202020004" pitchFamily="34" charset="0"/>
            </a:rPr>
          </a:br>
          <a:r>
            <a:rPr lang="en-US" sz="1300" b="0" kern="1200" dirty="0" smtClean="0">
              <a:latin typeface="Cabin" panose="020B0803050202020004" pitchFamily="34" charset="0"/>
            </a:rPr>
            <a:t>Inpatient &amp; </a:t>
          </a:r>
          <a:r>
            <a:rPr lang="en-US" sz="1300" b="0" kern="1200" dirty="0" smtClean="0">
              <a:latin typeface="Cabin" panose="020B0803050202020004" pitchFamily="34" charset="0"/>
            </a:rPr>
            <a:t>Quality </a:t>
          </a:r>
          <a:r>
            <a:rPr lang="en-US" sz="1300" b="0" kern="1200" dirty="0" smtClean="0">
              <a:latin typeface="Cabin" panose="020B0803050202020004" pitchFamily="34" charset="0"/>
            </a:rPr>
            <a:t>Reporting (</a:t>
          </a:r>
          <a:r>
            <a:rPr lang="en-US" sz="1300" b="0" kern="1200" dirty="0" smtClean="0">
              <a:latin typeface="Cabin" panose="020B0803050202020004" pitchFamily="34" charset="0"/>
            </a:rPr>
            <a:t>IQR) </a:t>
          </a:r>
          <a:r>
            <a:rPr lang="en-US" sz="1300" b="0" kern="1200" dirty="0" smtClean="0">
              <a:latin typeface="Cabin" panose="020B0803050202020004" pitchFamily="34" charset="0"/>
            </a:rPr>
            <a:t/>
          </a:r>
          <a:br>
            <a:rPr lang="en-US" sz="1300" b="0" kern="1200" dirty="0" smtClean="0">
              <a:latin typeface="Cabin" panose="020B0803050202020004" pitchFamily="34" charset="0"/>
            </a:rPr>
          </a:br>
          <a:r>
            <a:rPr lang="en-US" sz="1300" b="0" kern="1200" dirty="0" smtClean="0">
              <a:latin typeface="Cabin" panose="020B0803050202020004" pitchFamily="34" charset="0"/>
            </a:rPr>
            <a:t>and </a:t>
          </a:r>
          <a:r>
            <a:rPr lang="en-US" sz="1300" b="0" kern="1200" dirty="0" smtClean="0">
              <a:latin typeface="Cabin" panose="020B0803050202020004" pitchFamily="34" charset="0"/>
            </a:rPr>
            <a:t>Hospital </a:t>
          </a:r>
          <a:r>
            <a:rPr lang="en-US" sz="1300" b="0" kern="1200" dirty="0" smtClean="0">
              <a:latin typeface="Cabin" panose="020B0803050202020004" pitchFamily="34" charset="0"/>
            </a:rPr>
            <a:t>Compare programs</a:t>
          </a:r>
          <a:r>
            <a:rPr lang="en-US" sz="1300" b="0" kern="1200" dirty="0" smtClean="0">
              <a:latin typeface="Cabin" panose="020B0803050202020004" pitchFamily="34" charset="0"/>
            </a:rPr>
            <a:t>.</a:t>
          </a:r>
          <a:endParaRPr lang="en-US" sz="1300" b="0" kern="1200" dirty="0">
            <a:latin typeface="Cabin" panose="020B0803050202020004" pitchFamily="34" charset="0"/>
          </a:endParaRPr>
        </a:p>
      </dsp:txBody>
      <dsp:txXfrm>
        <a:off x="142" y="0"/>
        <a:ext cx="2827877" cy="1001079"/>
      </dsp:txXfrm>
    </dsp:sp>
    <dsp:sp modelId="{557E899F-977C-42D3-BB6C-EAB7DB292A04}">
      <dsp:nvSpPr>
        <dsp:cNvPr id="0" name=""/>
        <dsp:cNvSpPr/>
      </dsp:nvSpPr>
      <dsp:spPr>
        <a:xfrm>
          <a:off x="2372397" y="0"/>
          <a:ext cx="2576293" cy="1001079"/>
        </a:xfrm>
        <a:prstGeom prst="chevron">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34671" rIns="17336" bIns="34671" numCol="1" spcCol="1270" anchor="ctr" anchorCtr="0">
          <a:noAutofit/>
        </a:bodyPr>
        <a:lstStyle/>
        <a:p>
          <a:pPr lvl="0" algn="l" defTabSz="577850">
            <a:lnSpc>
              <a:spcPct val="100000"/>
            </a:lnSpc>
            <a:spcBef>
              <a:spcPct val="0"/>
            </a:spcBef>
            <a:spcAft>
              <a:spcPct val="35000"/>
            </a:spcAft>
          </a:pPr>
          <a:r>
            <a:rPr lang="en-US" sz="1300" b="0" kern="1200" dirty="0" smtClean="0">
              <a:latin typeface="Cabin" panose="020B0803050202020004" pitchFamily="34" charset="0"/>
            </a:rPr>
            <a:t>1% of hospital payments affected.</a:t>
          </a:r>
          <a:endParaRPr lang="en-US" sz="1300" b="0" kern="1200" dirty="0">
            <a:latin typeface="Cabin" panose="020B0803050202020004" pitchFamily="34" charset="0"/>
          </a:endParaRPr>
        </a:p>
      </dsp:txBody>
      <dsp:txXfrm>
        <a:off x="2872937" y="0"/>
        <a:ext cx="1575214" cy="1001079"/>
      </dsp:txXfrm>
    </dsp:sp>
    <dsp:sp modelId="{BE401A64-6ED5-4615-B771-79C12C3C151C}">
      <dsp:nvSpPr>
        <dsp:cNvPr id="0" name=""/>
        <dsp:cNvSpPr/>
      </dsp:nvSpPr>
      <dsp:spPr>
        <a:xfrm>
          <a:off x="4242798" y="0"/>
          <a:ext cx="3529458" cy="1001079"/>
        </a:xfrm>
        <a:prstGeom prst="chevron">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34671" rIns="17336" bIns="34671" numCol="1" spcCol="1270" anchor="ctr" anchorCtr="0">
          <a:noAutofit/>
        </a:bodyPr>
        <a:lstStyle/>
        <a:p>
          <a:pPr lvl="0" algn="l" defTabSz="577850">
            <a:lnSpc>
              <a:spcPct val="100000"/>
            </a:lnSpc>
            <a:spcBef>
              <a:spcPct val="0"/>
            </a:spcBef>
            <a:spcAft>
              <a:spcPct val="35000"/>
            </a:spcAft>
          </a:pPr>
          <a:r>
            <a:rPr lang="en-US" sz="1300" b="0" kern="1200" dirty="0" smtClean="0">
              <a:latin typeface="Cabin" panose="020B0803050202020004" pitchFamily="34" charset="0"/>
            </a:rPr>
            <a:t>Incremental increase to 2% </a:t>
          </a:r>
          <a:r>
            <a:rPr lang="en-US" sz="1300" b="0" kern="1200" dirty="0" smtClean="0">
              <a:latin typeface="Cabin" panose="020B0803050202020004" pitchFamily="34" charset="0"/>
            </a:rPr>
            <a:t>of </a:t>
          </a:r>
          <a:r>
            <a:rPr lang="en-US" sz="1300" b="0" kern="1200" dirty="0" smtClean="0">
              <a:latin typeface="Cabin" panose="020B0803050202020004" pitchFamily="34" charset="0"/>
            </a:rPr>
            <a:t>hospital payments affected </a:t>
          </a:r>
          <a:r>
            <a:rPr lang="en-US" sz="1300" b="0" kern="1200" dirty="0" smtClean="0">
              <a:latin typeface="Cabin" panose="020B0803050202020004" pitchFamily="34" charset="0"/>
            </a:rPr>
            <a:t/>
          </a:r>
          <a:br>
            <a:rPr lang="en-US" sz="1300" b="0" kern="1200" dirty="0" smtClean="0">
              <a:latin typeface="Cabin" panose="020B0803050202020004" pitchFamily="34" charset="0"/>
            </a:rPr>
          </a:br>
          <a:r>
            <a:rPr lang="en-US" sz="1300" b="0" kern="1200" dirty="0" smtClean="0">
              <a:latin typeface="Cabin" panose="020B0803050202020004" pitchFamily="34" charset="0"/>
            </a:rPr>
            <a:t>in </a:t>
          </a:r>
          <a:r>
            <a:rPr lang="en-US" sz="1300" b="0" kern="1200" dirty="0" smtClean="0">
              <a:latin typeface="Cabin" panose="020B0803050202020004" pitchFamily="34" charset="0"/>
            </a:rPr>
            <a:t>2017 and beyond.</a:t>
          </a:r>
          <a:endParaRPr lang="en-US" sz="1300" b="0" kern="1200" dirty="0">
            <a:latin typeface="Cabin" panose="020B0803050202020004" pitchFamily="34" charset="0"/>
          </a:endParaRPr>
        </a:p>
      </dsp:txBody>
      <dsp:txXfrm>
        <a:off x="4743338" y="0"/>
        <a:ext cx="2528379" cy="10010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B58FCE-8538-45C0-9C3A-FEB1DD03E836}">
      <dsp:nvSpPr>
        <dsp:cNvPr id="0" name=""/>
        <dsp:cNvSpPr/>
      </dsp:nvSpPr>
      <dsp:spPr>
        <a:xfrm>
          <a:off x="3309" y="0"/>
          <a:ext cx="3290880" cy="1001079"/>
        </a:xfrm>
        <a:prstGeom prst="homePlate">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32004" rIns="16002" bIns="32004" numCol="1" spcCol="1270" anchor="ctr" anchorCtr="0">
          <a:noAutofit/>
        </a:bodyPr>
        <a:lstStyle/>
        <a:p>
          <a:pPr lvl="0" algn="l" defTabSz="533400">
            <a:lnSpc>
              <a:spcPct val="100000"/>
            </a:lnSpc>
            <a:spcBef>
              <a:spcPct val="0"/>
            </a:spcBef>
            <a:spcAft>
              <a:spcPct val="35000"/>
            </a:spcAft>
          </a:pPr>
          <a:r>
            <a:rPr lang="en-US" sz="1200" b="0" kern="1200" dirty="0" smtClean="0">
              <a:latin typeface="Cabin" panose="020B0803050202020004" pitchFamily="34" charset="0"/>
            </a:rPr>
            <a:t>Initial members join program. </a:t>
          </a:r>
          <a:r>
            <a:rPr lang="en-US" sz="1200" b="0" kern="1200" dirty="0" smtClean="0">
              <a:latin typeface="Cabin" panose="020B0803050202020004" pitchFamily="34" charset="0"/>
            </a:rPr>
            <a:t/>
          </a:r>
          <a:br>
            <a:rPr lang="en-US" sz="1200" b="0" kern="1200" dirty="0" smtClean="0">
              <a:latin typeface="Cabin" panose="020B0803050202020004" pitchFamily="34" charset="0"/>
            </a:rPr>
          </a:br>
          <a:r>
            <a:rPr lang="en-US" sz="1200" b="0" kern="1200" dirty="0" smtClean="0">
              <a:latin typeface="Cabin" panose="020B0803050202020004" pitchFamily="34" charset="0"/>
            </a:rPr>
            <a:t>Pay-for</a:t>
          </a:r>
          <a:r>
            <a:rPr lang="en-US" sz="1200" b="0" kern="1200" dirty="0" smtClean="0">
              <a:latin typeface="Cabin" panose="020B0803050202020004" pitchFamily="34" charset="0"/>
            </a:rPr>
            <a:t>-reporting in first performance year. Option for shared-savings only in first </a:t>
          </a:r>
          <a:r>
            <a:rPr lang="en-US" sz="1200" b="0" kern="1200" dirty="0" smtClean="0">
              <a:latin typeface="Cabin" panose="020B0803050202020004" pitchFamily="34" charset="0"/>
            </a:rPr>
            <a:t/>
          </a:r>
          <a:br>
            <a:rPr lang="en-US" sz="1200" b="0" kern="1200" dirty="0" smtClean="0">
              <a:latin typeface="Cabin" panose="020B0803050202020004" pitchFamily="34" charset="0"/>
            </a:rPr>
          </a:br>
          <a:r>
            <a:rPr lang="en-US" sz="1200" b="0" kern="1200" dirty="0" smtClean="0">
              <a:latin typeface="Cabin" panose="020B0803050202020004" pitchFamily="34" charset="0"/>
            </a:rPr>
            <a:t>three </a:t>
          </a:r>
          <a:r>
            <a:rPr lang="en-US" sz="1200" b="0" kern="1200" dirty="0" smtClean="0">
              <a:latin typeface="Cabin" panose="020B0803050202020004" pitchFamily="34" charset="0"/>
            </a:rPr>
            <a:t>years of participation.</a:t>
          </a:r>
          <a:endParaRPr lang="en-US" sz="1200" b="0" kern="1200" dirty="0">
            <a:latin typeface="Cabin" panose="020B0803050202020004" pitchFamily="34" charset="0"/>
          </a:endParaRPr>
        </a:p>
      </dsp:txBody>
      <dsp:txXfrm>
        <a:off x="3309" y="0"/>
        <a:ext cx="3040610" cy="1001079"/>
      </dsp:txXfrm>
    </dsp:sp>
    <dsp:sp modelId="{639833A2-7A11-4ACA-B330-69827AC319F1}">
      <dsp:nvSpPr>
        <dsp:cNvPr id="0" name=""/>
        <dsp:cNvSpPr/>
      </dsp:nvSpPr>
      <dsp:spPr>
        <a:xfrm>
          <a:off x="2757560" y="0"/>
          <a:ext cx="2949128" cy="1001079"/>
        </a:xfrm>
        <a:prstGeom prst="chevron">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34671" rIns="17336" bIns="34671" numCol="1" spcCol="1270" anchor="ctr" anchorCtr="0">
          <a:noAutofit/>
        </a:bodyPr>
        <a:lstStyle/>
        <a:p>
          <a:pPr lvl="0" algn="l" defTabSz="577850">
            <a:lnSpc>
              <a:spcPct val="100000"/>
            </a:lnSpc>
            <a:spcBef>
              <a:spcPct val="0"/>
            </a:spcBef>
            <a:spcAft>
              <a:spcPct val="35000"/>
            </a:spcAft>
          </a:pPr>
          <a:r>
            <a:rPr lang="en-US" sz="1300" b="0" kern="1200" dirty="0" smtClean="0">
              <a:latin typeface="Cabin" panose="020B0803050202020004" pitchFamily="34" charset="0"/>
            </a:rPr>
            <a:t>Measures transitioned to pay-for-performance (shared savings only).</a:t>
          </a:r>
          <a:endParaRPr lang="en-US" sz="1300" b="0" kern="1200" dirty="0">
            <a:latin typeface="Cabin" panose="020B0803050202020004" pitchFamily="34" charset="0"/>
          </a:endParaRPr>
        </a:p>
      </dsp:txBody>
      <dsp:txXfrm>
        <a:off x="3258100" y="0"/>
        <a:ext cx="1948049" cy="1001079"/>
      </dsp:txXfrm>
    </dsp:sp>
    <dsp:sp modelId="{557E899F-977C-42D3-BB6C-EAB7DB292A04}">
      <dsp:nvSpPr>
        <dsp:cNvPr id="0" name=""/>
        <dsp:cNvSpPr/>
      </dsp:nvSpPr>
      <dsp:spPr>
        <a:xfrm>
          <a:off x="5170059" y="0"/>
          <a:ext cx="2599031" cy="1001079"/>
        </a:xfrm>
        <a:prstGeom prst="chevron">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34671" rIns="17336" bIns="34671" numCol="1" spcCol="1270" anchor="ctr" anchorCtr="0">
          <a:noAutofit/>
        </a:bodyPr>
        <a:lstStyle/>
        <a:p>
          <a:pPr lvl="0" algn="l" defTabSz="577850">
            <a:lnSpc>
              <a:spcPct val="100000"/>
            </a:lnSpc>
            <a:spcBef>
              <a:spcPct val="0"/>
            </a:spcBef>
            <a:spcAft>
              <a:spcPct val="35000"/>
            </a:spcAft>
          </a:pPr>
          <a:r>
            <a:rPr lang="en-US" sz="1300" b="0" kern="1200" dirty="0" smtClean="0">
              <a:latin typeface="Cabin" panose="020B0803050202020004" pitchFamily="34" charset="0"/>
            </a:rPr>
            <a:t>Greater </a:t>
          </a:r>
          <a:r>
            <a:rPr lang="en-US" sz="1300" b="0" kern="1200" dirty="0" smtClean="0">
              <a:latin typeface="Cabin" panose="020B0803050202020004" pitchFamily="34" charset="0"/>
            </a:rPr>
            <a:t>incentives</a:t>
          </a:r>
          <a:br>
            <a:rPr lang="en-US" sz="1300" b="0" kern="1200" dirty="0" smtClean="0">
              <a:latin typeface="Cabin" panose="020B0803050202020004" pitchFamily="34" charset="0"/>
            </a:rPr>
          </a:br>
          <a:r>
            <a:rPr lang="en-US" sz="1300" b="0" kern="1200" dirty="0" smtClean="0">
              <a:latin typeface="Cabin" panose="020B0803050202020004" pitchFamily="34" charset="0"/>
            </a:rPr>
            <a:t>for sharing</a:t>
          </a:r>
          <a:br>
            <a:rPr lang="en-US" sz="1300" b="0" kern="1200" dirty="0" smtClean="0">
              <a:latin typeface="Cabin" panose="020B0803050202020004" pitchFamily="34" charset="0"/>
            </a:rPr>
          </a:br>
          <a:r>
            <a:rPr lang="en-US" sz="1300" b="0" kern="1200" dirty="0" smtClean="0">
              <a:latin typeface="Cabin" panose="020B0803050202020004" pitchFamily="34" charset="0"/>
            </a:rPr>
            <a:t>(</a:t>
          </a:r>
          <a:r>
            <a:rPr lang="en-US" sz="1300" b="0" kern="1200" dirty="0" smtClean="0">
              <a:latin typeface="Cabin" panose="020B0803050202020004" pitchFamily="34" charset="0"/>
            </a:rPr>
            <a:t>downside) risk.</a:t>
          </a:r>
          <a:endParaRPr lang="en-US" sz="1300" b="0" kern="1200" dirty="0">
            <a:latin typeface="Cabin" panose="020B0803050202020004" pitchFamily="34" charset="0"/>
          </a:endParaRPr>
        </a:p>
      </dsp:txBody>
      <dsp:txXfrm>
        <a:off x="5670599" y="0"/>
        <a:ext cx="1597952" cy="10010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B58FCE-8538-45C0-9C3A-FEB1DD03E836}">
      <dsp:nvSpPr>
        <dsp:cNvPr id="0" name=""/>
        <dsp:cNvSpPr/>
      </dsp:nvSpPr>
      <dsp:spPr>
        <a:xfrm>
          <a:off x="959" y="0"/>
          <a:ext cx="2440433" cy="1208957"/>
        </a:xfrm>
        <a:prstGeom prst="homePlate">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34671" rIns="17336" bIns="34671" numCol="1" spcCol="1270" anchor="ctr" anchorCtr="0">
          <a:noAutofit/>
        </a:bodyPr>
        <a:lstStyle/>
        <a:p>
          <a:pPr lvl="0" algn="l" defTabSz="577850">
            <a:lnSpc>
              <a:spcPct val="90000"/>
            </a:lnSpc>
            <a:spcBef>
              <a:spcPct val="0"/>
            </a:spcBef>
            <a:spcAft>
              <a:spcPct val="35000"/>
            </a:spcAft>
          </a:pPr>
          <a:r>
            <a:rPr lang="en-US" sz="1300" b="0" kern="1200" dirty="0" smtClean="0">
              <a:latin typeface="Cabin" panose="020B0803050202020004" pitchFamily="34" charset="0"/>
            </a:rPr>
            <a:t>Builds on the measures </a:t>
          </a:r>
          <a:r>
            <a:rPr lang="en-US" sz="1300" b="0" kern="1200" dirty="0" smtClean="0">
              <a:latin typeface="Cabin" panose="020B0803050202020004" pitchFamily="34" charset="0"/>
            </a:rPr>
            <a:t/>
          </a:r>
          <a:br>
            <a:rPr lang="en-US" sz="1300" b="0" kern="1200" dirty="0" smtClean="0">
              <a:latin typeface="Cabin" panose="020B0803050202020004" pitchFamily="34" charset="0"/>
            </a:rPr>
          </a:br>
          <a:r>
            <a:rPr lang="en-US" sz="1300" b="0" kern="1200" dirty="0" smtClean="0">
              <a:latin typeface="Cabin" panose="020B0803050202020004" pitchFamily="34" charset="0"/>
            </a:rPr>
            <a:t>used </a:t>
          </a:r>
          <a:r>
            <a:rPr lang="en-US" sz="1300" b="0" kern="1200" dirty="0" smtClean="0">
              <a:latin typeface="Cabin" panose="020B0803050202020004" pitchFamily="34" charset="0"/>
            </a:rPr>
            <a:t>in IQR and Hospital Compare programs.</a:t>
          </a:r>
          <a:endParaRPr lang="en-US" sz="1300" b="0" kern="1200" dirty="0">
            <a:latin typeface="Cabin" panose="020B0803050202020004" pitchFamily="34" charset="0"/>
          </a:endParaRPr>
        </a:p>
      </dsp:txBody>
      <dsp:txXfrm>
        <a:off x="959" y="0"/>
        <a:ext cx="2138194" cy="1208957"/>
      </dsp:txXfrm>
    </dsp:sp>
    <dsp:sp modelId="{639833A2-7A11-4ACA-B330-69827AC319F1}">
      <dsp:nvSpPr>
        <dsp:cNvPr id="0" name=""/>
        <dsp:cNvSpPr/>
      </dsp:nvSpPr>
      <dsp:spPr>
        <a:xfrm>
          <a:off x="1551958" y="0"/>
          <a:ext cx="3096241" cy="1208957"/>
        </a:xfrm>
        <a:prstGeom prst="chevron">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34671" rIns="17336" bIns="34671" numCol="1" spcCol="1270" anchor="ctr" anchorCtr="0">
          <a:noAutofit/>
        </a:bodyPr>
        <a:lstStyle/>
        <a:p>
          <a:pPr lvl="0" algn="l" defTabSz="577850">
            <a:lnSpc>
              <a:spcPct val="90000"/>
            </a:lnSpc>
            <a:spcBef>
              <a:spcPct val="0"/>
            </a:spcBef>
            <a:spcAft>
              <a:spcPct val="35000"/>
            </a:spcAft>
          </a:pPr>
          <a:r>
            <a:rPr lang="en-US" sz="1300" b="0" kern="1200" dirty="0" smtClean="0">
              <a:latin typeface="Cabin" panose="020B0803050202020004" pitchFamily="34" charset="0"/>
            </a:rPr>
            <a:t>Up to 1% of hospital payments affected. </a:t>
          </a:r>
          <a:r>
            <a:rPr lang="en-US" sz="1300" b="0" kern="1200" dirty="0" smtClean="0">
              <a:latin typeface="Cabin" panose="020B0803050202020004" pitchFamily="34" charset="0"/>
            </a:rPr>
            <a:t>Based </a:t>
          </a:r>
          <a:r>
            <a:rPr lang="en-US" sz="1300" b="0" kern="1200" dirty="0" smtClean="0">
              <a:latin typeface="Cabin" panose="020B0803050202020004" pitchFamily="34" charset="0"/>
            </a:rPr>
            <a:t>on </a:t>
          </a:r>
          <a:r>
            <a:rPr lang="en-US" sz="1300" b="0" kern="1200" dirty="0" smtClean="0">
              <a:latin typeface="Cabin" panose="020B0803050202020004" pitchFamily="34" charset="0"/>
            </a:rPr>
            <a:t>readmissions for </a:t>
          </a:r>
          <a:r>
            <a:rPr lang="en-US" sz="1300" b="0" kern="1200" dirty="0" smtClean="0">
              <a:latin typeface="Cabin" panose="020B0803050202020004" pitchFamily="34" charset="0"/>
            </a:rPr>
            <a:t>heart attack, heart failure, pneumonia. </a:t>
          </a:r>
          <a:endParaRPr lang="en-US" sz="1300" b="0" kern="1200" dirty="0">
            <a:latin typeface="Cabin" panose="020B0803050202020004" pitchFamily="34" charset="0"/>
          </a:endParaRPr>
        </a:p>
      </dsp:txBody>
      <dsp:txXfrm>
        <a:off x="2156437" y="0"/>
        <a:ext cx="1887284" cy="1208957"/>
      </dsp:txXfrm>
    </dsp:sp>
    <dsp:sp modelId="{BE401A64-6ED5-4615-B771-79C12C3C151C}">
      <dsp:nvSpPr>
        <dsp:cNvPr id="0" name=""/>
        <dsp:cNvSpPr/>
      </dsp:nvSpPr>
      <dsp:spPr>
        <a:xfrm>
          <a:off x="4048430" y="0"/>
          <a:ext cx="3723009" cy="1208957"/>
        </a:xfrm>
        <a:prstGeom prst="chevron">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34671" rIns="17336" bIns="34671" numCol="1" spcCol="1270" anchor="ctr" anchorCtr="0">
          <a:noAutofit/>
        </a:bodyPr>
        <a:lstStyle/>
        <a:p>
          <a:pPr lvl="0" algn="l" defTabSz="577850">
            <a:lnSpc>
              <a:spcPct val="90000"/>
            </a:lnSpc>
            <a:spcBef>
              <a:spcPct val="0"/>
            </a:spcBef>
            <a:spcAft>
              <a:spcPct val="35000"/>
            </a:spcAft>
          </a:pPr>
          <a:r>
            <a:rPr lang="en-US" sz="1300" b="0" kern="1200" dirty="0" smtClean="0">
              <a:latin typeface="Cabin" panose="020B0803050202020004" pitchFamily="34" charset="0"/>
            </a:rPr>
            <a:t>Incremental increase to 3% </a:t>
          </a:r>
          <a:r>
            <a:rPr lang="en-US" sz="1300" b="0" kern="1200" dirty="0" smtClean="0">
              <a:latin typeface="Cabin" panose="020B0803050202020004" pitchFamily="34" charset="0"/>
            </a:rPr>
            <a:t>of hospital </a:t>
          </a:r>
          <a:r>
            <a:rPr lang="en-US" sz="1300" b="0" kern="1200" dirty="0" smtClean="0">
              <a:latin typeface="Cabin" panose="020B0803050202020004" pitchFamily="34" charset="0"/>
            </a:rPr>
            <a:t>payments affected in </a:t>
          </a:r>
          <a:r>
            <a:rPr lang="en-US" sz="1300" b="0" kern="1200" dirty="0" smtClean="0">
              <a:latin typeface="Cabin" panose="020B0803050202020004" pitchFamily="34" charset="0"/>
            </a:rPr>
            <a:t>2015 and </a:t>
          </a:r>
          <a:r>
            <a:rPr lang="en-US" sz="1300" b="0" kern="1200" dirty="0" smtClean="0">
              <a:latin typeface="Cabin" panose="020B0803050202020004" pitchFamily="34" charset="0"/>
            </a:rPr>
            <a:t>beyond. Additional </a:t>
          </a:r>
          <a:r>
            <a:rPr lang="en-US" sz="1300" b="0" kern="1200" dirty="0" smtClean="0">
              <a:latin typeface="Cabin" panose="020B0803050202020004" pitchFamily="34" charset="0"/>
            </a:rPr>
            <a:t>conditions included</a:t>
          </a:r>
          <a:r>
            <a:rPr lang="en-US" sz="1300" b="0" kern="1200" dirty="0" smtClean="0">
              <a:latin typeface="Cabin" panose="020B0803050202020004" pitchFamily="34" charset="0"/>
            </a:rPr>
            <a:t>: COPD and elective hip &amp; knee replacements.</a:t>
          </a:r>
          <a:endParaRPr lang="en-US" sz="1300" b="0" kern="1200" dirty="0">
            <a:latin typeface="Cabin" panose="020B0803050202020004" pitchFamily="34" charset="0"/>
          </a:endParaRPr>
        </a:p>
      </dsp:txBody>
      <dsp:txXfrm>
        <a:off x="4652909" y="0"/>
        <a:ext cx="2514052" cy="1208957"/>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0.06926</cdr:x>
      <cdr:y>0.07937</cdr:y>
    </cdr:from>
    <cdr:to>
      <cdr:x>0.31169</cdr:x>
      <cdr:y>0.31746</cdr:y>
    </cdr:to>
    <cdr:sp macro="" textlink="">
      <cdr:nvSpPr>
        <cdr:cNvPr id="3" name="TextBox 2"/>
        <cdr:cNvSpPr txBox="1"/>
      </cdr:nvSpPr>
      <cdr:spPr>
        <a:xfrm xmlns:a="http://schemas.openxmlformats.org/drawingml/2006/main">
          <a:off x="609600" y="381000"/>
          <a:ext cx="2133600" cy="1143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latin typeface="Cabin" panose="020B0803050202020004" pitchFamily="34" charset="0"/>
            </a:rPr>
            <a:t>24 percent (52 ACOs) </a:t>
          </a:r>
          <a:br>
            <a:rPr lang="en-US" sz="1600" dirty="0" smtClean="0">
              <a:latin typeface="Cabin" panose="020B0803050202020004" pitchFamily="34" charset="0"/>
            </a:rPr>
          </a:br>
          <a:r>
            <a:rPr lang="en-US" sz="1600" dirty="0" smtClean="0">
              <a:latin typeface="Cabin" panose="020B0803050202020004" pitchFamily="34" charset="0"/>
            </a:rPr>
            <a:t>earned shared savings bonus</a:t>
          </a:r>
          <a:endParaRPr lang="en-US" sz="1600" dirty="0">
            <a:latin typeface="Cabin" panose="020B0803050202020004" pitchFamily="34" charset="0"/>
          </a:endParaRPr>
        </a:p>
      </cdr:txBody>
    </cdr:sp>
  </cdr:relSizeAnchor>
  <cdr:relSizeAnchor xmlns:cdr="http://schemas.openxmlformats.org/drawingml/2006/chartDrawing">
    <cdr:from>
      <cdr:x>0.70996</cdr:x>
      <cdr:y>0.03175</cdr:y>
    </cdr:from>
    <cdr:to>
      <cdr:x>0.96104</cdr:x>
      <cdr:y>0.26984</cdr:y>
    </cdr:to>
    <cdr:sp macro="" textlink="">
      <cdr:nvSpPr>
        <cdr:cNvPr id="4" name="TextBox 3"/>
        <cdr:cNvSpPr txBox="1"/>
      </cdr:nvSpPr>
      <cdr:spPr>
        <a:xfrm xmlns:a="http://schemas.openxmlformats.org/drawingml/2006/main">
          <a:off x="6248429" y="152419"/>
          <a:ext cx="2209771" cy="11429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latin typeface="Cabin" panose="020B0803050202020004" pitchFamily="34" charset="0"/>
            </a:rPr>
            <a:t>27 percent (60 ACOs) </a:t>
          </a:r>
          <a:br>
            <a:rPr lang="en-US" sz="1600" dirty="0" smtClean="0">
              <a:latin typeface="Cabin" panose="020B0803050202020004" pitchFamily="34" charset="0"/>
            </a:rPr>
          </a:br>
          <a:r>
            <a:rPr lang="en-US" sz="1600" dirty="0" smtClean="0">
              <a:latin typeface="Cabin" panose="020B0803050202020004" pitchFamily="34" charset="0"/>
            </a:rPr>
            <a:t>reduced spending, but </a:t>
          </a:r>
          <a:br>
            <a:rPr lang="en-US" sz="1600" dirty="0" smtClean="0">
              <a:latin typeface="Cabin" panose="020B0803050202020004" pitchFamily="34" charset="0"/>
            </a:rPr>
          </a:br>
          <a:r>
            <a:rPr lang="en-US" sz="1600" dirty="0" smtClean="0">
              <a:latin typeface="Cabin" panose="020B0803050202020004" pitchFamily="34" charset="0"/>
            </a:rPr>
            <a:t>not enough to earn shared savings bonus</a:t>
          </a:r>
          <a:endParaRPr lang="en-US" sz="1600" dirty="0">
            <a:latin typeface="Cabin" panose="020B0803050202020004" pitchFamily="34" charset="0"/>
          </a:endParaRPr>
        </a:p>
      </cdr:txBody>
    </cdr:sp>
  </cdr:relSizeAnchor>
  <cdr:relSizeAnchor xmlns:cdr="http://schemas.openxmlformats.org/drawingml/2006/chartDrawing">
    <cdr:from>
      <cdr:x>0.73593</cdr:x>
      <cdr:y>0.65079</cdr:y>
    </cdr:from>
    <cdr:to>
      <cdr:x>0.98701</cdr:x>
      <cdr:y>0.79365</cdr:y>
    </cdr:to>
    <cdr:sp macro="" textlink="">
      <cdr:nvSpPr>
        <cdr:cNvPr id="5" name="TextBox 4"/>
        <cdr:cNvSpPr txBox="1"/>
      </cdr:nvSpPr>
      <cdr:spPr>
        <a:xfrm xmlns:a="http://schemas.openxmlformats.org/drawingml/2006/main">
          <a:off x="6477000" y="3124182"/>
          <a:ext cx="2209800" cy="68581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latin typeface="Cabin" panose="020B0803050202020004" pitchFamily="34" charset="0"/>
            </a:rPr>
            <a:t>46 percent (102 ACOs) did not achieve savings</a:t>
          </a:r>
          <a:endParaRPr lang="en-US" sz="1600" dirty="0">
            <a:latin typeface="Cabin" panose="020B0803050202020004" pitchFamily="34" charset="0"/>
          </a:endParaRPr>
        </a:p>
      </cdr:txBody>
    </cdr:sp>
  </cdr:relSizeAnchor>
  <cdr:relSizeAnchor xmlns:cdr="http://schemas.openxmlformats.org/drawingml/2006/chartDrawing">
    <cdr:from>
      <cdr:x>0.02597</cdr:x>
      <cdr:y>0.60317</cdr:y>
    </cdr:from>
    <cdr:to>
      <cdr:x>0.29437</cdr:x>
      <cdr:y>0.84127</cdr:y>
    </cdr:to>
    <cdr:sp macro="" textlink="">
      <cdr:nvSpPr>
        <cdr:cNvPr id="2" name="TextBox 1"/>
        <cdr:cNvSpPr txBox="1"/>
      </cdr:nvSpPr>
      <cdr:spPr>
        <a:xfrm xmlns:a="http://schemas.openxmlformats.org/drawingml/2006/main">
          <a:off x="228600" y="2895600"/>
          <a:ext cx="2362200" cy="1143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latin typeface="Cabin" panose="020B0803050202020004" pitchFamily="34" charset="0"/>
            </a:rPr>
            <a:t>3 percent (6 ACOs) achieved savings, but </a:t>
          </a:r>
          <a:br>
            <a:rPr lang="en-US" sz="1600" dirty="0" smtClean="0">
              <a:latin typeface="Cabin" panose="020B0803050202020004" pitchFamily="34" charset="0"/>
            </a:rPr>
          </a:br>
          <a:r>
            <a:rPr lang="en-US" sz="1600" dirty="0" smtClean="0">
              <a:latin typeface="Cabin" panose="020B0803050202020004" pitchFamily="34" charset="0"/>
            </a:rPr>
            <a:t>did not successfully report quality measures</a:t>
          </a:r>
          <a:endParaRPr lang="en-US" sz="1600" dirty="0">
            <a:latin typeface="Cabin" panose="020B0803050202020004" pitchFamily="34" charset="0"/>
          </a:endParaRPr>
        </a:p>
      </cdr:txBody>
    </cdr:sp>
  </cdr:relSizeAnchor>
  <cdr:relSizeAnchor xmlns:cdr="http://schemas.openxmlformats.org/drawingml/2006/chartDrawing">
    <cdr:from>
      <cdr:x>0.2381</cdr:x>
      <cdr:y>0.60317</cdr:y>
    </cdr:from>
    <cdr:to>
      <cdr:x>0.2684</cdr:x>
      <cdr:y>0.63492</cdr:y>
    </cdr:to>
    <cdr:cxnSp macro="">
      <cdr:nvCxnSpPr>
        <cdr:cNvPr id="7" name="Straight Arrow Connector 6"/>
        <cdr:cNvCxnSpPr/>
      </cdr:nvCxnSpPr>
      <cdr:spPr>
        <a:xfrm xmlns:a="http://schemas.openxmlformats.org/drawingml/2006/main" flipV="1">
          <a:off x="2095542" y="2895600"/>
          <a:ext cx="266658" cy="152398"/>
        </a:xfrm>
        <a:prstGeom xmlns:a="http://schemas.openxmlformats.org/drawingml/2006/main" prst="straightConnector1">
          <a:avLst/>
        </a:prstGeom>
        <a:ln xmlns:a="http://schemas.openxmlformats.org/drawingml/2006/main" w="19050">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AA7AF8-CAB3-4613-8BAB-3A21F7FD66CF}" type="datetimeFigureOut">
              <a:rPr lang="en-US" smtClean="0"/>
              <a:t>5/6/15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F86860-FF43-4E00-A922-A7849816DA56}" type="slidenum">
              <a:rPr lang="en-US" smtClean="0"/>
              <a:t>‹#›</a:t>
            </a:fld>
            <a:endParaRPr lang="en-US"/>
          </a:p>
        </p:txBody>
      </p:sp>
    </p:spTree>
    <p:extLst>
      <p:ext uri="{BB962C8B-B14F-4D97-AF65-F5344CB8AC3E}">
        <p14:creationId xmlns:p14="http://schemas.microsoft.com/office/powerpoint/2010/main" val="478032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a:xfrm>
            <a:off x="1143000" y="685800"/>
            <a:ext cx="4572000" cy="3429000"/>
          </a:xfrm>
        </p:spPr>
      </p:sp>
      <p:sp>
        <p:nvSpPr>
          <p:cNvPr id="149507" name="Notes Placeholder 2"/>
          <p:cNvSpPr>
            <a:spLocks noGrp="1"/>
          </p:cNvSpPr>
          <p:nvPr>
            <p:ph type="body" idx="1"/>
          </p:nvPr>
        </p:nvSpPr>
        <p:spPr>
          <a:noFill/>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dirty="0" smtClean="0">
              <a:latin typeface="Noteworthy Bold"/>
              <a:ea typeface="Noteworthy Bold"/>
              <a:cs typeface="Noteworthy Bold"/>
            </a:endParaRPr>
          </a:p>
        </p:txBody>
      </p:sp>
      <p:sp>
        <p:nvSpPr>
          <p:cNvPr id="149508" name="Slide Number Placeholder 3"/>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86" tIns="43243" rIns="86486" bIns="43243"/>
          <a:lstStyle>
            <a:lvl1pPr eaLnBrk="0" hangingPunct="0">
              <a:defRPr sz="2500">
                <a:solidFill>
                  <a:srgbClr val="000000"/>
                </a:solidFill>
                <a:latin typeface="Helvetica Light"/>
                <a:ea typeface="Helvetica Light"/>
                <a:cs typeface="Helvetica Light"/>
                <a:sym typeface="Helvetica Light"/>
              </a:defRPr>
            </a:lvl1pPr>
            <a:lvl2pPr marL="742883" indent="-285724" eaLnBrk="0" hangingPunct="0">
              <a:defRPr sz="2500">
                <a:solidFill>
                  <a:srgbClr val="000000"/>
                </a:solidFill>
                <a:latin typeface="Helvetica Light"/>
                <a:ea typeface="Helvetica Light"/>
                <a:cs typeface="Helvetica Light"/>
                <a:sym typeface="Helvetica Light"/>
              </a:defRPr>
            </a:lvl2pPr>
            <a:lvl3pPr marL="1142898" indent="-228580" eaLnBrk="0" hangingPunct="0">
              <a:defRPr sz="2500">
                <a:solidFill>
                  <a:srgbClr val="000000"/>
                </a:solidFill>
                <a:latin typeface="Helvetica Light"/>
                <a:ea typeface="Helvetica Light"/>
                <a:cs typeface="Helvetica Light"/>
                <a:sym typeface="Helvetica Light"/>
              </a:defRPr>
            </a:lvl3pPr>
            <a:lvl4pPr marL="1600057" indent="-228580" eaLnBrk="0" hangingPunct="0">
              <a:defRPr sz="2500">
                <a:solidFill>
                  <a:srgbClr val="000000"/>
                </a:solidFill>
                <a:latin typeface="Helvetica Light"/>
                <a:ea typeface="Helvetica Light"/>
                <a:cs typeface="Helvetica Light"/>
                <a:sym typeface="Helvetica Light"/>
              </a:defRPr>
            </a:lvl4pPr>
            <a:lvl5pPr marL="2057217" indent="-228580" eaLnBrk="0" hangingPunct="0">
              <a:defRPr sz="2500">
                <a:solidFill>
                  <a:srgbClr val="000000"/>
                </a:solidFill>
                <a:latin typeface="Helvetica Light"/>
                <a:ea typeface="Helvetica Light"/>
                <a:cs typeface="Helvetica Light"/>
                <a:sym typeface="Helvetica Light"/>
              </a:defRPr>
            </a:lvl5pPr>
            <a:lvl6pPr marL="2514376" indent="-228580" defTabSz="407952" eaLnBrk="0" fontAlgn="base" hangingPunct="0">
              <a:spcBef>
                <a:spcPct val="0"/>
              </a:spcBef>
              <a:spcAft>
                <a:spcPct val="0"/>
              </a:spcAft>
              <a:defRPr sz="2500">
                <a:solidFill>
                  <a:srgbClr val="000000"/>
                </a:solidFill>
                <a:latin typeface="Helvetica Light"/>
                <a:ea typeface="Helvetica Light"/>
                <a:cs typeface="Helvetica Light"/>
                <a:sym typeface="Helvetica Light"/>
              </a:defRPr>
            </a:lvl6pPr>
            <a:lvl7pPr marL="2971535" indent="-228580" defTabSz="407952" eaLnBrk="0" fontAlgn="base" hangingPunct="0">
              <a:spcBef>
                <a:spcPct val="0"/>
              </a:spcBef>
              <a:spcAft>
                <a:spcPct val="0"/>
              </a:spcAft>
              <a:defRPr sz="2500">
                <a:solidFill>
                  <a:srgbClr val="000000"/>
                </a:solidFill>
                <a:latin typeface="Helvetica Light"/>
                <a:ea typeface="Helvetica Light"/>
                <a:cs typeface="Helvetica Light"/>
                <a:sym typeface="Helvetica Light"/>
              </a:defRPr>
            </a:lvl7pPr>
            <a:lvl8pPr marL="3428695" indent="-228580" defTabSz="407952" eaLnBrk="0" fontAlgn="base" hangingPunct="0">
              <a:spcBef>
                <a:spcPct val="0"/>
              </a:spcBef>
              <a:spcAft>
                <a:spcPct val="0"/>
              </a:spcAft>
              <a:defRPr sz="2500">
                <a:solidFill>
                  <a:srgbClr val="000000"/>
                </a:solidFill>
                <a:latin typeface="Helvetica Light"/>
                <a:ea typeface="Helvetica Light"/>
                <a:cs typeface="Helvetica Light"/>
                <a:sym typeface="Helvetica Light"/>
              </a:defRPr>
            </a:lvl8pPr>
            <a:lvl9pPr marL="3885854" indent="-228580" defTabSz="407952" eaLnBrk="0" fontAlgn="base" hangingPunct="0">
              <a:spcBef>
                <a:spcPct val="0"/>
              </a:spcBef>
              <a:spcAft>
                <a:spcPct val="0"/>
              </a:spcAft>
              <a:defRPr sz="2500">
                <a:solidFill>
                  <a:srgbClr val="000000"/>
                </a:solidFill>
                <a:latin typeface="Helvetica Light"/>
                <a:ea typeface="Helvetica Light"/>
                <a:cs typeface="Helvetica Light"/>
                <a:sym typeface="Helvetica Light"/>
              </a:defRPr>
            </a:lvl9pPr>
          </a:lstStyle>
          <a:p>
            <a:pPr eaLnBrk="1" hangingPunct="1"/>
            <a:fld id="{802DC38A-E51E-451D-B0A5-23F3D209C96D}" type="slidenum">
              <a:rPr lang="en-US" sz="3600"/>
              <a:pPr eaLnBrk="1" hangingPunct="1"/>
              <a:t>4</a:t>
            </a:fld>
            <a:endParaRPr lang="en-US" sz="36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86860-FF43-4E00-A922-A7849816DA56}" type="slidenum">
              <a:rPr lang="en-US" smtClean="0"/>
              <a:t>7</a:t>
            </a:fld>
            <a:endParaRPr lang="en-US"/>
          </a:p>
        </p:txBody>
      </p:sp>
    </p:spTree>
    <p:extLst>
      <p:ext uri="{BB962C8B-B14F-4D97-AF65-F5344CB8AC3E}">
        <p14:creationId xmlns:p14="http://schemas.microsoft.com/office/powerpoint/2010/main" val="1673505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FC2FAD-B7CE-4E11-9A91-8C9B6F51C300}" type="datetimeFigureOut">
              <a:rPr lang="en-US" smtClean="0"/>
              <a:t>5/6/15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E0AE1-BFC4-47A3-ACF2-BA17233C9BA3}" type="slidenum">
              <a:rPr lang="en-US" smtClean="0"/>
              <a:t>‹#›</a:t>
            </a:fld>
            <a:endParaRPr lang="en-US"/>
          </a:p>
        </p:txBody>
      </p:sp>
    </p:spTree>
    <p:extLst>
      <p:ext uri="{BB962C8B-B14F-4D97-AF65-F5344CB8AC3E}">
        <p14:creationId xmlns:p14="http://schemas.microsoft.com/office/powerpoint/2010/main" val="83711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FC2FAD-B7CE-4E11-9A91-8C9B6F51C300}" type="datetimeFigureOut">
              <a:rPr lang="en-US" smtClean="0"/>
              <a:t>5/6/15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E0AE1-BFC4-47A3-ACF2-BA17233C9BA3}" type="slidenum">
              <a:rPr lang="en-US" smtClean="0"/>
              <a:t>‹#›</a:t>
            </a:fld>
            <a:endParaRPr lang="en-US"/>
          </a:p>
        </p:txBody>
      </p:sp>
    </p:spTree>
    <p:extLst>
      <p:ext uri="{BB962C8B-B14F-4D97-AF65-F5344CB8AC3E}">
        <p14:creationId xmlns:p14="http://schemas.microsoft.com/office/powerpoint/2010/main" val="2185201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FC2FAD-B7CE-4E11-9A91-8C9B6F51C300}" type="datetimeFigureOut">
              <a:rPr lang="en-US" smtClean="0"/>
              <a:t>5/6/15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E0AE1-BFC4-47A3-ACF2-BA17233C9BA3}" type="slidenum">
              <a:rPr lang="en-US" smtClean="0"/>
              <a:t>‹#›</a:t>
            </a:fld>
            <a:endParaRPr lang="en-US"/>
          </a:p>
        </p:txBody>
      </p:sp>
    </p:spTree>
    <p:extLst>
      <p:ext uri="{BB962C8B-B14F-4D97-AF65-F5344CB8AC3E}">
        <p14:creationId xmlns:p14="http://schemas.microsoft.com/office/powerpoint/2010/main" val="202200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FC2FAD-B7CE-4E11-9A91-8C9B6F51C300}" type="datetimeFigureOut">
              <a:rPr lang="en-US" smtClean="0"/>
              <a:t>5/6/15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E0AE1-BFC4-47A3-ACF2-BA17233C9BA3}" type="slidenum">
              <a:rPr lang="en-US" smtClean="0"/>
              <a:t>‹#›</a:t>
            </a:fld>
            <a:endParaRPr lang="en-US"/>
          </a:p>
        </p:txBody>
      </p:sp>
    </p:spTree>
    <p:extLst>
      <p:ext uri="{BB962C8B-B14F-4D97-AF65-F5344CB8AC3E}">
        <p14:creationId xmlns:p14="http://schemas.microsoft.com/office/powerpoint/2010/main" val="3585873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FC2FAD-B7CE-4E11-9A91-8C9B6F51C300}" type="datetimeFigureOut">
              <a:rPr lang="en-US" smtClean="0"/>
              <a:t>5/6/15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E0AE1-BFC4-47A3-ACF2-BA17233C9BA3}" type="slidenum">
              <a:rPr lang="en-US" smtClean="0"/>
              <a:t>‹#›</a:t>
            </a:fld>
            <a:endParaRPr lang="en-US"/>
          </a:p>
        </p:txBody>
      </p:sp>
    </p:spTree>
    <p:extLst>
      <p:ext uri="{BB962C8B-B14F-4D97-AF65-F5344CB8AC3E}">
        <p14:creationId xmlns:p14="http://schemas.microsoft.com/office/powerpoint/2010/main" val="3988271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FC2FAD-B7CE-4E11-9A91-8C9B6F51C300}" type="datetimeFigureOut">
              <a:rPr lang="en-US" smtClean="0"/>
              <a:t>5/6/15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E0AE1-BFC4-47A3-ACF2-BA17233C9BA3}" type="slidenum">
              <a:rPr lang="en-US" smtClean="0"/>
              <a:t>‹#›</a:t>
            </a:fld>
            <a:endParaRPr lang="en-US"/>
          </a:p>
        </p:txBody>
      </p:sp>
    </p:spTree>
    <p:extLst>
      <p:ext uri="{BB962C8B-B14F-4D97-AF65-F5344CB8AC3E}">
        <p14:creationId xmlns:p14="http://schemas.microsoft.com/office/powerpoint/2010/main" val="1210393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FC2FAD-B7CE-4E11-9A91-8C9B6F51C300}" type="datetimeFigureOut">
              <a:rPr lang="en-US" smtClean="0"/>
              <a:t>5/6/15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0E0AE1-BFC4-47A3-ACF2-BA17233C9BA3}" type="slidenum">
              <a:rPr lang="en-US" smtClean="0"/>
              <a:t>‹#›</a:t>
            </a:fld>
            <a:endParaRPr lang="en-US"/>
          </a:p>
        </p:txBody>
      </p:sp>
    </p:spTree>
    <p:extLst>
      <p:ext uri="{BB962C8B-B14F-4D97-AF65-F5344CB8AC3E}">
        <p14:creationId xmlns:p14="http://schemas.microsoft.com/office/powerpoint/2010/main" val="3721901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FC2FAD-B7CE-4E11-9A91-8C9B6F51C300}" type="datetimeFigureOut">
              <a:rPr lang="en-US" smtClean="0"/>
              <a:t>5/6/15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0E0AE1-BFC4-47A3-ACF2-BA17233C9BA3}" type="slidenum">
              <a:rPr lang="en-US" smtClean="0"/>
              <a:t>‹#›</a:t>
            </a:fld>
            <a:endParaRPr lang="en-US"/>
          </a:p>
        </p:txBody>
      </p:sp>
    </p:spTree>
    <p:extLst>
      <p:ext uri="{BB962C8B-B14F-4D97-AF65-F5344CB8AC3E}">
        <p14:creationId xmlns:p14="http://schemas.microsoft.com/office/powerpoint/2010/main" val="1715170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FC2FAD-B7CE-4E11-9A91-8C9B6F51C300}" type="datetimeFigureOut">
              <a:rPr lang="en-US" smtClean="0"/>
              <a:t>5/6/15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0E0AE1-BFC4-47A3-ACF2-BA17233C9BA3}" type="slidenum">
              <a:rPr lang="en-US" smtClean="0"/>
              <a:t>‹#›</a:t>
            </a:fld>
            <a:endParaRPr lang="en-US"/>
          </a:p>
        </p:txBody>
      </p:sp>
    </p:spTree>
    <p:extLst>
      <p:ext uri="{BB962C8B-B14F-4D97-AF65-F5344CB8AC3E}">
        <p14:creationId xmlns:p14="http://schemas.microsoft.com/office/powerpoint/2010/main" val="376196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FC2FAD-B7CE-4E11-9A91-8C9B6F51C300}" type="datetimeFigureOut">
              <a:rPr lang="en-US" smtClean="0"/>
              <a:t>5/6/15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E0AE1-BFC4-47A3-ACF2-BA17233C9BA3}" type="slidenum">
              <a:rPr lang="en-US" smtClean="0"/>
              <a:t>‹#›</a:t>
            </a:fld>
            <a:endParaRPr lang="en-US"/>
          </a:p>
        </p:txBody>
      </p:sp>
    </p:spTree>
    <p:extLst>
      <p:ext uri="{BB962C8B-B14F-4D97-AF65-F5344CB8AC3E}">
        <p14:creationId xmlns:p14="http://schemas.microsoft.com/office/powerpoint/2010/main" val="2016107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FC2FAD-B7CE-4E11-9A91-8C9B6F51C300}" type="datetimeFigureOut">
              <a:rPr lang="en-US" smtClean="0"/>
              <a:t>5/6/15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E0AE1-BFC4-47A3-ACF2-BA17233C9BA3}" type="slidenum">
              <a:rPr lang="en-US" smtClean="0"/>
              <a:t>‹#›</a:t>
            </a:fld>
            <a:endParaRPr lang="en-US"/>
          </a:p>
        </p:txBody>
      </p:sp>
    </p:spTree>
    <p:extLst>
      <p:ext uri="{BB962C8B-B14F-4D97-AF65-F5344CB8AC3E}">
        <p14:creationId xmlns:p14="http://schemas.microsoft.com/office/powerpoint/2010/main" val="27068222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FC2FAD-B7CE-4E11-9A91-8C9B6F51C300}" type="datetimeFigureOut">
              <a:rPr lang="en-US" smtClean="0"/>
              <a:t>5/6/15</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E0AE1-BFC4-47A3-ACF2-BA17233C9BA3}" type="slidenum">
              <a:rPr lang="en-US" smtClean="0"/>
              <a:t>‹#›</a:t>
            </a:fld>
            <a:endParaRPr lang="en-US"/>
          </a:p>
        </p:txBody>
      </p:sp>
    </p:spTree>
    <p:extLst>
      <p:ext uri="{BB962C8B-B14F-4D97-AF65-F5344CB8AC3E}">
        <p14:creationId xmlns:p14="http://schemas.microsoft.com/office/powerpoint/2010/main" val="2209749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 Id="rId3" Type="http://schemas.openxmlformats.org/officeDocument/2006/relationships/hyperlink" Target="https://data.cms.gov/ACO/Medicare-Shared-Savings-Program-Accountable-Care-O/yuq5-65x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hart" Target="../charts/chart3.xml"/></Relationships>
</file>

<file path=ppt/slides/_rels/slide5.xml.rels><?xml version="1.0" encoding="UTF-8" standalone="yes"?>
<Relationships xmlns="http://schemas.openxmlformats.org/package/2006/relationships"><Relationship Id="rId11" Type="http://schemas.microsoft.com/office/2007/relationships/diagramDrawing" Target="../diagrams/drawing2.xml"/><Relationship Id="rId12" Type="http://schemas.openxmlformats.org/officeDocument/2006/relationships/diagramData" Target="../diagrams/data3.xml"/><Relationship Id="rId13" Type="http://schemas.openxmlformats.org/officeDocument/2006/relationships/diagramLayout" Target="../diagrams/layout3.xml"/><Relationship Id="rId14" Type="http://schemas.openxmlformats.org/officeDocument/2006/relationships/diagramQuickStyle" Target="../diagrams/quickStyle3.xml"/><Relationship Id="rId15" Type="http://schemas.openxmlformats.org/officeDocument/2006/relationships/diagramColors" Target="../diagrams/colors3.xml"/><Relationship Id="rId1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1.xml"/><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 Id="rId9" Type="http://schemas.openxmlformats.org/officeDocument/2006/relationships/diagramQuickStyle" Target="../diagrams/quickStyle2.xml"/><Relationship Id="rId10" Type="http://schemas.openxmlformats.org/officeDocument/2006/relationships/diagramColors" Target="../diagrams/colors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Autofit/>
          </a:bodyPr>
          <a:lstStyle/>
          <a:p>
            <a:r>
              <a:rPr lang="en-US" sz="2000" b="1" dirty="0" smtClean="0">
                <a:latin typeface="Cabin" panose="020B0803050202020004" pitchFamily="34" charset="0"/>
              </a:rPr>
              <a:t>Exhibit 1. Medicare Shared Savings Program: </a:t>
            </a:r>
            <a:br>
              <a:rPr lang="en-US" sz="2000" b="1" dirty="0" smtClean="0">
                <a:latin typeface="Cabin" panose="020B0803050202020004" pitchFamily="34" charset="0"/>
              </a:rPr>
            </a:br>
            <a:r>
              <a:rPr lang="en-US" sz="2000" b="1" dirty="0" smtClean="0">
                <a:latin typeface="Cabin" panose="020B0803050202020004" pitchFamily="34" charset="0"/>
              </a:rPr>
              <a:t>Year 1 Performance of Participating Accountable Care Organizations (2013)</a:t>
            </a:r>
            <a:endParaRPr lang="en-US" sz="2000" b="1" dirty="0">
              <a:latin typeface="Cabin" panose="020B08030502020200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14215384"/>
              </p:ext>
            </p:extLst>
          </p:nvPr>
        </p:nvGraphicFramePr>
        <p:xfrm>
          <a:off x="152400" y="1143000"/>
          <a:ext cx="88011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42332" y="6536266"/>
            <a:ext cx="7924800" cy="276999"/>
          </a:xfrm>
          <a:prstGeom prst="rect">
            <a:avLst/>
          </a:prstGeom>
          <a:noFill/>
        </p:spPr>
        <p:txBody>
          <a:bodyPr wrap="square" rtlCol="0">
            <a:spAutoFit/>
          </a:bodyPr>
          <a:lstStyle/>
          <a:p>
            <a:r>
              <a:rPr lang="en-US" sz="1200" dirty="0" smtClean="0">
                <a:latin typeface="Cabin" panose="020B0803050202020004" pitchFamily="34" charset="0"/>
              </a:rPr>
              <a:t>Source: Centers for Medicare and Medicaid Services, www.cms.gov.</a:t>
            </a:r>
            <a:endParaRPr lang="en-US" sz="1200" dirty="0">
              <a:latin typeface="Cabin" panose="020B0803050202020004" pitchFamily="34" charset="0"/>
            </a:endParaRPr>
          </a:p>
        </p:txBody>
      </p:sp>
      <p:sp>
        <p:nvSpPr>
          <p:cNvPr id="6" name="TextBox 5"/>
          <p:cNvSpPr txBox="1"/>
          <p:nvPr/>
        </p:nvSpPr>
        <p:spPr>
          <a:xfrm>
            <a:off x="1371600" y="5943600"/>
            <a:ext cx="6324600" cy="369332"/>
          </a:xfrm>
          <a:prstGeom prst="rect">
            <a:avLst/>
          </a:prstGeom>
          <a:noFill/>
        </p:spPr>
        <p:txBody>
          <a:bodyPr wrap="square" rtlCol="0">
            <a:spAutoFit/>
          </a:bodyPr>
          <a:lstStyle/>
          <a:p>
            <a:pPr algn="ctr"/>
            <a:r>
              <a:rPr lang="en-US" b="1" dirty="0" smtClean="0">
                <a:latin typeface="Cabin" panose="020B0803050202020004" pitchFamily="34" charset="0"/>
              </a:rPr>
              <a:t>220 Medicare Shared Savings Program ACOs</a:t>
            </a:r>
            <a:endParaRPr lang="en-US" b="1" dirty="0">
              <a:latin typeface="Cabin" panose="020B0803050202020004" pitchFamily="34" charset="0"/>
            </a:endParaRPr>
          </a:p>
        </p:txBody>
      </p:sp>
    </p:spTree>
    <p:extLst>
      <p:ext uri="{BB962C8B-B14F-4D97-AF65-F5344CB8AC3E}">
        <p14:creationId xmlns:p14="http://schemas.microsoft.com/office/powerpoint/2010/main" val="41150855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Autofit/>
          </a:bodyPr>
          <a:lstStyle/>
          <a:p>
            <a:r>
              <a:rPr lang="en-US" sz="2000" b="1" dirty="0" smtClean="0">
                <a:latin typeface="Cabin" panose="020B0803050202020004" pitchFamily="34" charset="0"/>
              </a:rPr>
              <a:t>Exhibit 2. Percentage of Accountable Care Organizations in the </a:t>
            </a:r>
            <a:br>
              <a:rPr lang="en-US" sz="2000" b="1" dirty="0" smtClean="0">
                <a:latin typeface="Cabin" panose="020B0803050202020004" pitchFamily="34" charset="0"/>
              </a:rPr>
            </a:br>
            <a:r>
              <a:rPr lang="en-US" sz="2000" b="1" dirty="0" smtClean="0">
                <a:latin typeface="Cabin" panose="020B0803050202020004" pitchFamily="34" charset="0"/>
              </a:rPr>
              <a:t>Medicare Shared Savings Program Meeting Select Quality Benchmarks (2013)</a:t>
            </a:r>
            <a:endParaRPr lang="en-US" sz="2000" b="1" dirty="0">
              <a:latin typeface="Cabin" panose="020B08030502020200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71922295"/>
              </p:ext>
            </p:extLst>
          </p:nvPr>
        </p:nvGraphicFramePr>
        <p:xfrm>
          <a:off x="0" y="838200"/>
          <a:ext cx="9144000" cy="541020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45720" y="6217920"/>
            <a:ext cx="9098280" cy="600164"/>
          </a:xfrm>
          <a:prstGeom prst="rect">
            <a:avLst/>
          </a:prstGeom>
          <a:noFill/>
        </p:spPr>
        <p:txBody>
          <a:bodyPr wrap="square" rtlCol="0">
            <a:spAutoFit/>
          </a:bodyPr>
          <a:lstStyle/>
          <a:p>
            <a:r>
              <a:rPr lang="en-US" sz="1100" dirty="0" smtClean="0">
                <a:latin typeface="Cabin" panose="020B0803050202020004" pitchFamily="34" charset="0"/>
              </a:rPr>
              <a:t>Notes: Benchmarks are set based on the performance of Medicare providers not participating in the Shared Savings Program. </a:t>
            </a:r>
            <a:br>
              <a:rPr lang="en-US" sz="1100" dirty="0" smtClean="0">
                <a:latin typeface="Cabin" panose="020B0803050202020004" pitchFamily="34" charset="0"/>
              </a:rPr>
            </a:br>
            <a:r>
              <a:rPr lang="en-US" sz="1100" dirty="0" smtClean="0">
                <a:latin typeface="Cabin" panose="020B0803050202020004" pitchFamily="34" charset="0"/>
              </a:rPr>
              <a:t>ACS = ambulatory care–sensitive.</a:t>
            </a:r>
          </a:p>
          <a:p>
            <a:r>
              <a:rPr lang="en-US" sz="1100" dirty="0" smtClean="0">
                <a:latin typeface="Cabin" panose="020B0803050202020004" pitchFamily="34" charset="0"/>
              </a:rPr>
              <a:t>Source: Centers for Medicare and Medicaid Services, </a:t>
            </a:r>
            <a:r>
              <a:rPr lang="en-US" sz="1100" u="sng" dirty="0">
                <a:solidFill>
                  <a:schemeClr val="tx2"/>
                </a:solidFill>
                <a:latin typeface="Cabin" panose="020B0803050202020004" pitchFamily="34" charset="0"/>
                <a:hlinkClick r:id="rId3"/>
              </a:rPr>
              <a:t>https://</a:t>
            </a:r>
            <a:r>
              <a:rPr lang="en-US" sz="1100" u="sng" dirty="0" smtClean="0">
                <a:solidFill>
                  <a:schemeClr val="tx2"/>
                </a:solidFill>
                <a:latin typeface="Cabin" panose="020B0803050202020004" pitchFamily="34" charset="0"/>
                <a:hlinkClick r:id="rId3"/>
              </a:rPr>
              <a:t>data.cms.gov/ACO/Medicare-Shared-Savings-Program-Accountable-Care-O/yuq5-65xt</a:t>
            </a:r>
            <a:r>
              <a:rPr lang="en-US" sz="1100" u="sng" dirty="0" smtClean="0">
                <a:latin typeface="Cabin" panose="020B0803050202020004" pitchFamily="34" charset="0"/>
              </a:rPr>
              <a:t>.</a:t>
            </a:r>
            <a:endParaRPr lang="en-US" sz="1100" dirty="0">
              <a:latin typeface="Cabin" panose="020B0803050202020004" pitchFamily="34" charset="0"/>
            </a:endParaRPr>
          </a:p>
        </p:txBody>
      </p:sp>
    </p:spTree>
    <p:extLst>
      <p:ext uri="{BB962C8B-B14F-4D97-AF65-F5344CB8AC3E}">
        <p14:creationId xmlns:p14="http://schemas.microsoft.com/office/powerpoint/2010/main" val="5920851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rmAutofit fontScale="90000"/>
          </a:bodyPr>
          <a:lstStyle/>
          <a:p>
            <a:r>
              <a:rPr lang="en-US" sz="2200" b="1" dirty="0" smtClean="0">
                <a:latin typeface="Cabin" panose="020B0803050202020004" pitchFamily="34" charset="0"/>
              </a:rPr>
              <a:t>Exhibit 3. Select CMS Innovation Center Initiatives on </a:t>
            </a:r>
            <a:br>
              <a:rPr lang="en-US" sz="2200" b="1" dirty="0" smtClean="0">
                <a:latin typeface="Cabin" panose="020B0803050202020004" pitchFamily="34" charset="0"/>
              </a:rPr>
            </a:br>
            <a:r>
              <a:rPr lang="en-US" sz="2200" b="1" dirty="0" smtClean="0">
                <a:latin typeface="Cabin" panose="020B0803050202020004" pitchFamily="34" charset="0"/>
              </a:rPr>
              <a:t>Primary Care Transformation</a:t>
            </a:r>
            <a:endParaRPr lang="en-US" sz="2200" b="1" dirty="0">
              <a:latin typeface="Cabin" panose="020B08030502020200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5909661"/>
              </p:ext>
            </p:extLst>
          </p:nvPr>
        </p:nvGraphicFramePr>
        <p:xfrm>
          <a:off x="73152" y="838200"/>
          <a:ext cx="9006840" cy="5969617"/>
        </p:xfrm>
        <a:graphic>
          <a:graphicData uri="http://schemas.openxmlformats.org/drawingml/2006/table">
            <a:tbl>
              <a:tblPr firstRow="1" firstCol="1" bandRow="1">
                <a:tableStyleId>{5C22544A-7EE6-4342-B048-85BDC9FD1C3A}</a:tableStyleId>
              </a:tblPr>
              <a:tblGrid>
                <a:gridCol w="1082040"/>
                <a:gridCol w="2209800"/>
                <a:gridCol w="1588008"/>
                <a:gridCol w="1981200"/>
                <a:gridCol w="1231392"/>
                <a:gridCol w="914400"/>
              </a:tblGrid>
              <a:tr h="960229">
                <a:tc>
                  <a:txBody>
                    <a:bodyPr/>
                    <a:lstStyle/>
                    <a:p>
                      <a:pPr marL="0" marR="0" algn="ctr">
                        <a:lnSpc>
                          <a:spcPct val="100000"/>
                        </a:lnSpc>
                        <a:spcBef>
                          <a:spcPts val="0"/>
                        </a:spcBef>
                        <a:spcAft>
                          <a:spcPts val="0"/>
                        </a:spcAft>
                      </a:pPr>
                      <a:r>
                        <a:rPr lang="en-US" sz="1400" b="1" dirty="0">
                          <a:effectLst/>
                          <a:latin typeface="Cabin" panose="020B0803050202020004" pitchFamily="34" charset="0"/>
                        </a:rPr>
                        <a:t> </a:t>
                      </a:r>
                      <a:endParaRPr lang="en-US" sz="1400" b="1" dirty="0">
                        <a:effectLst/>
                        <a:latin typeface="Cabin" panose="020B0803050202020004" pitchFamily="34" charset="0"/>
                        <a:ea typeface="Calibri"/>
                        <a:cs typeface="Times New Roman"/>
                      </a:endParaRPr>
                    </a:p>
                  </a:txBody>
                  <a:tcPr marL="68580" marR="68580" marT="0" marB="0" anchor="ctr">
                    <a:solidFill>
                      <a:schemeClr val="accent1"/>
                    </a:solidFill>
                  </a:tcPr>
                </a:tc>
                <a:tc>
                  <a:txBody>
                    <a:bodyPr/>
                    <a:lstStyle/>
                    <a:p>
                      <a:pPr marL="0" marR="0" algn="ctr">
                        <a:lnSpc>
                          <a:spcPct val="100000"/>
                        </a:lnSpc>
                        <a:spcBef>
                          <a:spcPts val="0"/>
                        </a:spcBef>
                        <a:spcAft>
                          <a:spcPts val="0"/>
                        </a:spcAft>
                      </a:pPr>
                      <a:r>
                        <a:rPr lang="en-US" sz="1400" b="1" dirty="0" smtClean="0">
                          <a:effectLst/>
                          <a:latin typeface="Cabin" panose="020B0803050202020004" pitchFamily="34" charset="0"/>
                        </a:rPr>
                        <a:t>Comprehensive</a:t>
                      </a:r>
                      <a:r>
                        <a:rPr lang="en-US" sz="1400" b="1" baseline="0" dirty="0" smtClean="0">
                          <a:effectLst/>
                          <a:latin typeface="Cabin" panose="020B0803050202020004" pitchFamily="34" charset="0"/>
                        </a:rPr>
                        <a:t> </a:t>
                      </a:r>
                      <a:br>
                        <a:rPr lang="en-US" sz="1400" b="1" baseline="0" dirty="0" smtClean="0">
                          <a:effectLst/>
                          <a:latin typeface="Cabin" panose="020B0803050202020004" pitchFamily="34" charset="0"/>
                        </a:rPr>
                      </a:br>
                      <a:r>
                        <a:rPr lang="en-US" sz="1400" b="1" baseline="0" dirty="0" smtClean="0">
                          <a:effectLst/>
                          <a:latin typeface="Cabin" panose="020B0803050202020004" pitchFamily="34" charset="0"/>
                        </a:rPr>
                        <a:t>Primary Care </a:t>
                      </a:r>
                      <a:br>
                        <a:rPr lang="en-US" sz="1400" b="1" baseline="0" dirty="0" smtClean="0">
                          <a:effectLst/>
                          <a:latin typeface="Cabin" panose="020B0803050202020004" pitchFamily="34" charset="0"/>
                        </a:rPr>
                      </a:br>
                      <a:r>
                        <a:rPr lang="en-US" sz="1400" b="1" baseline="0" dirty="0" smtClean="0">
                          <a:effectLst/>
                          <a:latin typeface="Cabin" panose="020B0803050202020004" pitchFamily="34" charset="0"/>
                        </a:rPr>
                        <a:t>Initiative </a:t>
                      </a:r>
                      <a:endParaRPr lang="en-US" sz="1400" b="1" dirty="0">
                        <a:effectLst/>
                        <a:latin typeface="Cabin" panose="020B0803050202020004" pitchFamily="34" charset="0"/>
                        <a:ea typeface="Calibri"/>
                        <a:cs typeface="Times New Roman"/>
                      </a:endParaRPr>
                    </a:p>
                  </a:txBody>
                  <a:tcPr marL="68580" marR="68580" marT="0" marB="0" anchor="ctr">
                    <a:solidFill>
                      <a:schemeClr val="tx2"/>
                    </a:solidFill>
                  </a:tcPr>
                </a:tc>
                <a:tc>
                  <a:txBody>
                    <a:bodyPr/>
                    <a:lstStyle/>
                    <a:p>
                      <a:pPr marL="0" marR="0" algn="ctr">
                        <a:lnSpc>
                          <a:spcPct val="100000"/>
                        </a:lnSpc>
                        <a:spcBef>
                          <a:spcPts val="0"/>
                        </a:spcBef>
                        <a:spcAft>
                          <a:spcPts val="0"/>
                        </a:spcAft>
                      </a:pPr>
                      <a:r>
                        <a:rPr lang="en-US" sz="1400" b="1" dirty="0" smtClean="0">
                          <a:effectLst/>
                          <a:latin typeface="Cabin" panose="020B0803050202020004" pitchFamily="34" charset="0"/>
                          <a:ea typeface="Calibri"/>
                          <a:cs typeface="Times New Roman"/>
                        </a:rPr>
                        <a:t>Multi-Payer</a:t>
                      </a:r>
                      <a:r>
                        <a:rPr lang="en-US" sz="1400" b="1" baseline="0" dirty="0" smtClean="0">
                          <a:effectLst/>
                          <a:latin typeface="Cabin" panose="020B0803050202020004" pitchFamily="34" charset="0"/>
                          <a:ea typeface="Calibri"/>
                          <a:cs typeface="Times New Roman"/>
                        </a:rPr>
                        <a:t> Advanced Primary Care Practice Demonstration</a:t>
                      </a:r>
                      <a:endParaRPr lang="en-US" sz="1400" b="1" dirty="0">
                        <a:effectLst/>
                        <a:latin typeface="Cabin" panose="020B0803050202020004" pitchFamily="34" charset="0"/>
                        <a:ea typeface="Calibri"/>
                        <a:cs typeface="Times New Roman"/>
                      </a:endParaRPr>
                    </a:p>
                  </a:txBody>
                  <a:tcPr marL="68580" marR="68580" marT="0" marB="0" anchor="ctr">
                    <a:solidFill>
                      <a:schemeClr val="tx2"/>
                    </a:solidFill>
                  </a:tcPr>
                </a:tc>
                <a:tc>
                  <a:txBody>
                    <a:bodyPr/>
                    <a:lstStyle/>
                    <a:p>
                      <a:pPr marL="0" marR="0" algn="ctr">
                        <a:lnSpc>
                          <a:spcPct val="100000"/>
                        </a:lnSpc>
                        <a:spcBef>
                          <a:spcPts val="0"/>
                        </a:spcBef>
                        <a:spcAft>
                          <a:spcPts val="0"/>
                        </a:spcAft>
                      </a:pPr>
                      <a:r>
                        <a:rPr lang="en-US" sz="1400" b="1" dirty="0" smtClean="0">
                          <a:effectLst/>
                          <a:latin typeface="Cabin" panose="020B0803050202020004" pitchFamily="34" charset="0"/>
                        </a:rPr>
                        <a:t>FQHC Medical Home Demonstration</a:t>
                      </a:r>
                      <a:endParaRPr lang="en-US" sz="1400" b="1" dirty="0">
                        <a:effectLst/>
                        <a:latin typeface="Cabin" panose="020B0803050202020004" pitchFamily="34" charset="0"/>
                        <a:ea typeface="Calibri"/>
                        <a:cs typeface="Times New Roman"/>
                      </a:endParaRPr>
                    </a:p>
                  </a:txBody>
                  <a:tcPr marL="68580" marR="68580" marT="0" marB="0" anchor="ctr">
                    <a:solidFill>
                      <a:schemeClr val="tx2"/>
                    </a:solidFill>
                  </a:tcPr>
                </a:tc>
                <a:tc>
                  <a:txBody>
                    <a:bodyPr/>
                    <a:lstStyle/>
                    <a:p>
                      <a:pPr marL="0" marR="0" algn="ctr">
                        <a:lnSpc>
                          <a:spcPct val="100000"/>
                        </a:lnSpc>
                        <a:spcBef>
                          <a:spcPts val="0"/>
                        </a:spcBef>
                        <a:spcAft>
                          <a:spcPts val="0"/>
                        </a:spcAft>
                      </a:pPr>
                      <a:r>
                        <a:rPr lang="en-US" sz="1400" b="1" dirty="0">
                          <a:effectLst/>
                          <a:latin typeface="Cabin" panose="020B0803050202020004" pitchFamily="34" charset="0"/>
                        </a:rPr>
                        <a:t>Independence </a:t>
                      </a:r>
                      <a:r>
                        <a:rPr lang="en-US" sz="1400" b="1" dirty="0" smtClean="0">
                          <a:effectLst/>
                          <a:latin typeface="Cabin" panose="020B0803050202020004" pitchFamily="34" charset="0"/>
                        </a:rPr>
                        <a:t/>
                      </a:r>
                      <a:br>
                        <a:rPr lang="en-US" sz="1400" b="1" dirty="0" smtClean="0">
                          <a:effectLst/>
                          <a:latin typeface="Cabin" panose="020B0803050202020004" pitchFamily="34" charset="0"/>
                        </a:rPr>
                      </a:br>
                      <a:r>
                        <a:rPr lang="en-US" sz="1400" b="1" dirty="0" smtClean="0">
                          <a:effectLst/>
                          <a:latin typeface="Cabin" panose="020B0803050202020004" pitchFamily="34" charset="0"/>
                        </a:rPr>
                        <a:t>at </a:t>
                      </a:r>
                      <a:r>
                        <a:rPr lang="en-US" sz="1400" b="1" dirty="0">
                          <a:effectLst/>
                          <a:latin typeface="Cabin" panose="020B0803050202020004" pitchFamily="34" charset="0"/>
                        </a:rPr>
                        <a:t>Home</a:t>
                      </a:r>
                      <a:endParaRPr lang="en-US" sz="1400" b="1" dirty="0">
                        <a:effectLst/>
                        <a:latin typeface="Cabin" panose="020B0803050202020004" pitchFamily="34" charset="0"/>
                        <a:ea typeface="Calibri"/>
                        <a:cs typeface="Times New Roman"/>
                      </a:endParaRPr>
                    </a:p>
                  </a:txBody>
                  <a:tcPr marL="68580" marR="68580" marT="0" marB="0" anchor="ctr">
                    <a:solidFill>
                      <a:schemeClr val="tx2"/>
                    </a:solidFill>
                  </a:tcPr>
                </a:tc>
                <a:tc>
                  <a:txBody>
                    <a:bodyPr/>
                    <a:lstStyle/>
                    <a:p>
                      <a:pPr marL="0" marR="0" algn="ctr">
                        <a:lnSpc>
                          <a:spcPct val="100000"/>
                        </a:lnSpc>
                        <a:spcBef>
                          <a:spcPts val="0"/>
                        </a:spcBef>
                        <a:spcAft>
                          <a:spcPts val="0"/>
                        </a:spcAft>
                      </a:pPr>
                      <a:r>
                        <a:rPr lang="en-US" sz="1400" b="1" dirty="0">
                          <a:effectLst/>
                          <a:latin typeface="Cabin" panose="020B0803050202020004" pitchFamily="34" charset="0"/>
                        </a:rPr>
                        <a:t>Total</a:t>
                      </a:r>
                      <a:endParaRPr lang="en-US" sz="1400" b="1" dirty="0">
                        <a:effectLst/>
                        <a:latin typeface="Cabin" panose="020B0803050202020004" pitchFamily="34" charset="0"/>
                        <a:ea typeface="Calibri"/>
                        <a:cs typeface="Times New Roman"/>
                      </a:endParaRPr>
                    </a:p>
                  </a:txBody>
                  <a:tcPr marL="68580" marR="68580" marT="0" marB="0" anchor="ctr">
                    <a:solidFill>
                      <a:schemeClr val="tx2"/>
                    </a:solidFill>
                  </a:tcPr>
                </a:tc>
              </a:tr>
              <a:tr h="716171">
                <a:tc>
                  <a:txBody>
                    <a:bodyPr/>
                    <a:lstStyle/>
                    <a:p>
                      <a:pPr marL="0" marR="0" algn="l">
                        <a:lnSpc>
                          <a:spcPct val="100000"/>
                        </a:lnSpc>
                        <a:spcBef>
                          <a:spcPts val="0"/>
                        </a:spcBef>
                        <a:spcAft>
                          <a:spcPts val="0"/>
                        </a:spcAft>
                      </a:pPr>
                      <a:r>
                        <a:rPr lang="en-US" sz="1400" b="1" dirty="0" smtClean="0">
                          <a:effectLst/>
                          <a:latin typeface="Cabin" panose="020B0803050202020004" pitchFamily="34" charset="0"/>
                        </a:rPr>
                        <a:t>Patients</a:t>
                      </a:r>
                      <a:endParaRPr lang="en-US" sz="1400" b="1" dirty="0">
                        <a:effectLst/>
                        <a:latin typeface="Cabin" panose="020B0803050202020004" pitchFamily="34" charset="0"/>
                        <a:ea typeface="Calibri"/>
                        <a:cs typeface="Times New Roman"/>
                      </a:endParaRPr>
                    </a:p>
                  </a:txBody>
                  <a:tcPr marL="68580" marR="68580" marT="0" marB="0" anchor="ctr">
                    <a:solidFill>
                      <a:schemeClr val="accent1"/>
                    </a:solidFill>
                  </a:tcPr>
                </a:tc>
                <a:tc>
                  <a:txBody>
                    <a:bodyPr/>
                    <a:lstStyle/>
                    <a:p>
                      <a:pPr marL="0" marR="0" algn="ctr">
                        <a:lnSpc>
                          <a:spcPct val="100000"/>
                        </a:lnSpc>
                        <a:spcBef>
                          <a:spcPts val="0"/>
                        </a:spcBef>
                        <a:spcAft>
                          <a:spcPts val="0"/>
                        </a:spcAft>
                      </a:pPr>
                      <a:r>
                        <a:rPr lang="en-US" sz="1400" b="1" dirty="0">
                          <a:effectLst/>
                          <a:latin typeface="Cabin" panose="020B0803050202020004" pitchFamily="34" charset="0"/>
                        </a:rPr>
                        <a:t>2,534,506</a:t>
                      </a:r>
                      <a:endParaRPr lang="en-US" sz="1400" b="1" dirty="0">
                        <a:effectLst/>
                        <a:latin typeface="Cabin" panose="020B0803050202020004" pitchFamily="34" charset="0"/>
                        <a:ea typeface="Calibri"/>
                        <a:cs typeface="Times New Roman"/>
                      </a:endParaRPr>
                    </a:p>
                  </a:txBody>
                  <a:tcPr marL="68580" marR="68580" marT="0" marB="0" anchor="ctr">
                    <a:lnB w="12700" cap="flat" cmpd="sng" algn="ctr">
                      <a:solidFill>
                        <a:schemeClr val="accent5"/>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400" b="1" dirty="0">
                          <a:effectLst/>
                          <a:latin typeface="Cabin" panose="020B0803050202020004" pitchFamily="34" charset="0"/>
                        </a:rPr>
                        <a:t>2,225,537</a:t>
                      </a:r>
                      <a:endParaRPr lang="en-US" sz="1400" b="1" dirty="0">
                        <a:effectLst/>
                        <a:latin typeface="Cabin" panose="020B0803050202020004" pitchFamily="34" charset="0"/>
                        <a:ea typeface="Calibri"/>
                        <a:cs typeface="Times New Roman"/>
                      </a:endParaRPr>
                    </a:p>
                  </a:txBody>
                  <a:tcPr marL="68580" marR="68580" marT="0" marB="0" anchor="ctr">
                    <a:lnB w="12700" cap="flat" cmpd="sng" algn="ctr">
                      <a:solidFill>
                        <a:schemeClr val="accent5"/>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400" b="1" dirty="0">
                          <a:effectLst/>
                          <a:latin typeface="Cabin" panose="020B0803050202020004" pitchFamily="34" charset="0"/>
                        </a:rPr>
                        <a:t>Total </a:t>
                      </a:r>
                      <a:r>
                        <a:rPr lang="en-US" sz="1400" b="1" dirty="0" smtClean="0">
                          <a:effectLst/>
                          <a:latin typeface="Cabin" panose="020B0803050202020004" pitchFamily="34" charset="0"/>
                        </a:rPr>
                        <a:t>n/a; </a:t>
                      </a:r>
                      <a:br>
                        <a:rPr lang="en-US" sz="1400" b="1" dirty="0" smtClean="0">
                          <a:effectLst/>
                          <a:latin typeface="Cabin" panose="020B0803050202020004" pitchFamily="34" charset="0"/>
                        </a:rPr>
                      </a:br>
                      <a:r>
                        <a:rPr lang="en-US" sz="1400" b="1" dirty="0" smtClean="0">
                          <a:effectLst/>
                          <a:latin typeface="Cabin" panose="020B0803050202020004" pitchFamily="34" charset="0"/>
                        </a:rPr>
                        <a:t>207,000 </a:t>
                      </a:r>
                      <a:r>
                        <a:rPr lang="en-US" sz="1400" b="1" dirty="0">
                          <a:effectLst/>
                          <a:latin typeface="Cabin" panose="020B0803050202020004" pitchFamily="34" charset="0"/>
                        </a:rPr>
                        <a:t>Medicare beneficiaries</a:t>
                      </a:r>
                      <a:endParaRPr lang="en-US" sz="1400" b="1" dirty="0">
                        <a:effectLst/>
                        <a:latin typeface="Cabin" panose="020B0803050202020004" pitchFamily="34" charset="0"/>
                        <a:ea typeface="Calibri"/>
                        <a:cs typeface="Times New Roman"/>
                      </a:endParaRPr>
                    </a:p>
                  </a:txBody>
                  <a:tcPr marL="68580" marR="68580" marT="0" marB="0" anchor="ctr">
                    <a:lnB w="12700" cap="flat" cmpd="sng" algn="ctr">
                      <a:solidFill>
                        <a:schemeClr val="accent5"/>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400" b="1" dirty="0">
                          <a:effectLst/>
                          <a:latin typeface="Cabin" panose="020B0803050202020004" pitchFamily="34" charset="0"/>
                        </a:rPr>
                        <a:t>8,300</a:t>
                      </a:r>
                      <a:endParaRPr lang="en-US" sz="1400" b="1" dirty="0">
                        <a:effectLst/>
                        <a:latin typeface="Cabin" panose="020B0803050202020004" pitchFamily="34" charset="0"/>
                        <a:ea typeface="Calibri"/>
                        <a:cs typeface="Times New Roman"/>
                      </a:endParaRPr>
                    </a:p>
                  </a:txBody>
                  <a:tcPr marL="68580" marR="68580" marT="0" marB="0" anchor="ctr">
                    <a:lnB w="12700" cap="flat" cmpd="sng" algn="ctr">
                      <a:solidFill>
                        <a:schemeClr val="accent5"/>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400" b="1" dirty="0" smtClean="0">
                          <a:effectLst/>
                          <a:latin typeface="Cabin" panose="020B0803050202020004" pitchFamily="34" charset="0"/>
                        </a:rPr>
                        <a:t>4,768,343</a:t>
                      </a:r>
                      <a:r>
                        <a:rPr lang="en-US" sz="1400" b="1" dirty="0">
                          <a:effectLst/>
                          <a:latin typeface="Cabin" panose="020B0803050202020004" pitchFamily="34" charset="0"/>
                        </a:rPr>
                        <a:t> </a:t>
                      </a:r>
                      <a:endParaRPr lang="en-US" sz="1400" b="1" dirty="0">
                        <a:effectLst/>
                        <a:latin typeface="Cabin" panose="020B0803050202020004" pitchFamily="34" charset="0"/>
                        <a:ea typeface="Calibri"/>
                        <a:cs typeface="Times New Roman"/>
                      </a:endParaRPr>
                    </a:p>
                  </a:txBody>
                  <a:tcPr marL="68580" marR="68580" marT="0" marB="0" anchor="ctr">
                    <a:lnB w="12700" cap="flat" cmpd="sng" algn="ctr">
                      <a:solidFill>
                        <a:schemeClr val="accent5"/>
                      </a:solidFill>
                      <a:prstDash val="solid"/>
                      <a:round/>
                      <a:headEnd type="none" w="med" len="med"/>
                      <a:tailEnd type="none" w="med" len="med"/>
                    </a:lnB>
                    <a:noFill/>
                  </a:tcPr>
                </a:tc>
              </a:tr>
              <a:tr h="254508">
                <a:tc>
                  <a:txBody>
                    <a:bodyPr/>
                    <a:lstStyle/>
                    <a:p>
                      <a:pPr marL="0" marR="0" algn="l">
                        <a:lnSpc>
                          <a:spcPct val="100000"/>
                        </a:lnSpc>
                        <a:spcBef>
                          <a:spcPts val="0"/>
                        </a:spcBef>
                        <a:spcAft>
                          <a:spcPts val="0"/>
                        </a:spcAft>
                      </a:pPr>
                      <a:r>
                        <a:rPr lang="en-US" sz="1400" b="1" dirty="0" smtClean="0">
                          <a:effectLst/>
                          <a:latin typeface="Cabin" panose="020B0803050202020004" pitchFamily="34" charset="0"/>
                        </a:rPr>
                        <a:t>Providers</a:t>
                      </a:r>
                      <a:endParaRPr lang="en-US" sz="1400" b="1" dirty="0">
                        <a:effectLst/>
                        <a:latin typeface="Cabin" panose="020B0803050202020004" pitchFamily="34" charset="0"/>
                        <a:ea typeface="Calibri"/>
                        <a:cs typeface="Times New Roman"/>
                      </a:endParaRPr>
                    </a:p>
                  </a:txBody>
                  <a:tcPr marL="68580" marR="68580" marT="0" marB="0">
                    <a:solidFill>
                      <a:schemeClr val="accent1"/>
                    </a:solidFill>
                  </a:tcPr>
                </a:tc>
                <a:tc>
                  <a:txBody>
                    <a:bodyPr/>
                    <a:lstStyle/>
                    <a:p>
                      <a:pPr marL="0" marR="0" algn="ctr">
                        <a:lnSpc>
                          <a:spcPct val="100000"/>
                        </a:lnSpc>
                        <a:spcBef>
                          <a:spcPts val="0"/>
                        </a:spcBef>
                        <a:spcAft>
                          <a:spcPts val="0"/>
                        </a:spcAft>
                      </a:pPr>
                      <a:r>
                        <a:rPr lang="en-US" sz="1400" b="1" dirty="0">
                          <a:effectLst/>
                          <a:latin typeface="Cabin" panose="020B0803050202020004" pitchFamily="34" charset="0"/>
                        </a:rPr>
                        <a:t>2,494</a:t>
                      </a:r>
                      <a:endParaRPr lang="en-US" sz="1400" b="1" dirty="0">
                        <a:effectLst/>
                        <a:latin typeface="Cabin" panose="020B0803050202020004" pitchFamily="34" charset="0"/>
                        <a:ea typeface="Calibri"/>
                        <a:cs typeface="Times New Roman"/>
                      </a:endParaRPr>
                    </a:p>
                  </a:txBody>
                  <a:tcPr marL="68580" marR="68580" marT="0" marB="0">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400" b="1" dirty="0">
                          <a:effectLst/>
                          <a:latin typeface="Cabin" panose="020B0803050202020004" pitchFamily="34" charset="0"/>
                        </a:rPr>
                        <a:t>3,837</a:t>
                      </a:r>
                      <a:endParaRPr lang="en-US" sz="1400" b="1" dirty="0">
                        <a:effectLst/>
                        <a:latin typeface="Cabin" panose="020B0803050202020004" pitchFamily="34" charset="0"/>
                        <a:ea typeface="Calibri"/>
                        <a:cs typeface="Times New Roman"/>
                      </a:endParaRPr>
                    </a:p>
                  </a:txBody>
                  <a:tcPr marL="68580" marR="68580" marT="0" marB="0">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400" b="1" dirty="0">
                          <a:effectLst/>
                          <a:latin typeface="Cabin" panose="020B0803050202020004" pitchFamily="34" charset="0"/>
                        </a:rPr>
                        <a:t>2,700</a:t>
                      </a:r>
                      <a:endParaRPr lang="en-US" sz="1400" b="1" dirty="0">
                        <a:effectLst/>
                        <a:latin typeface="Cabin" panose="020B0803050202020004" pitchFamily="34" charset="0"/>
                        <a:ea typeface="Calibri"/>
                        <a:cs typeface="Times New Roman"/>
                      </a:endParaRPr>
                    </a:p>
                  </a:txBody>
                  <a:tcPr marL="68580" marR="68580" marT="0" marB="0">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400" b="1" dirty="0">
                          <a:effectLst/>
                          <a:latin typeface="Cabin" panose="020B0803050202020004" pitchFamily="34" charset="0"/>
                        </a:rPr>
                        <a:t>347</a:t>
                      </a:r>
                      <a:endParaRPr lang="en-US" sz="1400" b="1" dirty="0">
                        <a:effectLst/>
                        <a:latin typeface="Cabin" panose="020B0803050202020004" pitchFamily="34" charset="0"/>
                        <a:ea typeface="Calibri"/>
                        <a:cs typeface="Times New Roman"/>
                      </a:endParaRPr>
                    </a:p>
                  </a:txBody>
                  <a:tcPr marL="68580" marR="68580" marT="0" marB="0">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400" b="1" dirty="0" smtClean="0">
                          <a:effectLst/>
                          <a:latin typeface="Cabin" panose="020B0803050202020004" pitchFamily="34" charset="0"/>
                        </a:rPr>
                        <a:t>9,378</a:t>
                      </a:r>
                      <a:r>
                        <a:rPr lang="en-US" sz="1400" b="1" dirty="0">
                          <a:effectLst/>
                          <a:latin typeface="Cabin" panose="020B0803050202020004" pitchFamily="34" charset="0"/>
                        </a:rPr>
                        <a:t> </a:t>
                      </a:r>
                      <a:endParaRPr lang="en-US" sz="1400" b="1" dirty="0">
                        <a:effectLst/>
                        <a:latin typeface="Cabin" panose="020B0803050202020004" pitchFamily="34" charset="0"/>
                        <a:ea typeface="Calibri"/>
                        <a:cs typeface="Times New Roman"/>
                      </a:endParaRPr>
                    </a:p>
                  </a:txBody>
                  <a:tcPr marL="68580" marR="68580" marT="0" marB="0">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r>
              <a:tr h="609600">
                <a:tc>
                  <a:txBody>
                    <a:bodyPr/>
                    <a:lstStyle/>
                    <a:p>
                      <a:pPr marL="0" marR="0" algn="l">
                        <a:lnSpc>
                          <a:spcPct val="100000"/>
                        </a:lnSpc>
                        <a:spcBef>
                          <a:spcPts val="0"/>
                        </a:spcBef>
                        <a:spcAft>
                          <a:spcPts val="0"/>
                        </a:spcAft>
                      </a:pPr>
                      <a:r>
                        <a:rPr lang="en-US" sz="1400" b="1" dirty="0" smtClean="0">
                          <a:effectLst/>
                          <a:latin typeface="Cabin" panose="020B0803050202020004" pitchFamily="34" charset="0"/>
                        </a:rPr>
                        <a:t>Multiple</a:t>
                      </a:r>
                      <a:r>
                        <a:rPr lang="en-US" sz="1400" b="1" baseline="0" dirty="0" smtClean="0">
                          <a:effectLst/>
                          <a:latin typeface="Cabin" panose="020B0803050202020004" pitchFamily="34" charset="0"/>
                        </a:rPr>
                        <a:t> </a:t>
                      </a:r>
                      <a:r>
                        <a:rPr lang="en-US" sz="1400" b="1" dirty="0" smtClean="0">
                          <a:effectLst/>
                          <a:latin typeface="Cabin" panose="020B0803050202020004" pitchFamily="34" charset="0"/>
                        </a:rPr>
                        <a:t>payers?</a:t>
                      </a:r>
                      <a:endParaRPr lang="en-US" sz="1400" b="1" dirty="0">
                        <a:effectLst/>
                        <a:latin typeface="Cabin" panose="020B0803050202020004" pitchFamily="34" charset="0"/>
                        <a:ea typeface="Calibri"/>
                        <a:cs typeface="Times New Roman"/>
                      </a:endParaRPr>
                    </a:p>
                  </a:txBody>
                  <a:tcPr marL="68580" marR="68580" marT="0" marB="0" anchor="ctr">
                    <a:solidFill>
                      <a:schemeClr val="accent1"/>
                    </a:solidFill>
                  </a:tcPr>
                </a:tc>
                <a:tc>
                  <a:txBody>
                    <a:bodyPr/>
                    <a:lstStyle/>
                    <a:p>
                      <a:pPr marL="0" marR="0" algn="ctr">
                        <a:lnSpc>
                          <a:spcPct val="100000"/>
                        </a:lnSpc>
                        <a:spcBef>
                          <a:spcPts val="0"/>
                        </a:spcBef>
                        <a:spcAft>
                          <a:spcPts val="0"/>
                        </a:spcAft>
                      </a:pPr>
                      <a:r>
                        <a:rPr lang="en-US" sz="1400" b="1" dirty="0" smtClean="0">
                          <a:effectLst/>
                          <a:latin typeface="Cabin" panose="020B0803050202020004" pitchFamily="34" charset="0"/>
                        </a:rPr>
                        <a:t>Yes</a:t>
                      </a:r>
                      <a:endParaRPr lang="en-US" sz="1400" b="1" dirty="0">
                        <a:effectLst/>
                        <a:latin typeface="Cabin" panose="020B0803050202020004"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400" b="1" dirty="0" smtClean="0">
                          <a:effectLst/>
                          <a:latin typeface="Cabin" panose="020B0803050202020004" pitchFamily="34" charset="0"/>
                        </a:rPr>
                        <a:t>Yes</a:t>
                      </a:r>
                      <a:endParaRPr lang="en-US" sz="1400" b="1" dirty="0">
                        <a:effectLst/>
                        <a:latin typeface="Cabin" panose="020B0803050202020004"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400" b="1" dirty="0" smtClean="0">
                          <a:effectLst/>
                          <a:latin typeface="Cabin" panose="020B0803050202020004" pitchFamily="34" charset="0"/>
                        </a:rPr>
                        <a:t>No</a:t>
                      </a:r>
                      <a:endParaRPr lang="en-US" sz="1400" b="1" dirty="0">
                        <a:effectLst/>
                        <a:latin typeface="Cabin" panose="020B0803050202020004"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400" b="1" dirty="0" smtClean="0">
                          <a:effectLst/>
                          <a:latin typeface="Cabin" panose="020B0803050202020004" pitchFamily="34" charset="0"/>
                        </a:rPr>
                        <a:t>No</a:t>
                      </a:r>
                      <a:endParaRPr lang="en-US" sz="1400" b="1" dirty="0">
                        <a:effectLst/>
                        <a:latin typeface="Cabin" panose="020B0803050202020004"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400" b="1" dirty="0">
                          <a:effectLst/>
                          <a:latin typeface="Cabin" panose="020B0803050202020004" pitchFamily="34" charset="0"/>
                        </a:rPr>
                        <a:t>2/4 initiatives</a:t>
                      </a:r>
                      <a:endParaRPr lang="en-US" sz="1400" b="1" dirty="0">
                        <a:effectLst/>
                        <a:latin typeface="Cabin" panose="020B0803050202020004"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r>
              <a:tr h="838200">
                <a:tc>
                  <a:txBody>
                    <a:bodyPr/>
                    <a:lstStyle/>
                    <a:p>
                      <a:pPr marL="0" marR="0" algn="l">
                        <a:lnSpc>
                          <a:spcPct val="100000"/>
                        </a:lnSpc>
                        <a:spcBef>
                          <a:spcPts val="0"/>
                        </a:spcBef>
                        <a:spcAft>
                          <a:spcPts val="0"/>
                        </a:spcAft>
                      </a:pPr>
                      <a:r>
                        <a:rPr lang="en-US" sz="1400" b="1" dirty="0">
                          <a:effectLst/>
                          <a:latin typeface="Cabin" panose="020B0803050202020004" pitchFamily="34" charset="0"/>
                        </a:rPr>
                        <a:t>Total payments </a:t>
                      </a:r>
                      <a:r>
                        <a:rPr lang="en-US" sz="1400" b="1" dirty="0" smtClean="0">
                          <a:effectLst/>
                          <a:latin typeface="Cabin" panose="020B0803050202020004" pitchFamily="34" charset="0"/>
                        </a:rPr>
                        <a:t/>
                      </a:r>
                      <a:br>
                        <a:rPr lang="en-US" sz="1400" b="1" dirty="0" smtClean="0">
                          <a:effectLst/>
                          <a:latin typeface="Cabin" panose="020B0803050202020004" pitchFamily="34" charset="0"/>
                        </a:rPr>
                      </a:br>
                      <a:r>
                        <a:rPr lang="en-US" sz="1400" b="1" dirty="0" smtClean="0">
                          <a:effectLst/>
                          <a:latin typeface="Cabin" panose="020B0803050202020004" pitchFamily="34" charset="0"/>
                        </a:rPr>
                        <a:t>to </a:t>
                      </a:r>
                      <a:r>
                        <a:rPr lang="en-US" sz="1400" b="1" dirty="0">
                          <a:effectLst/>
                          <a:latin typeface="Cabin" panose="020B0803050202020004" pitchFamily="34" charset="0"/>
                        </a:rPr>
                        <a:t>date</a:t>
                      </a:r>
                      <a:endParaRPr lang="en-US" sz="1400" b="1" dirty="0">
                        <a:effectLst/>
                        <a:latin typeface="Cabin" panose="020B0803050202020004" pitchFamily="34" charset="0"/>
                        <a:ea typeface="Calibri"/>
                        <a:cs typeface="Times New Roman"/>
                      </a:endParaRPr>
                    </a:p>
                  </a:txBody>
                  <a:tcPr marL="68580" marR="68580" marT="0" marB="0" anchor="ctr">
                    <a:solidFill>
                      <a:schemeClr val="accent1"/>
                    </a:solidFill>
                  </a:tcPr>
                </a:tc>
                <a:tc>
                  <a:txBody>
                    <a:bodyPr/>
                    <a:lstStyle/>
                    <a:p>
                      <a:pPr marL="0" marR="0" algn="ctr">
                        <a:lnSpc>
                          <a:spcPct val="100000"/>
                        </a:lnSpc>
                        <a:spcBef>
                          <a:spcPts val="0"/>
                        </a:spcBef>
                        <a:spcAft>
                          <a:spcPts val="0"/>
                        </a:spcAft>
                      </a:pPr>
                      <a:r>
                        <a:rPr lang="en-US" sz="1400" b="1" dirty="0">
                          <a:effectLst/>
                          <a:latin typeface="Cabin" panose="020B0803050202020004" pitchFamily="34" charset="0"/>
                        </a:rPr>
                        <a:t>$</a:t>
                      </a:r>
                      <a:r>
                        <a:rPr lang="en-US" sz="1400" b="1" dirty="0" smtClean="0">
                          <a:effectLst/>
                          <a:latin typeface="Cabin" panose="020B0803050202020004" pitchFamily="34" charset="0"/>
                        </a:rPr>
                        <a:t>153.2M</a:t>
                      </a:r>
                      <a:endParaRPr lang="en-US" sz="1400" b="1" dirty="0">
                        <a:effectLst/>
                        <a:latin typeface="Cabin" panose="020B0803050202020004"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400" b="1">
                          <a:effectLst/>
                          <a:latin typeface="Cabin" panose="020B0803050202020004" pitchFamily="34" charset="0"/>
                        </a:rPr>
                        <a:t>$99.2M</a:t>
                      </a:r>
                      <a:endParaRPr lang="en-US" sz="1400" b="1">
                        <a:effectLst/>
                        <a:latin typeface="Cabin" panose="020B0803050202020004"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400" b="1" dirty="0" smtClean="0">
                          <a:effectLst/>
                          <a:latin typeface="Cabin" panose="020B0803050202020004" pitchFamily="34" charset="0"/>
                        </a:rPr>
                        <a:t>$41.7M</a:t>
                      </a:r>
                      <a:endParaRPr lang="en-US" sz="1400" b="1" dirty="0">
                        <a:effectLst/>
                        <a:latin typeface="Cabin" panose="020B0803050202020004"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400" b="1" dirty="0" smtClean="0">
                          <a:effectLst/>
                          <a:latin typeface="Cabin" panose="020B0803050202020004" pitchFamily="34" charset="0"/>
                        </a:rPr>
                        <a:t>Have not </a:t>
                      </a:r>
                      <a:r>
                        <a:rPr lang="en-US" sz="1400" b="1" dirty="0">
                          <a:effectLst/>
                          <a:latin typeface="Cabin" panose="020B0803050202020004" pitchFamily="34" charset="0"/>
                        </a:rPr>
                        <a:t>issued </a:t>
                      </a:r>
                      <a:r>
                        <a:rPr lang="en-US" sz="1400" b="1" dirty="0" smtClean="0">
                          <a:effectLst/>
                          <a:latin typeface="Cabin" panose="020B0803050202020004" pitchFamily="34" charset="0"/>
                        </a:rPr>
                        <a:t>payments</a:t>
                      </a:r>
                      <a:endParaRPr lang="en-US" sz="1400" b="1" dirty="0">
                        <a:effectLst/>
                        <a:latin typeface="Cabin" panose="020B0803050202020004"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400" b="1" dirty="0" smtClean="0">
                          <a:effectLst/>
                          <a:latin typeface="Cabin" panose="020B0803050202020004" pitchFamily="34" charset="0"/>
                        </a:rPr>
                        <a:t>$</a:t>
                      </a:r>
                      <a:r>
                        <a:rPr lang="en-US" sz="1400" b="1" dirty="0" smtClean="0">
                          <a:effectLst/>
                          <a:latin typeface="Cabin" panose="020B0803050202020004" pitchFamily="34" charset="0"/>
                        </a:rPr>
                        <a:t>294.1M</a:t>
                      </a:r>
                      <a:endParaRPr lang="en-US" sz="1400" b="1" dirty="0">
                        <a:effectLst/>
                        <a:latin typeface="Cabin" panose="020B0803050202020004"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r>
              <a:tr h="2590909">
                <a:tc>
                  <a:txBody>
                    <a:bodyPr/>
                    <a:lstStyle/>
                    <a:p>
                      <a:pPr marL="0" marR="0" algn="l">
                        <a:lnSpc>
                          <a:spcPct val="100000"/>
                        </a:lnSpc>
                        <a:spcBef>
                          <a:spcPts val="0"/>
                        </a:spcBef>
                        <a:spcAft>
                          <a:spcPts val="0"/>
                        </a:spcAft>
                      </a:pPr>
                      <a:r>
                        <a:rPr lang="en-US" sz="1400" b="1" dirty="0">
                          <a:effectLst/>
                          <a:latin typeface="Cabin" panose="020B0803050202020004" pitchFamily="34" charset="0"/>
                        </a:rPr>
                        <a:t>Early results</a:t>
                      </a:r>
                      <a:endParaRPr lang="en-US" sz="1400" b="1" dirty="0">
                        <a:effectLst/>
                        <a:latin typeface="Cabin" panose="020B0803050202020004" pitchFamily="34" charset="0"/>
                        <a:ea typeface="Calibri"/>
                        <a:cs typeface="Times New Roman"/>
                      </a:endParaRPr>
                    </a:p>
                  </a:txBody>
                  <a:tcPr marL="68580" marR="68580" marT="0" marB="0">
                    <a:solidFill>
                      <a:schemeClr val="accent1"/>
                    </a:solidFill>
                  </a:tcPr>
                </a:tc>
                <a:tc>
                  <a:txBody>
                    <a:bodyPr/>
                    <a:lstStyle/>
                    <a:p>
                      <a:pPr marL="0" marR="0">
                        <a:lnSpc>
                          <a:spcPct val="100000"/>
                        </a:lnSpc>
                        <a:spcBef>
                          <a:spcPts val="0"/>
                        </a:spcBef>
                        <a:spcAft>
                          <a:spcPts val="0"/>
                        </a:spcAft>
                      </a:pPr>
                      <a:r>
                        <a:rPr lang="en-US" sz="1400" b="1" kern="1200" dirty="0" smtClean="0">
                          <a:solidFill>
                            <a:schemeClr val="dk1"/>
                          </a:solidFill>
                          <a:effectLst/>
                          <a:latin typeface="Cabin" panose="020B0803050202020004" pitchFamily="34" charset="0"/>
                          <a:ea typeface="+mn-ea"/>
                          <a:cs typeface="+mn-cs"/>
                        </a:rPr>
                        <a:t>In</a:t>
                      </a:r>
                      <a:r>
                        <a:rPr lang="en-US" sz="1400" b="1" kern="1200" baseline="0" dirty="0" smtClean="0">
                          <a:solidFill>
                            <a:schemeClr val="dk1"/>
                          </a:solidFill>
                          <a:effectLst/>
                          <a:latin typeface="Cabin" panose="020B0803050202020004" pitchFamily="34" charset="0"/>
                          <a:ea typeface="+mn-ea"/>
                          <a:cs typeface="+mn-cs"/>
                        </a:rPr>
                        <a:t> year 1, initiative generated nearly enough savings to cover </a:t>
                      </a:r>
                      <a:r>
                        <a:rPr lang="en-US" sz="1400" b="1" kern="1200" dirty="0" smtClean="0">
                          <a:solidFill>
                            <a:schemeClr val="dk1"/>
                          </a:solidFill>
                          <a:effectLst/>
                          <a:latin typeface="Cabin" panose="020B0803050202020004" pitchFamily="34" charset="0"/>
                          <a:ea typeface="+mn-ea"/>
                          <a:cs typeface="+mn-cs"/>
                        </a:rPr>
                        <a:t>$20 care management fee paid, although not enough for net savings. Across all seven regions, emergency department visits decreased by 3% and hospital admissions by 2%.</a:t>
                      </a:r>
                      <a:r>
                        <a:rPr lang="en-US" sz="1400" b="1" kern="1200" baseline="0" dirty="0" smtClean="0">
                          <a:solidFill>
                            <a:schemeClr val="dk1"/>
                          </a:solidFill>
                          <a:effectLst/>
                          <a:latin typeface="Cabin" panose="020B0803050202020004" pitchFamily="34" charset="0"/>
                          <a:ea typeface="+mn-ea"/>
                          <a:cs typeface="+mn-cs"/>
                        </a:rPr>
                        <a:t> Quality results mixed.</a:t>
                      </a:r>
                      <a:r>
                        <a:rPr lang="en-US" sz="1400" b="1" kern="1200" dirty="0" smtClean="0">
                          <a:solidFill>
                            <a:schemeClr val="dk1"/>
                          </a:solidFill>
                          <a:effectLst/>
                          <a:latin typeface="Cabin" panose="020B0803050202020004" pitchFamily="34" charset="0"/>
                          <a:ea typeface="+mn-ea"/>
                          <a:cs typeface="+mn-cs"/>
                        </a:rPr>
                        <a:t> </a:t>
                      </a:r>
                      <a:endParaRPr lang="en-US" sz="1400" b="1" dirty="0">
                        <a:effectLst/>
                        <a:latin typeface="Cabin" panose="020B0803050202020004" pitchFamily="34" charset="0"/>
                        <a:ea typeface="Calibri"/>
                        <a:cs typeface="Times New Roman"/>
                      </a:endParaRPr>
                    </a:p>
                  </a:txBody>
                  <a:tcPr marL="68580" marR="68580" marT="0" marB="0">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400" b="1" dirty="0" smtClean="0">
                          <a:effectLst/>
                          <a:latin typeface="Cabin" panose="020B0803050202020004" pitchFamily="34" charset="0"/>
                        </a:rPr>
                        <a:t>Generated $4.5 million in savings across eight states. </a:t>
                      </a:r>
                      <a:endParaRPr lang="en-US" sz="1400" b="1" dirty="0">
                        <a:effectLst/>
                        <a:latin typeface="Cabin" panose="020B0803050202020004" pitchFamily="34" charset="0"/>
                        <a:ea typeface="Calibri"/>
                        <a:cs typeface="Times New Roman"/>
                      </a:endParaRPr>
                    </a:p>
                  </a:txBody>
                  <a:tcPr marL="68580" marR="68580" marT="0" marB="0">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400" b="1" dirty="0" smtClean="0">
                          <a:effectLst/>
                          <a:latin typeface="Cabin" panose="020B0803050202020004" pitchFamily="34" charset="0"/>
                        </a:rPr>
                        <a:t>73% of 492 participating health centers achieved Level 3 Patient-Centered</a:t>
                      </a:r>
                      <a:r>
                        <a:rPr lang="en-US" sz="1400" b="1" baseline="0" dirty="0" smtClean="0">
                          <a:effectLst/>
                          <a:latin typeface="Cabin" panose="020B0803050202020004" pitchFamily="34" charset="0"/>
                        </a:rPr>
                        <a:t> Medical Home recognition based on standards set by National Committee for Quality Assurance, short of 90% goal set in 2011.</a:t>
                      </a:r>
                      <a:endParaRPr lang="en-US" sz="1400" b="1" dirty="0">
                        <a:effectLst/>
                        <a:latin typeface="Cabin" panose="020B0803050202020004" pitchFamily="34" charset="0"/>
                        <a:ea typeface="Calibri"/>
                        <a:cs typeface="Times New Roman"/>
                      </a:endParaRPr>
                    </a:p>
                  </a:txBody>
                  <a:tcPr marL="68580" marR="68580" marT="0" marB="0">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400" b="1" dirty="0">
                          <a:effectLst/>
                          <a:latin typeface="Cabin" panose="020B0803050202020004" pitchFamily="34" charset="0"/>
                        </a:rPr>
                        <a:t> </a:t>
                      </a:r>
                      <a:r>
                        <a:rPr lang="en-US" sz="1400" b="1" dirty="0" smtClean="0">
                          <a:effectLst/>
                          <a:latin typeface="Cabin" panose="020B0803050202020004" pitchFamily="34" charset="0"/>
                        </a:rPr>
                        <a:t>No results yet</a:t>
                      </a:r>
                      <a:endParaRPr lang="en-US" sz="1400" b="1" dirty="0">
                        <a:effectLst/>
                        <a:latin typeface="Cabin" panose="020B0803050202020004" pitchFamily="34" charset="0"/>
                        <a:ea typeface="Calibri"/>
                        <a:cs typeface="Times New Roman"/>
                      </a:endParaRPr>
                    </a:p>
                  </a:txBody>
                  <a:tcPr marL="68580" marR="68580" marT="0" marB="0">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400" b="1" dirty="0">
                          <a:effectLst/>
                          <a:latin typeface="Cabin" panose="020B0803050202020004" pitchFamily="34" charset="0"/>
                        </a:rPr>
                        <a:t> </a:t>
                      </a:r>
                      <a:endParaRPr lang="en-US" sz="1400" b="1" dirty="0">
                        <a:effectLst/>
                        <a:latin typeface="Cabin" panose="020B0803050202020004" pitchFamily="34" charset="0"/>
                        <a:ea typeface="Calibri"/>
                        <a:cs typeface="Times New Roman"/>
                      </a:endParaRPr>
                    </a:p>
                  </a:txBody>
                  <a:tcPr marL="68580" marR="68580" marT="0" marB="0">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41730496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Box 2"/>
          <p:cNvSpPr txBox="1">
            <a:spLocks noChangeArrowheads="1"/>
          </p:cNvSpPr>
          <p:nvPr/>
        </p:nvSpPr>
        <p:spPr bwMode="auto">
          <a:xfrm>
            <a:off x="42332" y="6536266"/>
            <a:ext cx="8001000" cy="276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69" tIns="45685" rIns="91369" bIns="45685">
            <a:spAutoFit/>
          </a:bodyPr>
          <a:lstStyle>
            <a:lvl1pPr defTabSz="1298575" eaLnBrk="0" hangingPunct="0">
              <a:defRPr sz="2500">
                <a:solidFill>
                  <a:srgbClr val="000000"/>
                </a:solidFill>
                <a:latin typeface="Helvetica Light"/>
                <a:ea typeface="Helvetica Light"/>
                <a:cs typeface="Helvetica Light"/>
                <a:sym typeface="Helvetica Light"/>
              </a:defRPr>
            </a:lvl1pPr>
            <a:lvl2pPr marL="742950" indent="-285750" defTabSz="1298575" eaLnBrk="0" hangingPunct="0">
              <a:defRPr sz="2500">
                <a:solidFill>
                  <a:srgbClr val="000000"/>
                </a:solidFill>
                <a:latin typeface="Helvetica Light"/>
                <a:ea typeface="Helvetica Light"/>
                <a:cs typeface="Helvetica Light"/>
                <a:sym typeface="Helvetica Light"/>
              </a:defRPr>
            </a:lvl2pPr>
            <a:lvl3pPr marL="1143000" indent="-228600" defTabSz="1298575" eaLnBrk="0" hangingPunct="0">
              <a:defRPr sz="2500">
                <a:solidFill>
                  <a:srgbClr val="000000"/>
                </a:solidFill>
                <a:latin typeface="Helvetica Light"/>
                <a:ea typeface="Helvetica Light"/>
                <a:cs typeface="Helvetica Light"/>
                <a:sym typeface="Helvetica Light"/>
              </a:defRPr>
            </a:lvl3pPr>
            <a:lvl4pPr marL="1600200" indent="-228600" defTabSz="1298575" eaLnBrk="0" hangingPunct="0">
              <a:defRPr sz="2500">
                <a:solidFill>
                  <a:srgbClr val="000000"/>
                </a:solidFill>
                <a:latin typeface="Helvetica Light"/>
                <a:ea typeface="Helvetica Light"/>
                <a:cs typeface="Helvetica Light"/>
                <a:sym typeface="Helvetica Light"/>
              </a:defRPr>
            </a:lvl4pPr>
            <a:lvl5pPr marL="2057400" indent="-228600" defTabSz="1298575" eaLnBrk="0" hangingPunct="0">
              <a:defRPr sz="2500">
                <a:solidFill>
                  <a:srgbClr val="000000"/>
                </a:solidFill>
                <a:latin typeface="Helvetica Light"/>
                <a:ea typeface="Helvetica Light"/>
                <a:cs typeface="Helvetica Light"/>
                <a:sym typeface="Helvetica Light"/>
              </a:defRPr>
            </a:lvl5pPr>
            <a:lvl6pPr marL="2514600" indent="-228600" defTabSz="1298575" eaLnBrk="0" fontAlgn="base" hangingPunct="0">
              <a:spcBef>
                <a:spcPct val="0"/>
              </a:spcBef>
              <a:spcAft>
                <a:spcPct val="0"/>
              </a:spcAft>
              <a:defRPr sz="2500">
                <a:solidFill>
                  <a:srgbClr val="000000"/>
                </a:solidFill>
                <a:latin typeface="Helvetica Light"/>
                <a:ea typeface="Helvetica Light"/>
                <a:cs typeface="Helvetica Light"/>
                <a:sym typeface="Helvetica Light"/>
              </a:defRPr>
            </a:lvl6pPr>
            <a:lvl7pPr marL="2971800" indent="-228600" defTabSz="1298575" eaLnBrk="0" fontAlgn="base" hangingPunct="0">
              <a:spcBef>
                <a:spcPct val="0"/>
              </a:spcBef>
              <a:spcAft>
                <a:spcPct val="0"/>
              </a:spcAft>
              <a:defRPr sz="2500">
                <a:solidFill>
                  <a:srgbClr val="000000"/>
                </a:solidFill>
                <a:latin typeface="Helvetica Light"/>
                <a:ea typeface="Helvetica Light"/>
                <a:cs typeface="Helvetica Light"/>
                <a:sym typeface="Helvetica Light"/>
              </a:defRPr>
            </a:lvl7pPr>
            <a:lvl8pPr marL="3429000" indent="-228600" defTabSz="1298575" eaLnBrk="0" fontAlgn="base" hangingPunct="0">
              <a:spcBef>
                <a:spcPct val="0"/>
              </a:spcBef>
              <a:spcAft>
                <a:spcPct val="0"/>
              </a:spcAft>
              <a:defRPr sz="2500">
                <a:solidFill>
                  <a:srgbClr val="000000"/>
                </a:solidFill>
                <a:latin typeface="Helvetica Light"/>
                <a:ea typeface="Helvetica Light"/>
                <a:cs typeface="Helvetica Light"/>
                <a:sym typeface="Helvetica Light"/>
              </a:defRPr>
            </a:lvl8pPr>
            <a:lvl9pPr marL="3886200" indent="-228600" defTabSz="1298575" eaLnBrk="0" fontAlgn="base" hangingPunct="0">
              <a:spcBef>
                <a:spcPct val="0"/>
              </a:spcBef>
              <a:spcAft>
                <a:spcPct val="0"/>
              </a:spcAft>
              <a:defRPr sz="2500">
                <a:solidFill>
                  <a:srgbClr val="000000"/>
                </a:solidFill>
                <a:latin typeface="Helvetica Light"/>
                <a:ea typeface="Helvetica Light"/>
                <a:cs typeface="Helvetica Light"/>
                <a:sym typeface="Helvetica Light"/>
              </a:defRPr>
            </a:lvl9pPr>
          </a:lstStyle>
          <a:p>
            <a:pPr eaLnBrk="1" hangingPunct="1"/>
            <a:r>
              <a:rPr lang="en-US" sz="1200" dirty="0">
                <a:latin typeface="Cabin" panose="020B0803050202020004" pitchFamily="34" charset="0"/>
              </a:rPr>
              <a:t>Source</a:t>
            </a:r>
            <a:r>
              <a:rPr lang="en-US" sz="1200" dirty="0" smtClean="0">
                <a:latin typeface="Cabin" panose="020B0803050202020004" pitchFamily="34" charset="0"/>
              </a:rPr>
              <a:t>: Patrick Conway, Office </a:t>
            </a:r>
            <a:r>
              <a:rPr lang="en-US" sz="1200" dirty="0">
                <a:latin typeface="Cabin" panose="020B0803050202020004" pitchFamily="34" charset="0"/>
              </a:rPr>
              <a:t>of Information Products and Data Analytics, </a:t>
            </a:r>
            <a:r>
              <a:rPr lang="en-US" sz="1200" dirty="0" smtClean="0">
                <a:latin typeface="Cabin" panose="020B0803050202020004" pitchFamily="34" charset="0"/>
              </a:rPr>
              <a:t>Centers for Medicare and Medicaid Services.</a:t>
            </a:r>
            <a:endParaRPr lang="en-US" sz="1200" dirty="0">
              <a:latin typeface="Cabin" panose="020B0803050202020004" pitchFamily="34" charset="0"/>
            </a:endParaRPr>
          </a:p>
        </p:txBody>
      </p:sp>
      <p:graphicFrame>
        <p:nvGraphicFramePr>
          <p:cNvPr id="4" name="Chart 3" descr="This graps shows the monthly Medicare all cause, 30 day hospital readmission rate from January 2010 to May 2013. Rates were mostly between 18.25 and 19.25 until September 2012. The last 5 data points from January through May 2013 are all below the lower control limit at 18 or lower and this may indicate a statistically signifcant change." title="Graph of monthly Medicare All Cause 30 Day Hospital Readmission Rate from January 2010 to May 2013"/>
          <p:cNvGraphicFramePr>
            <a:graphicFrameLocks/>
          </p:cNvGraphicFramePr>
          <p:nvPr>
            <p:extLst>
              <p:ext uri="{D42A27DB-BD31-4B8C-83A1-F6EECF244321}">
                <p14:modId xmlns:p14="http://schemas.microsoft.com/office/powerpoint/2010/main" val="4052942006"/>
              </p:ext>
            </p:extLst>
          </p:nvPr>
        </p:nvGraphicFramePr>
        <p:xfrm>
          <a:off x="381000" y="1295400"/>
          <a:ext cx="80010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5"/>
          <p:cNvSpPr>
            <a:spLocks noGrp="1"/>
          </p:cNvSpPr>
          <p:nvPr>
            <p:ph type="title"/>
          </p:nvPr>
        </p:nvSpPr>
        <p:spPr>
          <a:xfrm>
            <a:off x="0" y="91440"/>
            <a:ext cx="9144000" cy="457200"/>
          </a:xfrm>
        </p:spPr>
        <p:txBody>
          <a:bodyPr rtlCol="0" anchor="t" anchorCtr="1">
            <a:noAutofit/>
          </a:bodyPr>
          <a:lstStyle/>
          <a:p>
            <a:pPr defTabSz="913743" eaLnBrk="1" fontAlgn="auto" hangingPunct="1">
              <a:spcBef>
                <a:spcPts val="0"/>
              </a:spcBef>
              <a:spcAft>
                <a:spcPts val="0"/>
              </a:spcAft>
              <a:defRPr/>
            </a:pPr>
            <a:r>
              <a:rPr lang="en-US" sz="2000" b="1" dirty="0" smtClean="0">
                <a:latin typeface="Cabin" panose="020B0803050202020004" pitchFamily="34" charset="0"/>
              </a:rPr>
              <a:t>Exhibit </a:t>
            </a:r>
            <a:r>
              <a:rPr lang="en-US" sz="2000" b="1" dirty="0">
                <a:latin typeface="Cabin" panose="020B0803050202020004" pitchFamily="34" charset="0"/>
              </a:rPr>
              <a:t>4</a:t>
            </a:r>
            <a:r>
              <a:rPr lang="en-US" sz="2000" b="1" dirty="0" smtClean="0">
                <a:latin typeface="Cabin" panose="020B0803050202020004" pitchFamily="34" charset="0"/>
              </a:rPr>
              <a:t>. Change in All-Cause 30-Day </a:t>
            </a:r>
            <a:r>
              <a:rPr lang="en-US" sz="2000" b="1" dirty="0">
                <a:latin typeface="Cabin" panose="020B0803050202020004" pitchFamily="34" charset="0"/>
              </a:rPr>
              <a:t>Hospital Readmission </a:t>
            </a:r>
            <a:r>
              <a:rPr lang="en-US" sz="2000" b="1" dirty="0" smtClean="0">
                <a:latin typeface="Cabin" panose="020B0803050202020004" pitchFamily="34" charset="0"/>
              </a:rPr>
              <a:t>Rates</a:t>
            </a:r>
            <a:endParaRPr lang="en-US" sz="2000" b="1" dirty="0">
              <a:latin typeface="Cabin" panose="020B0803050202020004" pitchFamily="34" charset="0"/>
            </a:endParaRPr>
          </a:p>
        </p:txBody>
      </p:sp>
      <p:sp>
        <p:nvSpPr>
          <p:cNvPr id="2" name="TextBox 1"/>
          <p:cNvSpPr txBox="1"/>
          <p:nvPr/>
        </p:nvSpPr>
        <p:spPr>
          <a:xfrm>
            <a:off x="818408" y="838200"/>
            <a:ext cx="857992" cy="338554"/>
          </a:xfrm>
          <a:prstGeom prst="rect">
            <a:avLst/>
          </a:prstGeom>
          <a:noFill/>
        </p:spPr>
        <p:txBody>
          <a:bodyPr wrap="none" rtlCol="0">
            <a:spAutoFit/>
          </a:bodyPr>
          <a:lstStyle/>
          <a:p>
            <a:r>
              <a:rPr lang="en-US" sz="1600" b="1" dirty="0" smtClean="0">
                <a:latin typeface="Cabin" panose="020B0803050202020004" pitchFamily="34" charset="0"/>
              </a:rPr>
              <a:t>Percent</a:t>
            </a:r>
            <a:endParaRPr lang="en-US" sz="1600" b="1" dirty="0">
              <a:latin typeface="Cabin" panose="020B0803050202020004" pitchFamily="34" charset="0"/>
            </a:endParaRPr>
          </a:p>
        </p:txBody>
      </p:sp>
    </p:spTree>
    <p:extLst>
      <p:ext uri="{BB962C8B-B14F-4D97-AF65-F5344CB8AC3E}">
        <p14:creationId xmlns:p14="http://schemas.microsoft.com/office/powerpoint/2010/main" val="2405474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457200"/>
          </a:xfrm>
        </p:spPr>
        <p:txBody>
          <a:bodyPr anchor="t" anchorCtr="1">
            <a:normAutofit/>
          </a:bodyPr>
          <a:lstStyle/>
          <a:p>
            <a:r>
              <a:rPr lang="en-US" sz="2000" b="1" dirty="0">
                <a:latin typeface="Cabin" panose="020B0803050202020004" pitchFamily="34" charset="0"/>
              </a:rPr>
              <a:t>Exhibit 5</a:t>
            </a:r>
            <a:r>
              <a:rPr lang="en-US" sz="2000" b="1" dirty="0" smtClean="0">
                <a:latin typeface="Cabin" panose="020B0803050202020004" pitchFamily="34" charset="0"/>
              </a:rPr>
              <a:t>. Accelerating Implementation </a:t>
            </a:r>
            <a:r>
              <a:rPr lang="en-US" sz="2000" b="1" dirty="0">
                <a:latin typeface="Cabin" panose="020B0803050202020004" pitchFamily="34" charset="0"/>
              </a:rPr>
              <a:t>of Key Payment Reform Provisions</a:t>
            </a:r>
          </a:p>
        </p:txBody>
      </p:sp>
      <p:grpSp>
        <p:nvGrpSpPr>
          <p:cNvPr id="3" name="Group 2"/>
          <p:cNvGrpSpPr/>
          <p:nvPr/>
        </p:nvGrpSpPr>
        <p:grpSpPr>
          <a:xfrm>
            <a:off x="0" y="914400"/>
            <a:ext cx="9067800" cy="1276928"/>
            <a:chOff x="76200" y="1535269"/>
            <a:chExt cx="9067800" cy="1276928"/>
          </a:xfrm>
        </p:grpSpPr>
        <p:sp>
          <p:nvSpPr>
            <p:cNvPr id="5" name="TextBox 4"/>
            <p:cNvSpPr txBox="1"/>
            <p:nvPr/>
          </p:nvSpPr>
          <p:spPr>
            <a:xfrm>
              <a:off x="76200" y="1916269"/>
              <a:ext cx="1371600" cy="784830"/>
            </a:xfrm>
            <a:prstGeom prst="rect">
              <a:avLst/>
            </a:prstGeom>
            <a:noFill/>
          </p:spPr>
          <p:txBody>
            <a:bodyPr wrap="square" rtlCol="0">
              <a:spAutoFit/>
            </a:bodyPr>
            <a:lstStyle/>
            <a:p>
              <a:r>
                <a:rPr lang="en-US" sz="1500" b="1" dirty="0" smtClean="0">
                  <a:latin typeface="Cabin" panose="020B0803050202020004" pitchFamily="34" charset="0"/>
                </a:rPr>
                <a:t>Hospital </a:t>
              </a:r>
              <a:br>
                <a:rPr lang="en-US" sz="1500" b="1" dirty="0" smtClean="0">
                  <a:latin typeface="Cabin" panose="020B0803050202020004" pitchFamily="34" charset="0"/>
                </a:rPr>
              </a:br>
              <a:r>
                <a:rPr lang="en-US" sz="1500" b="1" dirty="0" smtClean="0">
                  <a:latin typeface="Cabin" panose="020B0803050202020004" pitchFamily="34" charset="0"/>
                </a:rPr>
                <a:t>Value-Based Purchasing</a:t>
              </a:r>
              <a:endParaRPr lang="en-US" sz="1500" b="1" dirty="0">
                <a:latin typeface="Cabin" panose="020B0803050202020004" pitchFamily="34" charset="0"/>
              </a:endParaRPr>
            </a:p>
          </p:txBody>
        </p:sp>
        <p:graphicFrame>
          <p:nvGraphicFramePr>
            <p:cNvPr id="6" name="Content Placeholder 3"/>
            <p:cNvGraphicFramePr>
              <a:graphicFrameLocks/>
            </p:cNvGraphicFramePr>
            <p:nvPr>
              <p:extLst>
                <p:ext uri="{D42A27DB-BD31-4B8C-83A1-F6EECF244321}">
                  <p14:modId xmlns:p14="http://schemas.microsoft.com/office/powerpoint/2010/main" val="3358637762"/>
                </p:ext>
              </p:extLst>
            </p:nvPr>
          </p:nvGraphicFramePr>
          <p:xfrm>
            <a:off x="1371600" y="1811118"/>
            <a:ext cx="7772400" cy="10010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1371600" y="1548809"/>
              <a:ext cx="1191352" cy="338554"/>
            </a:xfrm>
            <a:prstGeom prst="rect">
              <a:avLst/>
            </a:prstGeom>
            <a:noFill/>
          </p:spPr>
          <p:txBody>
            <a:bodyPr wrap="none" rtlCol="0">
              <a:spAutoFit/>
            </a:bodyPr>
            <a:lstStyle/>
            <a:p>
              <a:r>
                <a:rPr lang="en-US" sz="1600" b="1" dirty="0" smtClean="0">
                  <a:latin typeface="Cabin" panose="020B0803050202020004" pitchFamily="34" charset="0"/>
                </a:rPr>
                <a:t>2010–2012</a:t>
              </a:r>
              <a:endParaRPr lang="en-US" sz="1600" b="1" dirty="0">
                <a:latin typeface="Cabin" panose="020B0803050202020004" pitchFamily="34" charset="0"/>
              </a:endParaRPr>
            </a:p>
          </p:txBody>
        </p:sp>
        <p:sp>
          <p:nvSpPr>
            <p:cNvPr id="9" name="TextBox 8"/>
            <p:cNvSpPr txBox="1"/>
            <p:nvPr/>
          </p:nvSpPr>
          <p:spPr>
            <a:xfrm>
              <a:off x="3810000" y="1535269"/>
              <a:ext cx="622286" cy="338554"/>
            </a:xfrm>
            <a:prstGeom prst="rect">
              <a:avLst/>
            </a:prstGeom>
            <a:noFill/>
          </p:spPr>
          <p:txBody>
            <a:bodyPr wrap="none" rtlCol="0">
              <a:spAutoFit/>
            </a:bodyPr>
            <a:lstStyle/>
            <a:p>
              <a:r>
                <a:rPr lang="en-US" sz="1600" b="1" dirty="0" smtClean="0">
                  <a:latin typeface="Cabin" panose="020B0803050202020004" pitchFamily="34" charset="0"/>
                </a:rPr>
                <a:t>2013</a:t>
              </a:r>
              <a:endParaRPr lang="en-US" b="1" dirty="0">
                <a:latin typeface="Cabin" panose="020B0803050202020004" pitchFamily="34" charset="0"/>
              </a:endParaRPr>
            </a:p>
          </p:txBody>
        </p:sp>
        <p:sp>
          <p:nvSpPr>
            <p:cNvPr id="10" name="TextBox 9"/>
            <p:cNvSpPr txBox="1"/>
            <p:nvPr/>
          </p:nvSpPr>
          <p:spPr>
            <a:xfrm>
              <a:off x="5715000" y="1535269"/>
              <a:ext cx="1156086" cy="338554"/>
            </a:xfrm>
            <a:prstGeom prst="rect">
              <a:avLst/>
            </a:prstGeom>
            <a:noFill/>
          </p:spPr>
          <p:txBody>
            <a:bodyPr wrap="none" rtlCol="0">
              <a:spAutoFit/>
            </a:bodyPr>
            <a:lstStyle/>
            <a:p>
              <a:r>
                <a:rPr lang="en-US" sz="1600" b="1" dirty="0" smtClean="0">
                  <a:latin typeface="Cabin" panose="020B0803050202020004" pitchFamily="34" charset="0"/>
                </a:rPr>
                <a:t>2014–2017</a:t>
              </a:r>
              <a:endParaRPr lang="en-US" b="1" dirty="0">
                <a:latin typeface="Cabin" panose="020B0803050202020004" pitchFamily="34" charset="0"/>
              </a:endParaRPr>
            </a:p>
          </p:txBody>
        </p:sp>
      </p:grpSp>
      <p:grpSp>
        <p:nvGrpSpPr>
          <p:cNvPr id="11" name="Group 10"/>
          <p:cNvGrpSpPr/>
          <p:nvPr/>
        </p:nvGrpSpPr>
        <p:grpSpPr>
          <a:xfrm>
            <a:off x="0" y="4426988"/>
            <a:ext cx="9067800" cy="1271686"/>
            <a:chOff x="76200" y="1540511"/>
            <a:chExt cx="9067800" cy="1271686"/>
          </a:xfrm>
        </p:grpSpPr>
        <p:sp>
          <p:nvSpPr>
            <p:cNvPr id="12" name="TextBox 11"/>
            <p:cNvSpPr txBox="1"/>
            <p:nvPr/>
          </p:nvSpPr>
          <p:spPr>
            <a:xfrm>
              <a:off x="76200" y="1761723"/>
              <a:ext cx="1219200" cy="1015663"/>
            </a:xfrm>
            <a:prstGeom prst="rect">
              <a:avLst/>
            </a:prstGeom>
            <a:noFill/>
          </p:spPr>
          <p:txBody>
            <a:bodyPr wrap="square" rtlCol="0">
              <a:spAutoFit/>
            </a:bodyPr>
            <a:lstStyle/>
            <a:p>
              <a:r>
                <a:rPr lang="en-US" sz="1500" b="1" dirty="0" smtClean="0">
                  <a:latin typeface="Cabin" panose="020B0803050202020004" pitchFamily="34" charset="0"/>
                </a:rPr>
                <a:t>Medicare Shared Savings Program</a:t>
              </a:r>
              <a:r>
                <a:rPr lang="en-US" sz="1500" b="1" baseline="30000" dirty="0" smtClean="0">
                  <a:latin typeface="Cabin" panose="020B0803050202020004" pitchFamily="34" charset="0"/>
                </a:rPr>
                <a:t>1</a:t>
              </a:r>
              <a:endParaRPr lang="en-US" sz="1500" b="1" dirty="0">
                <a:latin typeface="Cabin" panose="020B0803050202020004" pitchFamily="34" charset="0"/>
              </a:endParaRPr>
            </a:p>
          </p:txBody>
        </p:sp>
        <p:graphicFrame>
          <p:nvGraphicFramePr>
            <p:cNvPr id="13" name="Content Placeholder 3"/>
            <p:cNvGraphicFramePr>
              <a:graphicFrameLocks/>
            </p:cNvGraphicFramePr>
            <p:nvPr>
              <p:extLst>
                <p:ext uri="{D42A27DB-BD31-4B8C-83A1-F6EECF244321}">
                  <p14:modId xmlns:p14="http://schemas.microsoft.com/office/powerpoint/2010/main" val="2512514292"/>
                </p:ext>
              </p:extLst>
            </p:nvPr>
          </p:nvGraphicFramePr>
          <p:xfrm>
            <a:off x="1371600" y="1811118"/>
            <a:ext cx="7772400" cy="100107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4" name="TextBox 13"/>
            <p:cNvSpPr txBox="1"/>
            <p:nvPr/>
          </p:nvSpPr>
          <p:spPr>
            <a:xfrm>
              <a:off x="1371600" y="1548809"/>
              <a:ext cx="912429" cy="338554"/>
            </a:xfrm>
            <a:prstGeom prst="rect">
              <a:avLst/>
            </a:prstGeom>
            <a:noFill/>
          </p:spPr>
          <p:txBody>
            <a:bodyPr wrap="none" rtlCol="0">
              <a:spAutoFit/>
            </a:bodyPr>
            <a:lstStyle/>
            <a:p>
              <a:r>
                <a:rPr lang="en-US" sz="1600" b="1" dirty="0" smtClean="0">
                  <a:latin typeface="Cabin" panose="020B0803050202020004" pitchFamily="34" charset="0"/>
                </a:rPr>
                <a:t>2012–13</a:t>
              </a:r>
              <a:endParaRPr lang="en-US" sz="1600" b="1" dirty="0">
                <a:latin typeface="Cabin" panose="020B0803050202020004" pitchFamily="34" charset="0"/>
              </a:endParaRPr>
            </a:p>
          </p:txBody>
        </p:sp>
        <p:sp>
          <p:nvSpPr>
            <p:cNvPr id="15" name="TextBox 14"/>
            <p:cNvSpPr txBox="1"/>
            <p:nvPr/>
          </p:nvSpPr>
          <p:spPr>
            <a:xfrm>
              <a:off x="4267200" y="1541606"/>
              <a:ext cx="912429" cy="338554"/>
            </a:xfrm>
            <a:prstGeom prst="rect">
              <a:avLst/>
            </a:prstGeom>
            <a:noFill/>
          </p:spPr>
          <p:txBody>
            <a:bodyPr wrap="none" rtlCol="0">
              <a:spAutoFit/>
            </a:bodyPr>
            <a:lstStyle/>
            <a:p>
              <a:r>
                <a:rPr lang="en-US" sz="1600" b="1" dirty="0" smtClean="0">
                  <a:latin typeface="Cabin" panose="020B0803050202020004" pitchFamily="34" charset="0"/>
                </a:rPr>
                <a:t>2014–15</a:t>
              </a:r>
              <a:endParaRPr lang="en-US" b="1" dirty="0">
                <a:latin typeface="Cabin" panose="020B0803050202020004" pitchFamily="34" charset="0"/>
              </a:endParaRPr>
            </a:p>
          </p:txBody>
        </p:sp>
        <p:sp>
          <p:nvSpPr>
            <p:cNvPr id="17" name="TextBox 16"/>
            <p:cNvSpPr txBox="1"/>
            <p:nvPr/>
          </p:nvSpPr>
          <p:spPr>
            <a:xfrm>
              <a:off x="6553200" y="1540511"/>
              <a:ext cx="1731115" cy="338554"/>
            </a:xfrm>
            <a:prstGeom prst="rect">
              <a:avLst/>
            </a:prstGeom>
            <a:noFill/>
          </p:spPr>
          <p:txBody>
            <a:bodyPr wrap="none" rtlCol="0">
              <a:spAutoFit/>
            </a:bodyPr>
            <a:lstStyle/>
            <a:p>
              <a:r>
                <a:rPr lang="en-US" sz="1600" b="1" dirty="0" smtClean="0">
                  <a:latin typeface="Cabin" panose="020B0803050202020004" pitchFamily="34" charset="0"/>
                </a:rPr>
                <a:t>2016 and beyond</a:t>
              </a:r>
              <a:endParaRPr lang="en-US" b="1" dirty="0">
                <a:latin typeface="Cabin" panose="020B0803050202020004" pitchFamily="34" charset="0"/>
              </a:endParaRPr>
            </a:p>
          </p:txBody>
        </p:sp>
      </p:grpSp>
      <p:grpSp>
        <p:nvGrpSpPr>
          <p:cNvPr id="16" name="Group 15"/>
          <p:cNvGrpSpPr/>
          <p:nvPr/>
        </p:nvGrpSpPr>
        <p:grpSpPr>
          <a:xfrm>
            <a:off x="0" y="2514600"/>
            <a:ext cx="9067800" cy="1536025"/>
            <a:chOff x="76200" y="1540289"/>
            <a:chExt cx="9067800" cy="1271908"/>
          </a:xfrm>
        </p:grpSpPr>
        <p:sp>
          <p:nvSpPr>
            <p:cNvPr id="18" name="TextBox 17"/>
            <p:cNvSpPr txBox="1"/>
            <p:nvPr/>
          </p:nvSpPr>
          <p:spPr>
            <a:xfrm>
              <a:off x="76200" y="1898121"/>
              <a:ext cx="1447800" cy="841021"/>
            </a:xfrm>
            <a:prstGeom prst="rect">
              <a:avLst/>
            </a:prstGeom>
            <a:noFill/>
          </p:spPr>
          <p:txBody>
            <a:bodyPr wrap="square" rtlCol="0">
              <a:spAutoFit/>
            </a:bodyPr>
            <a:lstStyle/>
            <a:p>
              <a:r>
                <a:rPr lang="en-US" sz="1500" b="1" dirty="0" smtClean="0">
                  <a:latin typeface="Cabin" panose="020B0803050202020004" pitchFamily="34" charset="0"/>
                </a:rPr>
                <a:t>Hospital Readmissions Reduction Program</a:t>
              </a:r>
              <a:endParaRPr lang="en-US" sz="1500" b="1" dirty="0">
                <a:latin typeface="Cabin" panose="020B0803050202020004" pitchFamily="34" charset="0"/>
              </a:endParaRPr>
            </a:p>
          </p:txBody>
        </p:sp>
        <p:graphicFrame>
          <p:nvGraphicFramePr>
            <p:cNvPr id="19" name="Content Placeholder 3"/>
            <p:cNvGraphicFramePr>
              <a:graphicFrameLocks/>
            </p:cNvGraphicFramePr>
            <p:nvPr>
              <p:extLst>
                <p:ext uri="{D42A27DB-BD31-4B8C-83A1-F6EECF244321}">
                  <p14:modId xmlns:p14="http://schemas.microsoft.com/office/powerpoint/2010/main" val="135069933"/>
                </p:ext>
              </p:extLst>
            </p:nvPr>
          </p:nvGraphicFramePr>
          <p:xfrm>
            <a:off x="1371600" y="1811118"/>
            <a:ext cx="7772400" cy="100107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20" name="TextBox 19"/>
            <p:cNvSpPr txBox="1"/>
            <p:nvPr/>
          </p:nvSpPr>
          <p:spPr>
            <a:xfrm>
              <a:off x="1371599" y="1540289"/>
              <a:ext cx="938077" cy="338554"/>
            </a:xfrm>
            <a:prstGeom prst="rect">
              <a:avLst/>
            </a:prstGeom>
            <a:noFill/>
          </p:spPr>
          <p:txBody>
            <a:bodyPr wrap="none" rtlCol="0">
              <a:spAutoFit/>
            </a:bodyPr>
            <a:lstStyle/>
            <a:p>
              <a:r>
                <a:rPr lang="en-US" sz="1600" b="1" dirty="0">
                  <a:latin typeface="Cabin" panose="020B0803050202020004" pitchFamily="34" charset="0"/>
                </a:rPr>
                <a:t>2010–12</a:t>
              </a:r>
            </a:p>
          </p:txBody>
        </p:sp>
        <p:sp>
          <p:nvSpPr>
            <p:cNvPr id="21" name="TextBox 20"/>
            <p:cNvSpPr txBox="1"/>
            <p:nvPr/>
          </p:nvSpPr>
          <p:spPr>
            <a:xfrm>
              <a:off x="3208553" y="1540289"/>
              <a:ext cx="622286" cy="338554"/>
            </a:xfrm>
            <a:prstGeom prst="rect">
              <a:avLst/>
            </a:prstGeom>
            <a:noFill/>
          </p:spPr>
          <p:txBody>
            <a:bodyPr wrap="none" rtlCol="0">
              <a:spAutoFit/>
            </a:bodyPr>
            <a:lstStyle/>
            <a:p>
              <a:r>
                <a:rPr lang="en-US" sz="1600" b="1" dirty="0" smtClean="0">
                  <a:latin typeface="Cabin" panose="020B0803050202020004" pitchFamily="34" charset="0"/>
                </a:rPr>
                <a:t>2013</a:t>
              </a:r>
              <a:endParaRPr lang="en-US" b="1" dirty="0">
                <a:latin typeface="Cabin" panose="020B0803050202020004" pitchFamily="34" charset="0"/>
              </a:endParaRPr>
            </a:p>
          </p:txBody>
        </p:sp>
        <p:sp>
          <p:nvSpPr>
            <p:cNvPr id="23" name="TextBox 22"/>
            <p:cNvSpPr txBox="1"/>
            <p:nvPr/>
          </p:nvSpPr>
          <p:spPr>
            <a:xfrm>
              <a:off x="5486400" y="1540289"/>
              <a:ext cx="912429" cy="338554"/>
            </a:xfrm>
            <a:prstGeom prst="rect">
              <a:avLst/>
            </a:prstGeom>
            <a:noFill/>
          </p:spPr>
          <p:txBody>
            <a:bodyPr wrap="none" rtlCol="0">
              <a:spAutoFit/>
            </a:bodyPr>
            <a:lstStyle/>
            <a:p>
              <a:r>
                <a:rPr lang="en-US" sz="1600" b="1" dirty="0" smtClean="0">
                  <a:latin typeface="Cabin" panose="020B0803050202020004" pitchFamily="34" charset="0"/>
                </a:rPr>
                <a:t>2014–15</a:t>
              </a:r>
              <a:endParaRPr lang="en-US" b="1" dirty="0">
                <a:latin typeface="Cabin" panose="020B0803050202020004" pitchFamily="34" charset="0"/>
              </a:endParaRPr>
            </a:p>
          </p:txBody>
        </p:sp>
      </p:grpSp>
      <p:sp>
        <p:nvSpPr>
          <p:cNvPr id="4" name="TextBox 3"/>
          <p:cNvSpPr txBox="1"/>
          <p:nvPr/>
        </p:nvSpPr>
        <p:spPr>
          <a:xfrm>
            <a:off x="42332" y="6358468"/>
            <a:ext cx="8686800" cy="461665"/>
          </a:xfrm>
          <a:prstGeom prst="rect">
            <a:avLst/>
          </a:prstGeom>
          <a:noFill/>
        </p:spPr>
        <p:txBody>
          <a:bodyPr wrap="square" rtlCol="0">
            <a:spAutoFit/>
          </a:bodyPr>
          <a:lstStyle/>
          <a:p>
            <a:r>
              <a:rPr lang="en-US" sz="1200" baseline="30000" dirty="0" smtClean="0">
                <a:latin typeface="Cabin" panose="020B0803050202020004" pitchFamily="34" charset="0"/>
              </a:rPr>
              <a:t>1</a:t>
            </a:r>
            <a:r>
              <a:rPr lang="en-US" sz="1200" dirty="0" smtClean="0">
                <a:latin typeface="Cabin" panose="020B0803050202020004" pitchFamily="34" charset="0"/>
              </a:rPr>
              <a:t> Builds on Physician Group Practice demonstration. Pioneer and Advanced Payment ACOs also launched through the Center for Medicare and Medicaid Innovation in 2012 with more-sophisticated provider organizations.</a:t>
            </a:r>
            <a:endParaRPr lang="en-US" sz="1200" baseline="30000" dirty="0">
              <a:latin typeface="Cabin" panose="020B0803050202020004" pitchFamily="34" charset="0"/>
            </a:endParaRPr>
          </a:p>
        </p:txBody>
      </p:sp>
    </p:spTree>
    <p:extLst>
      <p:ext uri="{BB962C8B-B14F-4D97-AF65-F5344CB8AC3E}">
        <p14:creationId xmlns:p14="http://schemas.microsoft.com/office/powerpoint/2010/main" val="11683489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457200"/>
          </a:xfrm>
        </p:spPr>
        <p:txBody>
          <a:bodyPr anchor="t" anchorCtr="1">
            <a:normAutofit/>
          </a:bodyPr>
          <a:lstStyle/>
          <a:p>
            <a:r>
              <a:rPr lang="en-US" sz="2000" b="1" dirty="0" smtClean="0">
                <a:latin typeface="Cabin" panose="020B0803050202020004" pitchFamily="34" charset="0"/>
              </a:rPr>
              <a:t>Exhibit 6. CMS Innovation Center’s Focus Areas and Selected Initiatives</a:t>
            </a:r>
            <a:endParaRPr lang="en-US" sz="2000" b="1" dirty="0">
              <a:latin typeface="Cabin" panose="020B08030502020200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127623426"/>
              </p:ext>
            </p:extLst>
          </p:nvPr>
        </p:nvGraphicFramePr>
        <p:xfrm>
          <a:off x="76200" y="685800"/>
          <a:ext cx="4419600" cy="5943600"/>
        </p:xfrm>
        <a:graphic>
          <a:graphicData uri="http://schemas.openxmlformats.org/drawingml/2006/table">
            <a:tbl>
              <a:tblPr firstRow="1" firstCol="1" bandRow="1">
                <a:effectLst/>
                <a:tableStyleId>{69CF1AB2-1976-4502-BF36-3FF5EA218861}</a:tableStyleId>
              </a:tblPr>
              <a:tblGrid>
                <a:gridCol w="4419600"/>
              </a:tblGrid>
              <a:tr h="845705">
                <a:tc>
                  <a:txBody>
                    <a:bodyPr/>
                    <a:lstStyle/>
                    <a:p>
                      <a:pPr marL="0" marR="0">
                        <a:lnSpc>
                          <a:spcPct val="115000"/>
                        </a:lnSpc>
                        <a:spcBef>
                          <a:spcPts val="0"/>
                        </a:spcBef>
                        <a:spcAft>
                          <a:spcPts val="0"/>
                        </a:spcAft>
                      </a:pPr>
                      <a:r>
                        <a:rPr lang="en-US" sz="1600" dirty="0">
                          <a:effectLst/>
                          <a:latin typeface="Cabin" panose="020B0803050202020004" pitchFamily="34" charset="0"/>
                        </a:rPr>
                        <a:t>Accountable Care</a:t>
                      </a:r>
                    </a:p>
                    <a:p>
                      <a:pPr marL="342900" marR="0" lvl="0" indent="-342900">
                        <a:lnSpc>
                          <a:spcPct val="115000"/>
                        </a:lnSpc>
                        <a:spcBef>
                          <a:spcPts val="0"/>
                        </a:spcBef>
                        <a:spcAft>
                          <a:spcPts val="0"/>
                        </a:spcAft>
                        <a:buFont typeface="Symbol"/>
                        <a:buChar char=""/>
                      </a:pPr>
                      <a:r>
                        <a:rPr lang="en-US" sz="1600" b="0" dirty="0">
                          <a:effectLst/>
                          <a:latin typeface="Cabin" panose="020B0803050202020004" pitchFamily="34" charset="0"/>
                        </a:rPr>
                        <a:t>Pioneer ACOs</a:t>
                      </a:r>
                    </a:p>
                    <a:p>
                      <a:pPr marL="342900" marR="0" lvl="0" indent="-342900">
                        <a:lnSpc>
                          <a:spcPct val="115000"/>
                        </a:lnSpc>
                        <a:spcBef>
                          <a:spcPts val="0"/>
                        </a:spcBef>
                        <a:spcAft>
                          <a:spcPts val="0"/>
                        </a:spcAft>
                        <a:buFont typeface="Symbol"/>
                        <a:buChar char=""/>
                      </a:pPr>
                      <a:r>
                        <a:rPr lang="en-US" sz="1600" b="0" dirty="0">
                          <a:effectLst/>
                          <a:latin typeface="Cabin" panose="020B0803050202020004" pitchFamily="34" charset="0"/>
                        </a:rPr>
                        <a:t>Advance Payment ACOs</a:t>
                      </a:r>
                      <a:endParaRPr lang="en-US" sz="1600" b="0" dirty="0">
                        <a:effectLst/>
                        <a:latin typeface="Cabin" panose="020B0803050202020004" pitchFamily="34" charset="0"/>
                        <a:ea typeface="Calibri"/>
                        <a:cs typeface="Times New Roman"/>
                      </a:endParaRPr>
                    </a:p>
                  </a:txBody>
                  <a:tcPr marL="68580" marR="68580" marT="0" marB="0">
                    <a:solidFill>
                      <a:schemeClr val="accent4"/>
                    </a:solidFill>
                  </a:tcPr>
                </a:tc>
              </a:tr>
              <a:tr h="1821957">
                <a:tc>
                  <a:txBody>
                    <a:bodyPr/>
                    <a:lstStyle/>
                    <a:p>
                      <a:pPr>
                        <a:spcAft>
                          <a:spcPts val="0"/>
                        </a:spcAft>
                      </a:pPr>
                      <a:r>
                        <a:rPr lang="en-US" sz="1600" dirty="0">
                          <a:effectLst/>
                          <a:latin typeface="Cabin" panose="020B0803050202020004" pitchFamily="34" charset="0"/>
                        </a:rPr>
                        <a:t>Bundled Payment for Care Improvement</a:t>
                      </a:r>
                    </a:p>
                    <a:p>
                      <a:pPr marL="342900" marR="0" lvl="0" indent="-342900">
                        <a:lnSpc>
                          <a:spcPct val="115000"/>
                        </a:lnSpc>
                        <a:spcBef>
                          <a:spcPts val="0"/>
                        </a:spcBef>
                        <a:spcAft>
                          <a:spcPts val="0"/>
                        </a:spcAft>
                        <a:buFont typeface="Symbol"/>
                        <a:buChar char=""/>
                      </a:pPr>
                      <a:r>
                        <a:rPr lang="en-US" sz="1600" b="0" dirty="0">
                          <a:effectLst/>
                          <a:latin typeface="Cabin" panose="020B0803050202020004" pitchFamily="34" charset="0"/>
                        </a:rPr>
                        <a:t>Model 1: Retrospective Acute Care</a:t>
                      </a:r>
                    </a:p>
                    <a:p>
                      <a:pPr marL="342900" marR="0" lvl="0" indent="-342900">
                        <a:lnSpc>
                          <a:spcPct val="115000"/>
                        </a:lnSpc>
                        <a:spcBef>
                          <a:spcPts val="0"/>
                        </a:spcBef>
                        <a:spcAft>
                          <a:spcPts val="0"/>
                        </a:spcAft>
                        <a:buFont typeface="Symbol"/>
                        <a:buChar char=""/>
                      </a:pPr>
                      <a:r>
                        <a:rPr lang="en-US" sz="1600" b="0" dirty="0">
                          <a:effectLst/>
                          <a:latin typeface="Cabin" panose="020B0803050202020004" pitchFamily="34" charset="0"/>
                        </a:rPr>
                        <a:t>Model 2: Retrospective Acute and </a:t>
                      </a:r>
                      <a:r>
                        <a:rPr lang="en-US" sz="1600" b="0" dirty="0" err="1" smtClean="0">
                          <a:effectLst/>
                          <a:latin typeface="Cabin" panose="020B0803050202020004" pitchFamily="34" charset="0"/>
                        </a:rPr>
                        <a:t>Postacute</a:t>
                      </a:r>
                      <a:r>
                        <a:rPr lang="en-US" sz="1600" b="0" dirty="0" smtClean="0">
                          <a:effectLst/>
                          <a:latin typeface="Cabin" panose="020B0803050202020004" pitchFamily="34" charset="0"/>
                        </a:rPr>
                        <a:t> </a:t>
                      </a:r>
                      <a:r>
                        <a:rPr lang="en-US" sz="1600" b="0" dirty="0">
                          <a:effectLst/>
                          <a:latin typeface="Cabin" panose="020B0803050202020004" pitchFamily="34" charset="0"/>
                        </a:rPr>
                        <a:t>Care Episode</a:t>
                      </a:r>
                    </a:p>
                    <a:p>
                      <a:pPr marL="342900" marR="0" lvl="0" indent="-342900">
                        <a:lnSpc>
                          <a:spcPct val="115000"/>
                        </a:lnSpc>
                        <a:spcBef>
                          <a:spcPts val="0"/>
                        </a:spcBef>
                        <a:spcAft>
                          <a:spcPts val="0"/>
                        </a:spcAft>
                        <a:buFont typeface="Symbol"/>
                        <a:buChar char=""/>
                      </a:pPr>
                      <a:r>
                        <a:rPr lang="en-US" sz="1600" b="0" dirty="0">
                          <a:effectLst/>
                          <a:latin typeface="Cabin" panose="020B0803050202020004" pitchFamily="34" charset="0"/>
                        </a:rPr>
                        <a:t>Model 3: Retrospective </a:t>
                      </a:r>
                      <a:r>
                        <a:rPr lang="en-US" sz="1600" b="0" dirty="0" err="1" smtClean="0">
                          <a:effectLst/>
                          <a:latin typeface="Cabin" panose="020B0803050202020004" pitchFamily="34" charset="0"/>
                        </a:rPr>
                        <a:t>Postacute</a:t>
                      </a:r>
                      <a:r>
                        <a:rPr lang="en-US" sz="1600" b="0" dirty="0" smtClean="0">
                          <a:effectLst/>
                          <a:latin typeface="Cabin" panose="020B0803050202020004" pitchFamily="34" charset="0"/>
                        </a:rPr>
                        <a:t> </a:t>
                      </a:r>
                      <a:r>
                        <a:rPr lang="en-US" sz="1600" b="0" dirty="0">
                          <a:effectLst/>
                          <a:latin typeface="Cabin" panose="020B0803050202020004" pitchFamily="34" charset="0"/>
                        </a:rPr>
                        <a:t>Care</a:t>
                      </a:r>
                    </a:p>
                    <a:p>
                      <a:pPr marL="342900" marR="0" lvl="0" indent="-342900">
                        <a:lnSpc>
                          <a:spcPct val="115000"/>
                        </a:lnSpc>
                        <a:spcBef>
                          <a:spcPts val="0"/>
                        </a:spcBef>
                        <a:spcAft>
                          <a:spcPts val="0"/>
                        </a:spcAft>
                        <a:buFont typeface="Symbol"/>
                        <a:buChar char=""/>
                      </a:pPr>
                      <a:r>
                        <a:rPr lang="en-US" sz="1600" b="0" dirty="0">
                          <a:effectLst/>
                          <a:latin typeface="Cabin" panose="020B0803050202020004" pitchFamily="34" charset="0"/>
                        </a:rPr>
                        <a:t>Model 4: Prospective Acute Care</a:t>
                      </a:r>
                      <a:endParaRPr lang="en-US" sz="1600" b="0" dirty="0">
                        <a:effectLst/>
                        <a:latin typeface="Cabin" panose="020B0803050202020004" pitchFamily="34" charset="0"/>
                        <a:ea typeface="Calibri"/>
                        <a:cs typeface="Times New Roman"/>
                      </a:endParaRPr>
                    </a:p>
                  </a:txBody>
                  <a:tcPr marL="68580" marR="68580" marT="0" marB="0">
                    <a:solidFill>
                      <a:schemeClr val="tx2">
                        <a:lumMod val="20000"/>
                        <a:lumOff val="80000"/>
                      </a:schemeClr>
                    </a:solidFill>
                  </a:tcPr>
                </a:tc>
              </a:tr>
              <a:tr h="2217700">
                <a:tc>
                  <a:txBody>
                    <a:bodyPr/>
                    <a:lstStyle/>
                    <a:p>
                      <a:pPr>
                        <a:spcAft>
                          <a:spcPts val="0"/>
                        </a:spcAft>
                      </a:pPr>
                      <a:r>
                        <a:rPr lang="en-US" sz="1600" dirty="0">
                          <a:effectLst/>
                          <a:latin typeface="Cabin" panose="020B0803050202020004" pitchFamily="34" charset="0"/>
                        </a:rPr>
                        <a:t>Primary Care Transformation</a:t>
                      </a:r>
                    </a:p>
                    <a:p>
                      <a:pPr marL="342900" marR="0" lvl="0" indent="-342900">
                        <a:lnSpc>
                          <a:spcPct val="115000"/>
                        </a:lnSpc>
                        <a:spcBef>
                          <a:spcPts val="0"/>
                        </a:spcBef>
                        <a:spcAft>
                          <a:spcPts val="0"/>
                        </a:spcAft>
                        <a:buFont typeface="Symbol"/>
                        <a:buChar char=""/>
                      </a:pPr>
                      <a:r>
                        <a:rPr lang="en-US" sz="1600" b="0" dirty="0">
                          <a:effectLst/>
                          <a:latin typeface="Cabin" panose="020B0803050202020004" pitchFamily="34" charset="0"/>
                        </a:rPr>
                        <a:t>Comprehensive Primary Care Initiative</a:t>
                      </a:r>
                    </a:p>
                    <a:p>
                      <a:pPr marL="342900" marR="0" lvl="0" indent="-342900">
                        <a:lnSpc>
                          <a:spcPct val="115000"/>
                        </a:lnSpc>
                        <a:spcBef>
                          <a:spcPts val="0"/>
                        </a:spcBef>
                        <a:spcAft>
                          <a:spcPts val="0"/>
                        </a:spcAft>
                        <a:buFont typeface="Symbol"/>
                        <a:buChar char=""/>
                      </a:pPr>
                      <a:r>
                        <a:rPr lang="en-US" sz="1600" b="0" dirty="0" smtClean="0">
                          <a:effectLst/>
                          <a:latin typeface="Cabin" panose="020B0803050202020004" pitchFamily="34" charset="0"/>
                        </a:rPr>
                        <a:t>Advanced </a:t>
                      </a:r>
                      <a:r>
                        <a:rPr lang="en-US" sz="1600" b="0" dirty="0">
                          <a:effectLst/>
                          <a:latin typeface="Cabin" panose="020B0803050202020004" pitchFamily="34" charset="0"/>
                        </a:rPr>
                        <a:t>Primary Care Practice </a:t>
                      </a:r>
                      <a:r>
                        <a:rPr lang="en-US" sz="1600" b="0" dirty="0" smtClean="0">
                          <a:effectLst/>
                          <a:latin typeface="Cabin" panose="020B0803050202020004" pitchFamily="34" charset="0"/>
                        </a:rPr>
                        <a:t>Demonstration (Federally Qualified</a:t>
                      </a:r>
                      <a:r>
                        <a:rPr lang="en-US" sz="1600" b="0" baseline="0" dirty="0" smtClean="0">
                          <a:effectLst/>
                          <a:latin typeface="Cabin" panose="020B0803050202020004" pitchFamily="34" charset="0"/>
                        </a:rPr>
                        <a:t> Health Centers)</a:t>
                      </a:r>
                      <a:endParaRPr lang="en-US" sz="1600" b="0" dirty="0">
                        <a:effectLst/>
                        <a:latin typeface="Cabin" panose="020B0803050202020004" pitchFamily="34" charset="0"/>
                      </a:endParaRPr>
                    </a:p>
                    <a:p>
                      <a:pPr marL="342900" marR="0" lvl="0" indent="-342900">
                        <a:lnSpc>
                          <a:spcPct val="115000"/>
                        </a:lnSpc>
                        <a:spcBef>
                          <a:spcPts val="0"/>
                        </a:spcBef>
                        <a:spcAft>
                          <a:spcPts val="0"/>
                        </a:spcAft>
                        <a:buFont typeface="Symbol"/>
                        <a:buChar char=""/>
                      </a:pPr>
                      <a:r>
                        <a:rPr lang="en-US" sz="1600" b="0" dirty="0" smtClean="0">
                          <a:effectLst/>
                          <a:latin typeface="Cabin" panose="020B0803050202020004" pitchFamily="34" charset="0"/>
                        </a:rPr>
                        <a:t>Independence </a:t>
                      </a:r>
                      <a:r>
                        <a:rPr lang="en-US" sz="1600" b="0" dirty="0">
                          <a:effectLst/>
                          <a:latin typeface="Cabin" panose="020B0803050202020004" pitchFamily="34" charset="0"/>
                        </a:rPr>
                        <a:t>at Home </a:t>
                      </a:r>
                      <a:r>
                        <a:rPr lang="en-US" sz="1600" b="0" dirty="0" smtClean="0">
                          <a:effectLst/>
                          <a:latin typeface="Cabin" panose="020B0803050202020004" pitchFamily="34" charset="0"/>
                        </a:rPr>
                        <a:t>Demonstration</a:t>
                      </a:r>
                    </a:p>
                    <a:p>
                      <a:pPr marL="342900" marR="0" lvl="0" indent="-342900">
                        <a:lnSpc>
                          <a:spcPct val="115000"/>
                        </a:lnSpc>
                        <a:spcBef>
                          <a:spcPts val="0"/>
                        </a:spcBef>
                        <a:spcAft>
                          <a:spcPts val="0"/>
                        </a:spcAft>
                        <a:buFont typeface="Symbol"/>
                        <a:buChar char=""/>
                      </a:pPr>
                      <a:r>
                        <a:rPr lang="en-US" sz="1600" b="0" dirty="0" smtClean="0">
                          <a:effectLst/>
                          <a:latin typeface="Cabin" panose="020B0803050202020004" pitchFamily="34" charset="0"/>
                          <a:ea typeface="Calibri"/>
                          <a:cs typeface="Times New Roman"/>
                        </a:rPr>
                        <a:t>Multi-Payer Advanced Primary Care Practice Demonstration</a:t>
                      </a:r>
                      <a:endParaRPr lang="en-US" sz="1600" b="0" dirty="0">
                        <a:effectLst/>
                        <a:latin typeface="Cabin" panose="020B0803050202020004" pitchFamily="34" charset="0"/>
                        <a:ea typeface="Calibri"/>
                        <a:cs typeface="Times New Roman"/>
                      </a:endParaRPr>
                    </a:p>
                  </a:txBody>
                  <a:tcPr marL="68580" marR="68580" marT="0" marB="0">
                    <a:solidFill>
                      <a:schemeClr val="accent4"/>
                    </a:solidFill>
                  </a:tcPr>
                </a:tc>
              </a:tr>
              <a:tr h="1058238">
                <a:tc>
                  <a:txBody>
                    <a:bodyPr/>
                    <a:lstStyle/>
                    <a:p>
                      <a:pPr>
                        <a:spcAft>
                          <a:spcPts val="0"/>
                        </a:spcAft>
                      </a:pPr>
                      <a:r>
                        <a:rPr lang="en-US" sz="1600" dirty="0">
                          <a:effectLst/>
                          <a:latin typeface="Cabin" panose="020B0803050202020004" pitchFamily="34" charset="0"/>
                        </a:rPr>
                        <a:t>Initiatives to Speed the Adoption of Best Practices</a:t>
                      </a:r>
                    </a:p>
                    <a:p>
                      <a:pPr marL="342900" marR="0" lvl="0" indent="-342900">
                        <a:lnSpc>
                          <a:spcPct val="115000"/>
                        </a:lnSpc>
                        <a:spcBef>
                          <a:spcPts val="0"/>
                        </a:spcBef>
                        <a:spcAft>
                          <a:spcPts val="0"/>
                        </a:spcAft>
                        <a:buFont typeface="Symbol"/>
                        <a:buChar char=""/>
                      </a:pPr>
                      <a:r>
                        <a:rPr lang="en-US" sz="1600" b="0" dirty="0">
                          <a:effectLst/>
                          <a:latin typeface="Cabin" panose="020B0803050202020004" pitchFamily="34" charset="0"/>
                        </a:rPr>
                        <a:t>Innovation Advisors Program</a:t>
                      </a:r>
                    </a:p>
                    <a:p>
                      <a:pPr marL="342900" marR="0" lvl="0" indent="-342900">
                        <a:lnSpc>
                          <a:spcPct val="115000"/>
                        </a:lnSpc>
                        <a:spcBef>
                          <a:spcPts val="0"/>
                        </a:spcBef>
                        <a:spcAft>
                          <a:spcPts val="0"/>
                        </a:spcAft>
                        <a:buFont typeface="Symbol"/>
                        <a:buChar char=""/>
                      </a:pPr>
                      <a:r>
                        <a:rPr lang="en-US" sz="1600" b="0" dirty="0">
                          <a:effectLst/>
                          <a:latin typeface="Cabin" panose="020B0803050202020004" pitchFamily="34" charset="0"/>
                        </a:rPr>
                        <a:t>Partnership for Patients</a:t>
                      </a:r>
                      <a:endParaRPr lang="en-US" sz="1600" b="0" dirty="0">
                        <a:effectLst/>
                        <a:latin typeface="Cabin" panose="020B0803050202020004" pitchFamily="34" charset="0"/>
                        <a:ea typeface="Calibri"/>
                        <a:cs typeface="Times New Roman"/>
                      </a:endParaRPr>
                    </a:p>
                  </a:txBody>
                  <a:tcPr marL="68580" marR="68580" marT="0" marB="0">
                    <a:solidFill>
                      <a:schemeClr val="tx2">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94020117"/>
              </p:ext>
            </p:extLst>
          </p:nvPr>
        </p:nvGraphicFramePr>
        <p:xfrm>
          <a:off x="4526280" y="685800"/>
          <a:ext cx="4541520" cy="5943600"/>
        </p:xfrm>
        <a:graphic>
          <a:graphicData uri="http://schemas.openxmlformats.org/drawingml/2006/table">
            <a:tbl>
              <a:tblPr firstRow="1" firstCol="1" bandRow="1">
                <a:effectLst/>
                <a:tableStyleId>{69CF1AB2-1976-4502-BF36-3FF5EA218861}</a:tableStyleId>
              </a:tblPr>
              <a:tblGrid>
                <a:gridCol w="4541520"/>
              </a:tblGrid>
              <a:tr h="2386334">
                <a:tc>
                  <a:txBody>
                    <a:bodyPr/>
                    <a:lstStyle/>
                    <a:p>
                      <a:pPr marL="0" marR="0">
                        <a:lnSpc>
                          <a:spcPct val="115000"/>
                        </a:lnSpc>
                        <a:spcBef>
                          <a:spcPts val="0"/>
                        </a:spcBef>
                        <a:spcAft>
                          <a:spcPts val="0"/>
                        </a:spcAft>
                      </a:pPr>
                      <a:r>
                        <a:rPr lang="en-US" sz="1600" dirty="0">
                          <a:effectLst/>
                          <a:latin typeface="Cabin" panose="020B0803050202020004" pitchFamily="34" charset="0"/>
                        </a:rPr>
                        <a:t>Initiatives Focused on the Medicaid and CHIP Population</a:t>
                      </a:r>
                    </a:p>
                    <a:p>
                      <a:pPr marL="342900" marR="0" lvl="0" indent="-342900">
                        <a:lnSpc>
                          <a:spcPct val="115000"/>
                        </a:lnSpc>
                        <a:spcBef>
                          <a:spcPts val="0"/>
                        </a:spcBef>
                        <a:spcAft>
                          <a:spcPts val="0"/>
                        </a:spcAft>
                        <a:buFont typeface="Symbol"/>
                        <a:buChar char=""/>
                      </a:pPr>
                      <a:r>
                        <a:rPr lang="en-US" sz="1600" b="0" dirty="0">
                          <a:effectLst/>
                          <a:latin typeface="Cabin" panose="020B0803050202020004" pitchFamily="34" charset="0"/>
                        </a:rPr>
                        <a:t>Medicaid Emergency Psychiatric Demonstration</a:t>
                      </a:r>
                    </a:p>
                    <a:p>
                      <a:pPr marL="342900" marR="0" lvl="0" indent="-342900">
                        <a:lnSpc>
                          <a:spcPct val="115000"/>
                        </a:lnSpc>
                        <a:spcBef>
                          <a:spcPts val="0"/>
                        </a:spcBef>
                        <a:spcAft>
                          <a:spcPts val="0"/>
                        </a:spcAft>
                        <a:buFont typeface="Symbol"/>
                        <a:buChar char=""/>
                      </a:pPr>
                      <a:r>
                        <a:rPr lang="en-US" sz="1600" b="0" dirty="0">
                          <a:effectLst/>
                          <a:latin typeface="Cabin" panose="020B0803050202020004" pitchFamily="34" charset="0"/>
                        </a:rPr>
                        <a:t>Medicaid Innovation Accelerator Program</a:t>
                      </a:r>
                    </a:p>
                    <a:p>
                      <a:pPr marL="342900" marR="0" lvl="0" indent="-342900">
                        <a:lnSpc>
                          <a:spcPct val="115000"/>
                        </a:lnSpc>
                        <a:spcBef>
                          <a:spcPts val="0"/>
                        </a:spcBef>
                        <a:spcAft>
                          <a:spcPts val="0"/>
                        </a:spcAft>
                        <a:buFont typeface="Symbol"/>
                        <a:buChar char=""/>
                      </a:pPr>
                      <a:r>
                        <a:rPr lang="en-US" sz="1600" b="0" dirty="0">
                          <a:effectLst/>
                          <a:latin typeface="Cabin" panose="020B0803050202020004" pitchFamily="34" charset="0"/>
                        </a:rPr>
                        <a:t>Strong Start for Mothers and Newborns</a:t>
                      </a:r>
                    </a:p>
                    <a:p>
                      <a:pPr marL="342900" marR="0" lvl="0" indent="-342900">
                        <a:lnSpc>
                          <a:spcPct val="115000"/>
                        </a:lnSpc>
                        <a:spcBef>
                          <a:spcPts val="0"/>
                        </a:spcBef>
                        <a:spcAft>
                          <a:spcPts val="0"/>
                        </a:spcAft>
                        <a:buFont typeface="Symbol"/>
                        <a:buChar char=""/>
                      </a:pPr>
                      <a:r>
                        <a:rPr lang="en-US" sz="1600" b="0" dirty="0">
                          <a:effectLst/>
                          <a:latin typeface="Cabin" panose="020B0803050202020004" pitchFamily="34" charset="0"/>
                        </a:rPr>
                        <a:t>Medicaid Incentives for Prevention of Chronic Diseases</a:t>
                      </a:r>
                      <a:endParaRPr lang="en-US" sz="1600" b="0" dirty="0">
                        <a:effectLst/>
                        <a:latin typeface="Cabin" panose="020B0803050202020004" pitchFamily="34" charset="0"/>
                        <a:ea typeface="Calibri"/>
                        <a:cs typeface="Times New Roman"/>
                      </a:endParaRPr>
                    </a:p>
                  </a:txBody>
                  <a:tcPr marL="68580" marR="68580" marT="0" marB="0">
                    <a:solidFill>
                      <a:schemeClr val="accent4"/>
                    </a:solidFill>
                  </a:tcPr>
                </a:tc>
              </a:tr>
              <a:tr h="1763813">
                <a:tc>
                  <a:txBody>
                    <a:bodyPr/>
                    <a:lstStyle/>
                    <a:p>
                      <a:pPr>
                        <a:spcAft>
                          <a:spcPts val="0"/>
                        </a:spcAft>
                      </a:pPr>
                      <a:r>
                        <a:rPr lang="en-US" sz="1600" dirty="0">
                          <a:effectLst/>
                          <a:latin typeface="Cabin" panose="020B0803050202020004" pitchFamily="34" charset="0"/>
                        </a:rPr>
                        <a:t>Initiatives Focused on Medicare-Medicaid Enrollees</a:t>
                      </a:r>
                    </a:p>
                    <a:p>
                      <a:pPr marL="342900" marR="0" lvl="0" indent="-342900">
                        <a:lnSpc>
                          <a:spcPct val="115000"/>
                        </a:lnSpc>
                        <a:spcBef>
                          <a:spcPts val="0"/>
                        </a:spcBef>
                        <a:spcAft>
                          <a:spcPts val="0"/>
                        </a:spcAft>
                        <a:buFont typeface="Symbol"/>
                        <a:buChar char=""/>
                      </a:pPr>
                      <a:r>
                        <a:rPr lang="en-US" sz="1600" b="0" dirty="0">
                          <a:effectLst/>
                          <a:latin typeface="Cabin" panose="020B0803050202020004" pitchFamily="34" charset="0"/>
                        </a:rPr>
                        <a:t>Financial Alignment Initiative</a:t>
                      </a:r>
                    </a:p>
                    <a:p>
                      <a:pPr marL="342900" marR="0" lvl="0" indent="-342900">
                        <a:lnSpc>
                          <a:spcPct val="115000"/>
                        </a:lnSpc>
                        <a:spcBef>
                          <a:spcPts val="0"/>
                        </a:spcBef>
                        <a:spcAft>
                          <a:spcPts val="0"/>
                        </a:spcAft>
                        <a:buFont typeface="Symbol"/>
                        <a:buChar char=""/>
                      </a:pPr>
                      <a:r>
                        <a:rPr lang="en-US" sz="1600" b="0" dirty="0">
                          <a:effectLst/>
                          <a:latin typeface="Cabin" panose="020B0803050202020004" pitchFamily="34" charset="0"/>
                        </a:rPr>
                        <a:t>Initiative to Reduce Avoidable Hospitalization Among Nursing Facility Residents</a:t>
                      </a:r>
                      <a:endParaRPr lang="en-US" sz="1600" b="0" dirty="0">
                        <a:effectLst/>
                        <a:latin typeface="Cabin" panose="020B0803050202020004" pitchFamily="34" charset="0"/>
                        <a:ea typeface="Calibri"/>
                        <a:cs typeface="Times New Roman"/>
                      </a:endParaRPr>
                    </a:p>
                  </a:txBody>
                  <a:tcPr marL="68580" marR="68580" marT="0" marB="0">
                    <a:solidFill>
                      <a:schemeClr val="tx2">
                        <a:lumMod val="20000"/>
                        <a:lumOff val="80000"/>
                      </a:schemeClr>
                    </a:solidFill>
                  </a:tcPr>
                </a:tc>
              </a:tr>
              <a:tr h="1793453">
                <a:tc>
                  <a:txBody>
                    <a:bodyPr/>
                    <a:lstStyle/>
                    <a:p>
                      <a:pPr>
                        <a:spcAft>
                          <a:spcPts val="0"/>
                        </a:spcAft>
                      </a:pPr>
                      <a:r>
                        <a:rPr lang="en-US" sz="1600" dirty="0">
                          <a:effectLst/>
                          <a:latin typeface="Cabin" panose="020B0803050202020004" pitchFamily="34" charset="0"/>
                        </a:rPr>
                        <a:t>Initiatives to Accelerate the Development and Testing of New Payment and Service Delivery Models</a:t>
                      </a:r>
                    </a:p>
                    <a:p>
                      <a:pPr marL="342900" marR="0" lvl="0" indent="-342900">
                        <a:lnSpc>
                          <a:spcPct val="115000"/>
                        </a:lnSpc>
                        <a:spcBef>
                          <a:spcPts val="0"/>
                        </a:spcBef>
                        <a:spcAft>
                          <a:spcPts val="0"/>
                        </a:spcAft>
                        <a:buFont typeface="Symbol"/>
                        <a:buChar char=""/>
                      </a:pPr>
                      <a:r>
                        <a:rPr lang="en-US" sz="1600" b="0" dirty="0">
                          <a:effectLst/>
                          <a:latin typeface="Cabin" panose="020B0803050202020004" pitchFamily="34" charset="0"/>
                        </a:rPr>
                        <a:t>Health Care Innovation Awards</a:t>
                      </a:r>
                    </a:p>
                    <a:p>
                      <a:pPr marL="342900" marR="0" lvl="0" indent="-342900">
                        <a:lnSpc>
                          <a:spcPct val="115000"/>
                        </a:lnSpc>
                        <a:spcBef>
                          <a:spcPts val="0"/>
                        </a:spcBef>
                        <a:spcAft>
                          <a:spcPts val="0"/>
                        </a:spcAft>
                        <a:buFont typeface="Symbol"/>
                        <a:buChar char=""/>
                      </a:pPr>
                      <a:r>
                        <a:rPr lang="en-US" sz="1600" b="0" dirty="0">
                          <a:effectLst/>
                          <a:latin typeface="Cabin" panose="020B0803050202020004" pitchFamily="34" charset="0"/>
                        </a:rPr>
                        <a:t>State Innovation Models Initiative</a:t>
                      </a:r>
                      <a:endParaRPr lang="en-US" sz="1600" b="0" dirty="0">
                        <a:effectLst/>
                        <a:latin typeface="Cabin" panose="020B0803050202020004" pitchFamily="34" charset="0"/>
                        <a:ea typeface="Calibri"/>
                        <a:cs typeface="Times New Roman"/>
                      </a:endParaRPr>
                    </a:p>
                  </a:txBody>
                  <a:tcPr marL="68580" marR="68580" marT="0" marB="0">
                    <a:solidFill>
                      <a:schemeClr val="accent4"/>
                    </a:solidFill>
                  </a:tcPr>
                </a:tc>
              </a:tr>
            </a:tbl>
          </a:graphicData>
        </a:graphic>
      </p:graphicFrame>
    </p:spTree>
    <p:extLst>
      <p:ext uri="{BB962C8B-B14F-4D97-AF65-F5344CB8AC3E}">
        <p14:creationId xmlns:p14="http://schemas.microsoft.com/office/powerpoint/2010/main" val="369877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457200"/>
          </a:xfrm>
        </p:spPr>
        <p:txBody>
          <a:bodyPr anchor="t" anchorCtr="1">
            <a:normAutofit/>
          </a:bodyPr>
          <a:lstStyle/>
          <a:p>
            <a:r>
              <a:rPr lang="en-US" sz="2000" b="1" dirty="0" smtClean="0">
                <a:latin typeface="Cabin" panose="020B0803050202020004" pitchFamily="34" charset="0"/>
              </a:rPr>
              <a:t>Exhibit 7. Change in Rates for </a:t>
            </a:r>
            <a:r>
              <a:rPr lang="en-US" sz="2000" b="1" dirty="0" smtClean="0">
                <a:latin typeface="Cabin" panose="020B0803050202020004" pitchFamily="34" charset="0"/>
              </a:rPr>
              <a:t>Hospital-Acquired </a:t>
            </a:r>
            <a:r>
              <a:rPr lang="en-US" sz="2000" b="1" dirty="0" smtClean="0">
                <a:latin typeface="Cabin" panose="020B0803050202020004" pitchFamily="34" charset="0"/>
              </a:rPr>
              <a:t>Conditions, 2010–13</a:t>
            </a:r>
            <a:endParaRPr lang="en-US" sz="2000" b="1" dirty="0">
              <a:latin typeface="Cabin" panose="020B08030502020200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4775910"/>
              </p:ext>
            </p:extLst>
          </p:nvPr>
        </p:nvGraphicFramePr>
        <p:xfrm>
          <a:off x="0" y="685800"/>
          <a:ext cx="9067800" cy="5287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5720" y="6358468"/>
            <a:ext cx="8835081" cy="461665"/>
          </a:xfrm>
          <a:prstGeom prst="rect">
            <a:avLst/>
          </a:prstGeom>
          <a:noFill/>
        </p:spPr>
        <p:txBody>
          <a:bodyPr wrap="square" rtlCol="0">
            <a:spAutoFit/>
          </a:bodyPr>
          <a:lstStyle/>
          <a:p>
            <a:r>
              <a:rPr lang="en-US" sz="1200" dirty="0" smtClean="0">
                <a:latin typeface="Cabin" panose="020B0803050202020004" pitchFamily="34" charset="0"/>
              </a:rPr>
              <a:t>Source: Agency for Healthcare Research and Quality, </a:t>
            </a:r>
            <a:r>
              <a:rPr lang="en-US" sz="1200" i="1" dirty="0" smtClean="0">
                <a:latin typeface="Cabin" panose="020B0803050202020004" pitchFamily="34" charset="0"/>
              </a:rPr>
              <a:t>Efforts to Improve Patient Safety Result in 1.3 Million Fewer Patient Harms: Interim Update on 2013 Annual Hospital-Acquired Condition Rate and Estimates of Cost Savings and Deaths Averted from 2010 to 2013, </a:t>
            </a:r>
            <a:r>
              <a:rPr lang="en-US" sz="1200" dirty="0" smtClean="0">
                <a:latin typeface="Cabin" panose="020B0803050202020004" pitchFamily="34" charset="0"/>
              </a:rPr>
              <a:t>Dec. 2014. </a:t>
            </a:r>
            <a:endParaRPr lang="en-US" sz="1200" dirty="0">
              <a:latin typeface="Cabin" panose="020B0803050202020004" pitchFamily="34" charset="0"/>
            </a:endParaRPr>
          </a:p>
        </p:txBody>
      </p:sp>
    </p:spTree>
    <p:extLst>
      <p:ext uri="{BB962C8B-B14F-4D97-AF65-F5344CB8AC3E}">
        <p14:creationId xmlns:p14="http://schemas.microsoft.com/office/powerpoint/2010/main" val="3154319170"/>
      </p:ext>
    </p:extLst>
  </p:cSld>
  <p:clrMapOvr>
    <a:masterClrMapping/>
  </p:clrMapOvr>
</p:sld>
</file>

<file path=ppt/theme/theme1.xml><?xml version="1.0" encoding="utf-8"?>
<a:theme xmlns:a="http://schemas.openxmlformats.org/drawingml/2006/main" name="Office Theme">
  <a:themeElements>
    <a:clrScheme name="COMMONWEALTH FUND">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2286</TotalTime>
  <Words>680</Words>
  <Application>Microsoft Macintosh PowerPoint</Application>
  <PresentationFormat>On-screen Show (4:3)</PresentationFormat>
  <Paragraphs>105</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Exhibit 1. Medicare Shared Savings Program:  Year 1 Performance of Participating Accountable Care Organizations (2013)</vt:lpstr>
      <vt:lpstr>Exhibit 2. Percentage of Accountable Care Organizations in the  Medicare Shared Savings Program Meeting Select Quality Benchmarks (2013)</vt:lpstr>
      <vt:lpstr>Exhibit 3. Select CMS Innovation Center Initiatives on  Primary Care Transformation</vt:lpstr>
      <vt:lpstr>Exhibit 4. Change in All-Cause 30-Day Hospital Readmission Rates</vt:lpstr>
      <vt:lpstr>Exhibit 5. Accelerating Implementation of Key Payment Reform Provisions</vt:lpstr>
      <vt:lpstr>Exhibit 6. CMS Innovation Center’s Focus Areas and Selected Initiatives</vt:lpstr>
      <vt:lpstr>Exhibit 7. Change in Rates for Hospital-Acquired Conditions, 2010–13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 1. Resources for System Improvement</dc:title>
  <dc:creator>Jamie Ryan</dc:creator>
  <cp:lastModifiedBy>Jen Wilson</cp:lastModifiedBy>
  <cp:revision>156</cp:revision>
  <dcterms:created xsi:type="dcterms:W3CDTF">2015-02-06T17:57:21Z</dcterms:created>
  <dcterms:modified xsi:type="dcterms:W3CDTF">2015-05-06T17:06:05Z</dcterms:modified>
</cp:coreProperties>
</file>