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93" r:id="rId2"/>
    <p:sldId id="279" r:id="rId3"/>
    <p:sldId id="290" r:id="rId4"/>
    <p:sldId id="294" r:id="rId5"/>
    <p:sldId id="271" r:id="rId6"/>
    <p:sldId id="304" r:id="rId7"/>
    <p:sldId id="268" r:id="rId8"/>
    <p:sldId id="305" r:id="rId9"/>
    <p:sldId id="297" r:id="rId10"/>
    <p:sldId id="298" r:id="rId11"/>
    <p:sldId id="280" r:id="rId12"/>
    <p:sldId id="308" r:id="rId13"/>
    <p:sldId id="306" r:id="rId14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3" autoAdjust="0"/>
    <p:restoredTop sz="95255" autoAdjust="0"/>
  </p:normalViewPr>
  <p:slideViewPr>
    <p:cSldViewPr>
      <p:cViewPr varScale="1">
        <p:scale>
          <a:sx n="150" d="100"/>
          <a:sy n="150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9381327334083"/>
          <c:y val="0.0457546311046379"/>
          <c:w val="0.939463699850019"/>
          <c:h val="0.804297277086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104168">
                <a:alpha val="75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22.0</c:v>
                </c:pt>
                <c:pt idx="2">
                  <c:v>12.0</c:v>
                </c:pt>
                <c:pt idx="3">
                  <c:v>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17.0</c:v>
                </c:pt>
                <c:pt idx="1">
                  <c:v>24.0</c:v>
                </c:pt>
                <c:pt idx="2">
                  <c:v>15.0</c:v>
                </c:pt>
                <c:pt idx="3">
                  <c:v>11.0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18.0</c:v>
                </c:pt>
                <c:pt idx="1">
                  <c:v>26.0</c:v>
                </c:pt>
                <c:pt idx="2">
                  <c:v>19.0</c:v>
                </c:pt>
                <c:pt idx="3">
                  <c:v>10.0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20.0</c:v>
                </c:pt>
                <c:pt idx="1">
                  <c:v>27.0</c:v>
                </c:pt>
                <c:pt idx="2">
                  <c:v>20.0</c:v>
                </c:pt>
                <c:pt idx="3">
                  <c:v>13.0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19.0</c:v>
                </c:pt>
                <c:pt idx="1">
                  <c:v>23.0</c:v>
                </c:pt>
                <c:pt idx="2">
                  <c:v>22.0</c:v>
                </c:pt>
                <c:pt idx="3">
                  <c:v>13.0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83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16.0</c:v>
                </c:pt>
                <c:pt idx="1">
                  <c:v>19.0</c:v>
                </c:pt>
                <c:pt idx="2">
                  <c:v>17.0</c:v>
                </c:pt>
                <c:pt idx="3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axId val="2116220744"/>
        <c:axId val="2116217752"/>
      </c:barChart>
      <c:catAx>
        <c:axId val="211622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6217752"/>
        <c:crosses val="autoZero"/>
        <c:auto val="1"/>
        <c:lblAlgn val="ctr"/>
        <c:lblOffset val="100"/>
        <c:noMultiLvlLbl val="0"/>
      </c:catAx>
      <c:valAx>
        <c:axId val="2116217752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crossAx val="2116220744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123435976752906"/>
          <c:y val="0.145251396648045"/>
          <c:w val="0.785896489501312"/>
          <c:h val="0.07076716667399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5"/>
          <c:y val="0.0814713361736523"/>
          <c:w val="0.641908959749597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B3608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3"/>
                <c:pt idx="0">
                  <c:v>19-34</c:v>
                </c:pt>
                <c:pt idx="1">
                  <c:v>35-49</c:v>
                </c:pt>
                <c:pt idx="2">
                  <c:v>50-64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42.0</c:v>
                </c:pt>
                <c:pt idx="1">
                  <c:v>34.0</c:v>
                </c:pt>
                <c:pt idx="2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5"/>
          <c:y val="0.0814713361736523"/>
          <c:w val="0.641908959749597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B3608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&lt;138% FPL</c:v>
                </c:pt>
                <c:pt idx="1">
                  <c:v>138-399% FPL</c:v>
                </c:pt>
                <c:pt idx="2">
                  <c:v>400% FPL or more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49.0</c:v>
                </c:pt>
                <c:pt idx="1">
                  <c:v>35.0</c:v>
                </c:pt>
                <c:pt idx="2">
                  <c:v>5.0</c:v>
                </c:pt>
                <c:pt idx="3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5"/>
          <c:y val="0.0814713361736523"/>
          <c:w val="0.641908959749597"/>
          <c:h val="0.918528663826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2"/>
                <c:pt idx="0">
                  <c:v>Expanded Medicaid</c:v>
                </c:pt>
                <c:pt idx="1">
                  <c:v>Did not expand Medicaid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39.0</c:v>
                </c:pt>
                <c:pt idx="1">
                  <c:v>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9381327334083"/>
          <c:y val="0.126504195706762"/>
          <c:w val="0.939463699850019"/>
          <c:h val="0.762314112446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104168">
                <a:alpha val="75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15.0</c:v>
                </c:pt>
                <c:pt idx="1">
                  <c:v>30.0</c:v>
                </c:pt>
                <c:pt idx="2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17.0</c:v>
                </c:pt>
                <c:pt idx="1">
                  <c:v>34.0</c:v>
                </c:pt>
                <c:pt idx="2">
                  <c:v>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18.0</c:v>
                </c:pt>
                <c:pt idx="1">
                  <c:v>39.0</c:v>
                </c:pt>
                <c:pt idx="2">
                  <c:v>9.0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20.0</c:v>
                </c:pt>
                <c:pt idx="1">
                  <c:v>36.0</c:v>
                </c:pt>
                <c:pt idx="2">
                  <c:v>7.0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19.0</c:v>
                </c:pt>
                <c:pt idx="1">
                  <c:v>32.0</c:v>
                </c:pt>
                <c:pt idx="2">
                  <c:v>9.0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383B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16.0</c:v>
                </c:pt>
                <c:pt idx="1">
                  <c:v>24.0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axId val="-2143818536"/>
        <c:axId val="-2143815560"/>
      </c:barChart>
      <c:catAx>
        <c:axId val="-2143818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3815560"/>
        <c:crosses val="autoZero"/>
        <c:auto val="1"/>
        <c:lblAlgn val="ctr"/>
        <c:lblOffset val="100"/>
        <c:noMultiLvlLbl val="0"/>
      </c:catAx>
      <c:valAx>
        <c:axId val="-2143815560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crossAx val="-2143818536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139850604611923"/>
          <c:y val="0.0427405603229353"/>
          <c:w val="0.784408394263217"/>
          <c:h val="0.08983919412497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9381327334083"/>
          <c:y val="0.0626743906501342"/>
          <c:w val="0.939463699850019"/>
          <c:h val="0.82614391750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20.0</c:v>
                </c:pt>
                <c:pt idx="1">
                  <c:v>15.0</c:v>
                </c:pt>
                <c:pt idx="2">
                  <c:v>24.0</c:v>
                </c:pt>
                <c:pt idx="3">
                  <c:v>39.0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19.0</c:v>
                </c:pt>
                <c:pt idx="1">
                  <c:v>14.0</c:v>
                </c:pt>
                <c:pt idx="2">
                  <c:v>20.0</c:v>
                </c:pt>
                <c:pt idx="3">
                  <c:v>40.0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Non-Hispanic 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16.0</c:v>
                </c:pt>
                <c:pt idx="1">
                  <c:v>10.0</c:v>
                </c:pt>
                <c:pt idx="2">
                  <c:v>18.0</c:v>
                </c:pt>
                <c:pt idx="3">
                  <c:v>34.0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116155464"/>
        <c:axId val="2116152392"/>
      </c:barChart>
      <c:catAx>
        <c:axId val="211615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6152392"/>
        <c:crosses val="autoZero"/>
        <c:auto val="1"/>
        <c:lblAlgn val="ctr"/>
        <c:lblOffset val="100"/>
        <c:noMultiLvlLbl val="0"/>
      </c:catAx>
      <c:valAx>
        <c:axId val="2116152392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crossAx val="2116155464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123481556992876"/>
          <c:y val="0.0"/>
          <c:w val="0.634110775215598"/>
          <c:h val="0.1369814052239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799441172901"/>
          <c:y val="0.092125268432355"/>
          <c:w val="0.940896801500835"/>
          <c:h val="0.665809830589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36.0</c:v>
                </c:pt>
                <c:pt idx="1">
                  <c:v>45.0</c:v>
                </c:pt>
                <c:pt idx="2">
                  <c:v>29.0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28.0</c:v>
                </c:pt>
                <c:pt idx="1">
                  <c:v>33.0</c:v>
                </c:pt>
                <c:pt idx="2">
                  <c:v>25.0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57.0</c:v>
                </c:pt>
                <c:pt idx="1">
                  <c:v>59.0</c:v>
                </c:pt>
                <c:pt idx="2">
                  <c:v>55.0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17939064"/>
        <c:axId val="2117942152"/>
      </c:barChart>
      <c:catAx>
        <c:axId val="2117939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17942152"/>
        <c:crosses val="autoZero"/>
        <c:auto val="1"/>
        <c:lblAlgn val="ctr"/>
        <c:lblOffset val="100"/>
        <c:noMultiLvlLbl val="0"/>
      </c:catAx>
      <c:valAx>
        <c:axId val="2117942152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crossAx val="2117939064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06819253604408"/>
          <c:y val="0.0"/>
          <c:w val="0.792359098585645"/>
          <c:h val="0.07209877732702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2003357978513"/>
          <c:y val="0.0345495108565975"/>
          <c:w val="0.937723784994431"/>
          <c:h val="0.722030541636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35.0</c:v>
                </c:pt>
                <c:pt idx="1">
                  <c:v>43.0</c:v>
                </c:pt>
                <c:pt idx="2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29.0</c:v>
                </c:pt>
                <c:pt idx="1">
                  <c:v>34.0</c:v>
                </c:pt>
                <c:pt idx="2">
                  <c:v>27.0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&lt;200% FPL</c:v>
                </c:pt>
                <c:pt idx="2">
                  <c:v>200% FPL or more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51.0</c:v>
                </c:pt>
                <c:pt idx="1">
                  <c:v>54.0</c:v>
                </c:pt>
                <c:pt idx="2">
                  <c:v>44.0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-2143404920"/>
        <c:axId val="-2143401832"/>
      </c:barChart>
      <c:catAx>
        <c:axId val="-2143404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43401832"/>
        <c:crosses val="autoZero"/>
        <c:auto val="1"/>
        <c:lblAlgn val="ctr"/>
        <c:lblOffset val="100"/>
        <c:noMultiLvlLbl val="0"/>
      </c:catAx>
      <c:valAx>
        <c:axId val="-2143401832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crossAx val="-2143404920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02553483354091"/>
          <c:y val="0.0181818181818182"/>
          <c:w val="0.82531704413695"/>
          <c:h val="0.07311166785969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2003357978513"/>
          <c:y val="0.140610116917204"/>
          <c:w val="0.926922798443298"/>
          <c:h val="0.756010137523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Blood pressure checked</c:v>
                </c:pt>
                <c:pt idx="2">
                  <c:v>Cholesterol checked</c:v>
                </c:pt>
                <c:pt idx="3">
                  <c:v>Seasonal flu shot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88.0</c:v>
                </c:pt>
                <c:pt idx="1">
                  <c:v>88.0</c:v>
                </c:pt>
                <c:pt idx="2">
                  <c:v>71.0</c:v>
                </c:pt>
                <c:pt idx="3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Blood pressure checked</c:v>
                </c:pt>
                <c:pt idx="2">
                  <c:v>Cholesterol checked</c:v>
                </c:pt>
                <c:pt idx="3">
                  <c:v>Seasonal flu shot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94.0</c:v>
                </c:pt>
                <c:pt idx="1">
                  <c:v>93.0</c:v>
                </c:pt>
                <c:pt idx="2">
                  <c:v>79.0</c:v>
                </c:pt>
                <c:pt idx="3">
                  <c:v>49.0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Blood pressure checked</c:v>
                </c:pt>
                <c:pt idx="2">
                  <c:v>Cholesterol checked</c:v>
                </c:pt>
                <c:pt idx="3">
                  <c:v>Seasonal flu shot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71.0</c:v>
                </c:pt>
                <c:pt idx="1">
                  <c:v>77.0</c:v>
                </c:pt>
                <c:pt idx="2">
                  <c:v>51.0</c:v>
                </c:pt>
                <c:pt idx="3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2117982824"/>
        <c:axId val="2117985912"/>
      </c:barChart>
      <c:catAx>
        <c:axId val="2117982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17985912"/>
        <c:crosses val="autoZero"/>
        <c:auto val="1"/>
        <c:lblAlgn val="ctr"/>
        <c:lblOffset val="100"/>
        <c:noMultiLvlLbl val="0"/>
      </c:catAx>
      <c:valAx>
        <c:axId val="2117985912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2117982824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269779550582493"/>
          <c:y val="0.0151515151515152"/>
          <c:w val="0.70008864023576"/>
          <c:h val="0.07311166785969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2003357978513"/>
          <c:y val="0.0646041617409237"/>
          <c:w val="0.932357327015539"/>
          <c:h val="0.7486077941155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75.0</c:v>
                </c:pt>
                <c:pt idx="1">
                  <c:v>56.0</c:v>
                </c:pt>
                <c:pt idx="2">
                  <c:v>70.0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80.0</c:v>
                </c:pt>
                <c:pt idx="1">
                  <c:v>61.0</c:v>
                </c:pt>
                <c:pt idx="2">
                  <c:v>75.0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61.0</c:v>
                </c:pt>
                <c:pt idx="1">
                  <c:v>32.0</c:v>
                </c:pt>
                <c:pt idx="2">
                  <c:v>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2118010408"/>
        <c:axId val="2118013496"/>
      </c:barChart>
      <c:catAx>
        <c:axId val="2118010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18013496"/>
        <c:crosses val="autoZero"/>
        <c:auto val="1"/>
        <c:lblAlgn val="ctr"/>
        <c:lblOffset val="100"/>
        <c:noMultiLvlLbl val="0"/>
      </c:catAx>
      <c:valAx>
        <c:axId val="2118013496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2118010408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62274266858526"/>
          <c:y val="0.0181818181818182"/>
          <c:w val="0.759248548182603"/>
          <c:h val="0.07311166785969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9381327334083"/>
          <c:y val="0.0626743906501342"/>
          <c:w val="0.939463699850019"/>
          <c:h val="0.745285012923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37.0</c:v>
                </c:pt>
                <c:pt idx="1">
                  <c:v>30.0</c:v>
                </c:pt>
                <c:pt idx="2">
                  <c:v>44.0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27.0</c:v>
                </c:pt>
                <c:pt idx="1">
                  <c:v>19.0</c:v>
                </c:pt>
                <c:pt idx="2">
                  <c:v>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43347656"/>
        <c:axId val="-2143344680"/>
      </c:barChart>
      <c:catAx>
        <c:axId val="-2143347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3344680"/>
        <c:crosses val="autoZero"/>
        <c:auto val="1"/>
        <c:lblAlgn val="ctr"/>
        <c:lblOffset val="100"/>
        <c:noMultiLvlLbl val="0"/>
      </c:catAx>
      <c:valAx>
        <c:axId val="-2143344680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crossAx val="-2143347656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364552985564304"/>
          <c:y val="0.0173825130942686"/>
          <c:w val="0.285774981252343"/>
          <c:h val="0.095606917151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49950787401575"/>
          <c:y val="0.0626743906501342"/>
          <c:w val="0.926317562074652"/>
          <c:h val="0.745285012923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State-based marketplace</c:v>
                </c:pt>
                <c:pt idx="2">
                  <c:v>Federally facilitated marketplace</c:v>
                </c:pt>
                <c:pt idx="4">
                  <c:v>State expanded Medicaid</c:v>
                </c:pt>
                <c:pt idx="5">
                  <c:v>State did not expand Medicaid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19.0</c:v>
                </c:pt>
                <c:pt idx="1">
                  <c:v>17.0</c:v>
                </c:pt>
                <c:pt idx="2">
                  <c:v>20.0</c:v>
                </c:pt>
                <c:pt idx="4">
                  <c:v>14.0</c:v>
                </c:pt>
                <c:pt idx="5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State-based marketplace</c:v>
                </c:pt>
                <c:pt idx="2">
                  <c:v>Federally facilitated marketplace</c:v>
                </c:pt>
                <c:pt idx="4">
                  <c:v>State expanded Medicaid</c:v>
                </c:pt>
                <c:pt idx="5">
                  <c:v>State did not expand Medicaid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16.0</c:v>
                </c:pt>
                <c:pt idx="1">
                  <c:v>13.0</c:v>
                </c:pt>
                <c:pt idx="2">
                  <c:v>17.0</c:v>
                </c:pt>
                <c:pt idx="4">
                  <c:v>9.0</c:v>
                </c:pt>
                <c:pt idx="5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16126952"/>
        <c:axId val="2116123960"/>
      </c:barChart>
      <c:catAx>
        <c:axId val="211612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6123960"/>
        <c:crosses val="autoZero"/>
        <c:auto val="1"/>
        <c:lblAlgn val="ctr"/>
        <c:lblOffset val="100"/>
        <c:noMultiLvlLbl val="0"/>
      </c:catAx>
      <c:valAx>
        <c:axId val="2116123960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crossAx val="2116126952"/>
        <c:crosses val="autoZero"/>
        <c:crossBetween val="between"/>
        <c:majorUnit val="10.0"/>
      </c:valAx>
    </c:plotArea>
    <c:legend>
      <c:legendPos val="t"/>
      <c:layout>
        <c:manualLayout>
          <c:xMode val="edge"/>
          <c:yMode val="edge"/>
          <c:x val="0.404577563580415"/>
          <c:y val="0.0214639586373928"/>
          <c:w val="0.258168273146891"/>
          <c:h val="0.09246221047186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6" y="8945778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35" tIns="47368" rIns="94735" bIns="47368" anchor="b"/>
          <a:lstStyle/>
          <a:p>
            <a:pPr algn="r"/>
            <a:fld id="{D560F11D-893C-4E56-9C22-10D58CC7116F}" type="slidenum">
              <a:rPr lang="en-US" sz="1200">
                <a:solidFill>
                  <a:prstClr val="black"/>
                </a:solidFill>
              </a:rPr>
              <a:pPr algn="r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4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3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6" y="8945778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/>
            <a:fld id="{D560F11D-893C-4E56-9C22-10D58CC7116F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1FCA7-9D39-44C0-BCF7-865C828B5D6F}" type="slidenum">
              <a:rPr lang="en-US"/>
              <a:pPr/>
              <a:t>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  <p:sldLayoutId id="2147483704" r:id="rId7"/>
    <p:sldLayoutId id="2147483705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1900337"/>
              </p:ext>
            </p:extLst>
          </p:nvPr>
        </p:nvGraphicFramePr>
        <p:xfrm>
          <a:off x="152401" y="2199505"/>
          <a:ext cx="8839199" cy="2143895"/>
        </p:xfrm>
        <a:graphic>
          <a:graphicData uri="http://schemas.openxmlformats.org/drawingml/2006/table">
            <a:tbl>
              <a:tblPr/>
              <a:tblGrid>
                <a:gridCol w="2285999"/>
                <a:gridCol w="1092200"/>
                <a:gridCol w="1092200"/>
                <a:gridCol w="1092200"/>
                <a:gridCol w="1092200"/>
                <a:gridCol w="1092200"/>
                <a:gridCol w="1092200"/>
              </a:tblGrid>
              <a:tr h="48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2001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30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Uninsured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24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18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32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20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37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19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36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29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30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138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142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141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147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148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154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1. The Number of Uninsured Adults Dropped to 29 Million in 2014,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Down from 37 Million in 2010</a:t>
            </a: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2332" y="6536266"/>
            <a:ext cx="887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(2001, 2003,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2005,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9129" name="Text Box 50"/>
          <p:cNvSpPr txBox="1">
            <a:spLocks noChangeArrowheads="1"/>
          </p:cNvSpPr>
          <p:nvPr/>
        </p:nvSpPr>
        <p:spPr bwMode="auto">
          <a:xfrm>
            <a:off x="152400" y="1589048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Adults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ages 19–64</a:t>
            </a:r>
          </a:p>
        </p:txBody>
      </p:sp>
    </p:spTree>
    <p:extLst>
      <p:ext uri="{BB962C8B-B14F-4D97-AF65-F5344CB8AC3E}">
        <p14:creationId xmlns:p14="http://schemas.microsoft.com/office/powerpoint/2010/main" val="373923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400110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10. Uninsured Adults Have Lower Rates of Cancer Screening Tests, 2014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9961" y="6177804"/>
            <a:ext cx="8147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Pap test in past three years for females ages 21–64; colon cancer screening in past five years for adults ages 50–64; and mammogram in past two years for females ages 40–64.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77801" y="838200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Percent of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adults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52952819"/>
              </p:ext>
            </p:extLst>
          </p:nvPr>
        </p:nvGraphicFramePr>
        <p:xfrm>
          <a:off x="245534" y="1388534"/>
          <a:ext cx="86106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6599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Exhibit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11. Among Adults with Incomes Below $24,000 for a Family of Four,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the Uninsured Rate Is Lowest in States That Expanded Medicaid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2" y="5993138"/>
            <a:ext cx="9025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Note: FPL refers to federal poverty level. 26 states and DC had expanded eligibility for their state Medicaid program and begun enrolling individuals by July 2014: AR, AZ,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CA, CO, CT, DC, DE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HI, IA, IL,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KY,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MA, MD,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MI, MN, ND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NH, NJ, NM, NV, NY, OH, OR,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RI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VT, WA, WV. </a:t>
            </a:r>
            <a:b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All other states were counted as not expanding Medicaid. AK and HI were not included in the survey sample.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(2012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067" y="1261646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 with incomes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&lt;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100% FPL who are uninsured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8940010"/>
              </p:ext>
            </p:extLst>
          </p:nvPr>
        </p:nvGraphicFramePr>
        <p:xfrm>
          <a:off x="304800" y="1752601"/>
          <a:ext cx="85344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585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Exhibit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12.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Uninsured Rates Have Dropped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in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Both States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with State-Based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Marketplaces and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Those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with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Federally Facilitated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Marketplaces</a:t>
            </a: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5816939"/>
            <a:ext cx="9101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Note: The following 16 states and DC have state-based marketplaces: CA, CO, CT, DC, HI, ID, KY, MA, MD, MN, NM, NV, NY, OR, RI, VT, WA. </a:t>
            </a:r>
            <a:b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All other states have federally facilitated marketplaces.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26 states and DC had expanded eligibility for their state Medicaid program and begun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enrolling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individuals by July 2014: AR, AZ, CA, CO, CT, DC,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DE, HI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IA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IL, KY,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MA, MD,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MI, MN,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ND, NH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NJ,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NM, NV, NY, OH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OR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RI, VT,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WA, WV.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All other states were counted as not expanding Medicaid.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HI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were not included in the survey sample.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(2012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" y="1066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704194"/>
              </p:ext>
            </p:extLst>
          </p:nvPr>
        </p:nvGraphicFramePr>
        <p:xfrm>
          <a:off x="152400" y="1524000"/>
          <a:ext cx="8839200" cy="373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461002" y="2235197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966172" y="5105399"/>
            <a:ext cx="3072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Federally facilitated marketplace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45197" y="5029199"/>
            <a:ext cx="288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14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357448621"/>
              </p:ext>
            </p:extLst>
          </p:nvPr>
        </p:nvGraphicFramePr>
        <p:xfrm>
          <a:off x="-609600" y="1219200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/>
          <p:nvPr>
            <p:extLst>
              <p:ext uri="{D42A27DB-BD31-4B8C-83A1-F6EECF244321}">
                <p14:modId xmlns:p14="http://schemas.microsoft.com/office/powerpoint/2010/main" val="272676851"/>
              </p:ext>
            </p:extLst>
          </p:nvPr>
        </p:nvGraphicFramePr>
        <p:xfrm>
          <a:off x="2523064" y="1219200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224817796"/>
              </p:ext>
            </p:extLst>
          </p:nvPr>
        </p:nvGraphicFramePr>
        <p:xfrm>
          <a:off x="5616784" y="1219200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13585" y="3670012"/>
            <a:ext cx="920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50–64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24%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971" y="2679412"/>
            <a:ext cx="957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19–34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42%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400" y="2374612"/>
            <a:ext cx="86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35–49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34%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schemeClr val="accent6"/>
                </a:solidFill>
                <a:latin typeface="Cabin" panose="020B0803050202020004" pitchFamily="34" charset="0"/>
                <a:ea typeface="ＭＳ Ｐゴシック"/>
              </a:rPr>
              <a:t>Exhibit 13. Nearly Half of the Remaining Uninsured Have Incomes That Would Make Them Eligible for Expanded Medicaid</a:t>
            </a:r>
            <a:endParaRPr lang="en-US" sz="20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34" y="12192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16133" y="1219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State Medicaid Decision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17" y="5800002"/>
            <a:ext cx="90068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FPL refers to federal poverty level. Segments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may not sum to 100 percent because of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rounding.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26 states and DC had expanded eligibility for their state Medicaid program and begun enrolling individuals by July 2014: AR, AZ, CA, CO, CT, DC, DE, HI, IA, IL, KY, MA, MD, MI, MN, ND, NH, NJ, NM, NV, NY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OH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OR, RI, VT, WA, WV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All other states were counted as not expanding Medicaid.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HI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were not included in the survey sample.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  <a:cs typeface="Arial" pitchFamily="34" charset="0"/>
              </a:rPr>
              <a:t>The Commonwealth Fund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  <a:cs typeface="Arial" pitchFamily="34" charset="0"/>
              </a:rPr>
              <a:t>Biennial Health Insurance Survey (2014). 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6461" y="1219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Income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27398" y="2679412"/>
            <a:ext cx="116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&lt;133% FPL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49%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5800" y="2374612"/>
            <a:ext cx="1363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133%–399% FPL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35%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0" y="3982015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400% FPL or more</a:t>
            </a:r>
          </a:p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5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0371" y="2397948"/>
            <a:ext cx="1177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Expanded Medicaid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39%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96200" y="275561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Did not expand Medicaid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61%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922861" y="5224046"/>
            <a:ext cx="7315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itchFamily="34" charset="0"/>
              </a:rPr>
              <a:t>29 million uninsured adults ages 19 to 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4380637"/>
            <a:ext cx="115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Refused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11%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3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Exhibit 2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. Young Adults Have Made the Greatest Gains in Coverage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of Any Age Group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5" y="6358468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 dirty="0" smtClean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(2001, 2003,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2005, 2010,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534" y="12192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 who are uninsured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22458275"/>
              </p:ext>
            </p:extLst>
          </p:nvPr>
        </p:nvGraphicFramePr>
        <p:xfrm>
          <a:off x="304800" y="1701800"/>
          <a:ext cx="8534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271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Exhibit 3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.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People with Incomes Under $48,000 for a Family of Four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/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Experienced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the Largest Declines in Uninsured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Rates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2" y="6358468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Note: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FPL refers to federal poverty level.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Income levels are for a family of four in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2013.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(2001, 2003, 2005, 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534" y="11430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06499917"/>
              </p:ext>
            </p:extLst>
          </p:nvPr>
        </p:nvGraphicFramePr>
        <p:xfrm>
          <a:off x="304800" y="1676400"/>
          <a:ext cx="853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50266" y="5596582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&lt;$47,100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1528" y="5596582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$47,100+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3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00110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Exhibit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4.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/>
              </a:rPr>
              <a:t>ninsured Rates Declined Among Whites, Blacks, and Latinos in 2014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2" y="6538666"/>
            <a:ext cx="8592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152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39579883"/>
              </p:ext>
            </p:extLst>
          </p:nvPr>
        </p:nvGraphicFramePr>
        <p:xfrm>
          <a:off x="304800" y="1828801"/>
          <a:ext cx="85344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278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4001485"/>
              </p:ext>
            </p:extLst>
          </p:nvPr>
        </p:nvGraphicFramePr>
        <p:xfrm>
          <a:off x="136090" y="1798880"/>
          <a:ext cx="8872840" cy="3992320"/>
        </p:xfrm>
        <a:graphic>
          <a:graphicData uri="http://schemas.openxmlformats.org/drawingml/2006/table">
            <a:tbl>
              <a:tblPr/>
              <a:tblGrid>
                <a:gridCol w="3429196"/>
                <a:gridCol w="1172749"/>
                <a:gridCol w="1075826"/>
                <a:gridCol w="1108237"/>
                <a:gridCol w="1043416"/>
                <a:gridCol w="104341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In the past 12 months: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56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Had a medical problem,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did not visit doctor or clinic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41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53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Did not fill a prescription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50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Skipped recommended test, treatment, or follow-up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Did not get needed specialist care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Any of the above access problems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64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80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66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5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. The Number of Adults Reporting Not Getting Needed Care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Because of Cost Declined in 2014 for the First Time Since 2003</a:t>
            </a: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2560" y="6539443"/>
            <a:ext cx="716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Source: The Commonwealth Fund Biennial Health Insurance Surveys (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2003,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2005,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9129" name="Text Box 50"/>
          <p:cNvSpPr txBox="1">
            <a:spLocks noChangeArrowheads="1"/>
          </p:cNvSpPr>
          <p:nvPr/>
        </p:nvSpPr>
        <p:spPr bwMode="auto">
          <a:xfrm>
            <a:off x="59890" y="1143000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</a:t>
            </a:r>
          </a:p>
        </p:txBody>
      </p:sp>
    </p:spTree>
    <p:extLst>
      <p:ext uri="{BB962C8B-B14F-4D97-AF65-F5344CB8AC3E}">
        <p14:creationId xmlns:p14="http://schemas.microsoft.com/office/powerpoint/2010/main" val="165421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7"/>
            <a:ext cx="9140825" cy="707886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6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Uninsured Adults Report Cost-Related Problems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Getting Needed Care at Twice the Rate of Insured Adults</a:t>
            </a:r>
            <a:endParaRPr lang="en-US" sz="2000" b="1" dirty="0" smtClean="0">
              <a:solidFill>
                <a:schemeClr val="accent6"/>
              </a:solidFill>
              <a:latin typeface="Cabin" panose="020B0803050202020004" pitchFamily="34" charset="0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335" y="5993138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FPL refers to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federal poverty level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Income levels are for a family of four in 2013.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Did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not fill a prescription; did not see a specialist when needed; skipped recommended medical test, treatment, or follow-up; had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medical problem b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ut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did not visit doctor or clinic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36782" y="1143000"/>
            <a:ext cx="89156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Percent of adults ages 19–64 who had any of four access problems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in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past year because of cost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47419362"/>
              </p:ext>
            </p:extLst>
          </p:nvPr>
        </p:nvGraphicFramePr>
        <p:xfrm>
          <a:off x="304800" y="18288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2995" y="5339665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&lt;$47,100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17266" y="5334000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$47,100+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1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63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117556"/>
              </p:ext>
            </p:extLst>
          </p:nvPr>
        </p:nvGraphicFramePr>
        <p:xfrm>
          <a:off x="203199" y="1282096"/>
          <a:ext cx="8763000" cy="4966304"/>
        </p:xfrm>
        <a:graphic>
          <a:graphicData uri="http://schemas.openxmlformats.org/drawingml/2006/table">
            <a:tbl>
              <a:tblPr/>
              <a:tblGrid>
                <a:gridCol w="4262160"/>
                <a:gridCol w="1125210"/>
                <a:gridCol w="1125210"/>
                <a:gridCol w="1125210"/>
                <a:gridCol w="1125210"/>
              </a:tblGrid>
              <a:tr h="297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54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In the past 12 months: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Had problems paying or unable to pay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Contacted by a collection agency about medical bills*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89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Contacted by collection agency for unpaid 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993">
                <a:tc>
                  <a:txBody>
                    <a:bodyPr/>
                    <a:lstStyle/>
                    <a:p>
                      <a:pPr marL="917575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Contacted by a collection agency because of billing mistake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Had to change way of life to pay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Any of three bill problems </a:t>
                      </a:r>
                      <a:b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(does not include billing mistake)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62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63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Medical bills being paid off over time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46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Any of three bill problems or medical debt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58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75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cs typeface="Arial" pitchFamily="34" charset="0"/>
                        </a:rPr>
                        <a:t>64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2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7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. The Number of Adults Reporting Medical Bill Problems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Declined in 2014 for the First Time Since 2005</a:t>
            </a:r>
          </a:p>
        </p:txBody>
      </p:sp>
      <p:sp>
        <p:nvSpPr>
          <p:cNvPr id="80933" name="Text Box 49"/>
          <p:cNvSpPr txBox="1">
            <a:spLocks noChangeArrowheads="1"/>
          </p:cNvSpPr>
          <p:nvPr/>
        </p:nvSpPr>
        <p:spPr bwMode="auto">
          <a:xfrm>
            <a:off x="42332" y="6362467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Subtotals may not sum to total: respondents who answered “don’t know” or refused are included in the distribution but not reported.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(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2005, 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0934" name="Text Box 50"/>
          <p:cNvSpPr txBox="1">
            <a:spLocks noChangeArrowheads="1"/>
          </p:cNvSpPr>
          <p:nvPr/>
        </p:nvSpPr>
        <p:spPr bwMode="auto">
          <a:xfrm>
            <a:off x="109234" y="838200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Percent of adults ages 19–64</a:t>
            </a:r>
          </a:p>
        </p:txBody>
      </p:sp>
    </p:spTree>
    <p:extLst>
      <p:ext uri="{BB962C8B-B14F-4D97-AF65-F5344CB8AC3E}">
        <p14:creationId xmlns:p14="http://schemas.microsoft.com/office/powerpoint/2010/main" val="60918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7"/>
            <a:ext cx="9140825" cy="1015663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8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. Uninsured Adults Reported Having Medical Bill Problems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at Higher Rates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T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han Did Insured Adults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endParaRPr lang="en-US" sz="2000" b="1" dirty="0" smtClean="0">
              <a:solidFill>
                <a:schemeClr val="accent6"/>
              </a:solidFill>
              <a:latin typeface="Cabin" panose="020B0803050202020004" pitchFamily="34" charset="0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332" y="5994402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FPL refers to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federal poverty level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Income levels are for a family of four in 2013.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* Had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problems paying medical bills, contacted by a collection agency for unpaid bills, had to change way of life in order to pay medical bills, or has outstanding medical debt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70938" y="1143000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Percent of adults ages 19–64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who had medical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bill problems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or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accrued medical debt*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96826452"/>
              </p:ext>
            </p:extLst>
          </p:nvPr>
        </p:nvGraphicFramePr>
        <p:xfrm>
          <a:off x="338667" y="1752600"/>
          <a:ext cx="8534401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58396" y="5240980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&lt;$47,100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5240980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$47,100+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6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00110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Exhibit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9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. Uninsured Adults Are Less Likely to Have a Regular Source of Care, 2014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332" y="6180667"/>
            <a:ext cx="86275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Blood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pressure checked in past two years (in past year if has hypertension or high blood pressure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); cholesterol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checked in past five years (in past year if has hypertension, heart disease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or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high cholesterol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); seasonal flu shot in past 12 months.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93134" y="838200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Percent of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adults ages 19–64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59403122"/>
              </p:ext>
            </p:extLst>
          </p:nvPr>
        </p:nvGraphicFramePr>
        <p:xfrm>
          <a:off x="152400" y="1430587"/>
          <a:ext cx="8839200" cy="436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380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4861</TotalTime>
  <Words>1494</Words>
  <Application>Microsoft Macintosh PowerPoint</Application>
  <PresentationFormat>On-screen Show (4:3)</PresentationFormat>
  <Paragraphs>262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CMWF_template_5-2014_white_bg</vt:lpstr>
      <vt:lpstr>PowerPoint Presentation</vt:lpstr>
      <vt:lpstr>Exhibit 2. Young Adults Have Made the Greatest Gains in Coverage  of Any Age Group</vt:lpstr>
      <vt:lpstr>Exhibit 3. People with Incomes Under $48,000 for a Family of Four  Experienced the Largest Declines in Uninsured Rates</vt:lpstr>
      <vt:lpstr>Exhibit 4. Uninsured Rates Declined Among Whites, Blacks, and Latinos in 2014</vt:lpstr>
      <vt:lpstr>PowerPoint Presentation</vt:lpstr>
      <vt:lpstr>Exhibit 6. Uninsured Adults Report Cost-Related Problems  Getting Needed Care at Twice the Rate of Insured Adults</vt:lpstr>
      <vt:lpstr>PowerPoint Presentation</vt:lpstr>
      <vt:lpstr>Exhibit 8. Uninsured Adults Reported Having Medical Bill Problems  at Higher Rates Than Did Insured Adults </vt:lpstr>
      <vt:lpstr>Exhibit 9. Uninsured Adults Are Less Likely to Have a Regular Source of Care, 2014</vt:lpstr>
      <vt:lpstr>Exhibit 10. Uninsured Adults Have Lower Rates of Cancer Screening Tests, 2014</vt:lpstr>
      <vt:lpstr>Exhibit 11. Among Adults with Incomes Below $24,000 for a Family of Four,  the Uninsured Rate Is Lowest in States That Expanded Medicaid</vt:lpstr>
      <vt:lpstr>Exhibit 12. Uninsured Rates Have Dropped in Both States with State-Based Marketplaces and Those with Federally Facilitated Marketplaces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Paul Frame</cp:lastModifiedBy>
  <cp:revision>414</cp:revision>
  <cp:lastPrinted>2015-01-07T00:46:22Z</cp:lastPrinted>
  <dcterms:created xsi:type="dcterms:W3CDTF">2014-11-20T17:11:15Z</dcterms:created>
  <dcterms:modified xsi:type="dcterms:W3CDTF">2015-01-13T20:46:22Z</dcterms:modified>
</cp:coreProperties>
</file>