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3" r:id="rId3"/>
    <p:sldMasterId id="2147483666" r:id="rId4"/>
  </p:sldMasterIdLst>
  <p:notesMasterIdLst>
    <p:notesMasterId r:id="rId12"/>
  </p:notesMasterIdLst>
  <p:handoutMasterIdLst>
    <p:handoutMasterId r:id="rId13"/>
  </p:handoutMasterIdLst>
  <p:sldIdLst>
    <p:sldId id="308" r:id="rId5"/>
    <p:sldId id="309" r:id="rId6"/>
    <p:sldId id="310" r:id="rId7"/>
    <p:sldId id="311" r:id="rId8"/>
    <p:sldId id="314" r:id="rId9"/>
    <p:sldId id="313" r:id="rId10"/>
    <p:sldId id="31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607"/>
    <a:srgbClr val="1F497D"/>
    <a:srgbClr val="FF7300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0" autoAdjust="0"/>
    <p:restoredTop sz="97190" autoAdjust="0"/>
  </p:normalViewPr>
  <p:slideViewPr>
    <p:cSldViewPr>
      <p:cViewPr varScale="1">
        <p:scale>
          <a:sx n="109" d="100"/>
          <a:sy n="109" d="100"/>
        </p:scale>
        <p:origin x="-15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97818233543"/>
          <c:y val="0.19795727878385899"/>
          <c:w val="0.80540218176645595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0.27</c:v>
                </c:pt>
                <c:pt idx="1">
                  <c:v>0.15</c:v>
                </c:pt>
                <c:pt idx="2">
                  <c:v>0.31</c:v>
                </c:pt>
                <c:pt idx="4">
                  <c:v>0.32</c:v>
                </c:pt>
                <c:pt idx="5">
                  <c:v>0.15</c:v>
                </c:pt>
                <c:pt idx="6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0.17</c:v>
                </c:pt>
                <c:pt idx="2">
                  <c:v>0.13</c:v>
                </c:pt>
                <c:pt idx="4">
                  <c:v>0.08</c:v>
                </c:pt>
                <c:pt idx="5">
                  <c:v>0.11</c:v>
                </c:pt>
                <c:pt idx="6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0.26</c:v>
                </c:pt>
                <c:pt idx="1">
                  <c:v>0.24</c:v>
                </c:pt>
                <c:pt idx="2">
                  <c:v>0.27</c:v>
                </c:pt>
                <c:pt idx="4">
                  <c:v>0.19</c:v>
                </c:pt>
                <c:pt idx="5">
                  <c:v>0.1</c:v>
                </c:pt>
                <c:pt idx="6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in PCMH/APCP</c:v>
                </c:pt>
                <c:pt idx="2">
                  <c:v>MDs not in PCMH/APCP</c:v>
                </c:pt>
                <c:pt idx="4">
                  <c:v>NP/PA all</c:v>
                </c:pt>
                <c:pt idx="5">
                  <c:v>NP/PA in PCMH/APCP</c:v>
                </c:pt>
                <c:pt idx="6">
                  <c:v>NP/PA not in PCMH/APCP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0.33</c:v>
                </c:pt>
                <c:pt idx="1">
                  <c:v>0.43</c:v>
                </c:pt>
                <c:pt idx="2">
                  <c:v>0.28000000000000003</c:v>
                </c:pt>
                <c:pt idx="4">
                  <c:v>0.4</c:v>
                </c:pt>
                <c:pt idx="5">
                  <c:v>0.63</c:v>
                </c:pt>
                <c:pt idx="6">
                  <c:v>0.31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103344000"/>
        <c:axId val="103342464"/>
      </c:barChart>
      <c:valAx>
        <c:axId val="103342464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103344000"/>
        <c:crosses val="autoZero"/>
        <c:crossBetween val="between"/>
      </c:valAx>
      <c:catAx>
        <c:axId val="10334400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103342464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945677367799"/>
          <c:y val="8.0838334179754001E-2"/>
          <c:w val="0.73726254522422197"/>
          <c:h val="8.285688686462200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97818233543"/>
          <c:y val="0.19795727878385899"/>
          <c:w val="0.80540218176645595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0.38</c:v>
                </c:pt>
                <c:pt idx="1">
                  <c:v>0.25</c:v>
                </c:pt>
                <c:pt idx="2">
                  <c:v>0.43</c:v>
                </c:pt>
                <c:pt idx="4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0.26</c:v>
                </c:pt>
                <c:pt idx="1">
                  <c:v>0.24</c:v>
                </c:pt>
                <c:pt idx="2">
                  <c:v>0.27</c:v>
                </c:pt>
                <c:pt idx="4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0.21</c:v>
                </c:pt>
                <c:pt idx="1">
                  <c:v>0.2</c:v>
                </c:pt>
                <c:pt idx="2">
                  <c:v>0.21</c:v>
                </c:pt>
                <c:pt idx="4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in ACOs</c:v>
                </c:pt>
                <c:pt idx="2">
                  <c:v>MDs not in ACOs</c:v>
                </c:pt>
                <c:pt idx="4">
                  <c:v>NP/PA all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0.14000000000000001</c:v>
                </c:pt>
                <c:pt idx="1">
                  <c:v>0.3</c:v>
                </c:pt>
                <c:pt idx="2">
                  <c:v>7.0000000000000007E-2</c:v>
                </c:pt>
                <c:pt idx="4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95360512"/>
        <c:axId val="95358976"/>
      </c:barChart>
      <c:valAx>
        <c:axId val="95358976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95360512"/>
        <c:crosses val="autoZero"/>
        <c:crossBetween val="between"/>
      </c:valAx>
      <c:catAx>
        <c:axId val="95360512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95358976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0876976136237499"/>
          <c:y val="6.3110192281305197E-2"/>
          <c:w val="0.73726254522422197"/>
          <c:h val="6.49977407973543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276753622942101"/>
          <c:y val="0.14074335815868699"/>
          <c:w val="0.73723246377057905"/>
          <c:h val="0.811539901190877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rec'd qual incent</c:v>
                </c:pt>
                <c:pt idx="2">
                  <c:v>MDs not rec'd qual incent</c:v>
                </c:pt>
                <c:pt idx="4">
                  <c:v>NP/PA all</c:v>
                </c:pt>
                <c:pt idx="5">
                  <c:v>NP/PA rec'd qual incent</c:v>
                </c:pt>
                <c:pt idx="6">
                  <c:v>NP/PA not rec'd qual incent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</c:v>
                </c:pt>
                <c:pt idx="1">
                  <c:v>0.06</c:v>
                </c:pt>
                <c:pt idx="2">
                  <c:v>0.13</c:v>
                </c:pt>
                <c:pt idx="4">
                  <c:v>0.22</c:v>
                </c:pt>
                <c:pt idx="5">
                  <c:v>0.14000000000000001</c:v>
                </c:pt>
                <c:pt idx="6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rec'd qual incent</c:v>
                </c:pt>
                <c:pt idx="2">
                  <c:v>MDs not rec'd qual incent</c:v>
                </c:pt>
                <c:pt idx="4">
                  <c:v>NP/PA all</c:v>
                </c:pt>
                <c:pt idx="5">
                  <c:v>NP/PA rec'd qual incent</c:v>
                </c:pt>
                <c:pt idx="6">
                  <c:v>NP/PA not rec'd qual incent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4">
                  <c:v>0.38</c:v>
                </c:pt>
                <c:pt idx="5">
                  <c:v>0.41</c:v>
                </c:pt>
                <c:pt idx="6">
                  <c:v>0.36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rec'd qual incent</c:v>
                </c:pt>
                <c:pt idx="2">
                  <c:v>MDs not rec'd qual incent</c:v>
                </c:pt>
                <c:pt idx="4">
                  <c:v>NP/PA all</c:v>
                </c:pt>
                <c:pt idx="5">
                  <c:v>NP/PA rec'd qual incent</c:v>
                </c:pt>
                <c:pt idx="6">
                  <c:v>NP/PA not rec'd qual incent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0.17</c:v>
                </c:pt>
                <c:pt idx="1">
                  <c:v>0.15</c:v>
                </c:pt>
                <c:pt idx="2">
                  <c:v>0.18</c:v>
                </c:pt>
                <c:pt idx="4">
                  <c:v>0.12</c:v>
                </c:pt>
                <c:pt idx="5">
                  <c:v>0.1</c:v>
                </c:pt>
                <c:pt idx="6">
                  <c:v>0.13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MDs all</c:v>
                </c:pt>
                <c:pt idx="1">
                  <c:v>MDs rec'd qual incent</c:v>
                </c:pt>
                <c:pt idx="2">
                  <c:v>MDs not rec'd qual incent</c:v>
                </c:pt>
                <c:pt idx="4">
                  <c:v>NP/PA all</c:v>
                </c:pt>
                <c:pt idx="5">
                  <c:v>NP/PA rec'd qual incent</c:v>
                </c:pt>
                <c:pt idx="6">
                  <c:v>NP/PA not rec'd qual incent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0.22</c:v>
                </c:pt>
                <c:pt idx="1">
                  <c:v>0.28000000000000003</c:v>
                </c:pt>
                <c:pt idx="2">
                  <c:v>0.17</c:v>
                </c:pt>
                <c:pt idx="4">
                  <c:v>0.27</c:v>
                </c:pt>
                <c:pt idx="5">
                  <c:v>0.35</c:v>
                </c:pt>
                <c:pt idx="6">
                  <c:v>0.25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95593216"/>
        <c:axId val="95579136"/>
      </c:barChart>
      <c:valAx>
        <c:axId val="95579136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95593216"/>
        <c:crosses val="autoZero"/>
        <c:crossBetween val="between"/>
      </c:valAx>
      <c:catAx>
        <c:axId val="9559321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95579136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5279603756804497"/>
          <c:y val="6.0237407497435599E-2"/>
          <c:w val="0.73300193784947998"/>
          <c:h val="6.25100996024012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590085510725501"/>
          <c:y val="0.19795727878385899"/>
          <c:w val="0.78409914489274501"/>
          <c:h val="0.6590879265091860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NP/Pas in practice</c:v>
                </c:pt>
                <c:pt idx="2">
                  <c:v>MDs without NP/Pas in practice</c:v>
                </c:pt>
                <c:pt idx="4">
                  <c:v>NP/PA all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0.12</c:v>
                </c:pt>
                <c:pt idx="1">
                  <c:v>0.1</c:v>
                </c:pt>
                <c:pt idx="2">
                  <c:v>0.14000000000000001</c:v>
                </c:pt>
                <c:pt idx="4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Negative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NP/Pas in practice</c:v>
                </c:pt>
                <c:pt idx="2">
                  <c:v>MDs without NP/Pas in practice</c:v>
                </c:pt>
                <c:pt idx="4">
                  <c:v>NP/PA all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0.41</c:v>
                </c:pt>
                <c:pt idx="1">
                  <c:v>0.35</c:v>
                </c:pt>
                <c:pt idx="2">
                  <c:v>0.5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impact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NP/Pas in practice</c:v>
                </c:pt>
                <c:pt idx="2">
                  <c:v>MDs without NP/Pas in practice</c:v>
                </c:pt>
                <c:pt idx="4">
                  <c:v>NP/PA all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0.18</c:v>
                </c:pt>
                <c:pt idx="1">
                  <c:v>0.16</c:v>
                </c:pt>
                <c:pt idx="2">
                  <c:v>0.2</c:v>
                </c:pt>
                <c:pt idx="4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Positive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NP/Pas in practice</c:v>
                </c:pt>
                <c:pt idx="2">
                  <c:v>MDs without NP/Pas in practice</c:v>
                </c:pt>
                <c:pt idx="4">
                  <c:v>NP/PA all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0.28999999999999998</c:v>
                </c:pt>
                <c:pt idx="1">
                  <c:v>0.4</c:v>
                </c:pt>
                <c:pt idx="2">
                  <c:v>0.16</c:v>
                </c:pt>
                <c:pt idx="4">
                  <c:v>0.88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95924608"/>
        <c:axId val="95906432"/>
      </c:barChart>
      <c:valAx>
        <c:axId val="9590643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95924608"/>
        <c:crosses val="autoZero"/>
        <c:crossBetween val="between"/>
      </c:valAx>
      <c:catAx>
        <c:axId val="9592460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9590643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0734955890412701"/>
          <c:y val="2.8160386201724799E-2"/>
          <c:w val="0.76566659438917195"/>
          <c:h val="9.74775151481439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7262474773235"/>
          <c:y val="0.19795727878385899"/>
          <c:w val="0.77273752522676498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4"/>
              <c:layout>
                <c:manualLayout>
                  <c:x val="-1.4202024582475E-3"/>
                  <c:y val="-8.157993301650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0.04</c:v>
                </c:pt>
                <c:pt idx="1">
                  <c:v>0.03</c:v>
                </c:pt>
                <c:pt idx="2">
                  <c:v>0.04</c:v>
                </c:pt>
                <c:pt idx="4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0.12</c:v>
                </c:pt>
                <c:pt idx="1">
                  <c:v>0.14000000000000001</c:v>
                </c:pt>
                <c:pt idx="2">
                  <c:v>0.11</c:v>
                </c:pt>
                <c:pt idx="4">
                  <c:v>0.09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0.46</c:v>
                </c:pt>
                <c:pt idx="1">
                  <c:v>0.49</c:v>
                </c:pt>
                <c:pt idx="2">
                  <c:v>0.42</c:v>
                </c:pt>
                <c:pt idx="4">
                  <c:v>0.35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MDs all</c:v>
                </c:pt>
                <c:pt idx="1">
                  <c:v>MDs with NP/PA in practice</c:v>
                </c:pt>
                <c:pt idx="2">
                  <c:v>MDs with no NP/PA in practice</c:v>
                </c:pt>
                <c:pt idx="4">
                  <c:v>NP/PA all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0.35</c:v>
                </c:pt>
                <c:pt idx="1">
                  <c:v>0.34</c:v>
                </c:pt>
                <c:pt idx="2">
                  <c:v>0.37</c:v>
                </c:pt>
                <c:pt idx="4">
                  <c:v>0.54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96047488"/>
        <c:axId val="96029312"/>
      </c:barChart>
      <c:valAx>
        <c:axId val="96029312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96047488"/>
        <c:crosses val="autoZero"/>
        <c:crossBetween val="between"/>
      </c:valAx>
      <c:catAx>
        <c:axId val="9604748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9602931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06515184368558"/>
          <c:y val="2.3656945263867302E-2"/>
          <c:w val="0.893484815631442"/>
          <c:h val="6.49977407973543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97818233543"/>
          <c:y val="0.19795727878385899"/>
          <c:w val="0.80540218176645595"/>
          <c:h val="0.7543259142342000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How much Medicaid</c:v>
                </c:pt>
                <c:pt idx="1">
                  <c:v>How much Medicare</c:v>
                </c:pt>
                <c:pt idx="2">
                  <c:v>How much private</c:v>
                </c:pt>
                <c:pt idx="5">
                  <c:v>Admin Medicaid</c:v>
                </c:pt>
                <c:pt idx="6">
                  <c:v>Admin Medicare</c:v>
                </c:pt>
                <c:pt idx="7">
                  <c:v>Admin private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0.19</c:v>
                </c:pt>
                <c:pt idx="1">
                  <c:v>0.15</c:v>
                </c:pt>
                <c:pt idx="2">
                  <c:v>0.15</c:v>
                </c:pt>
                <c:pt idx="5">
                  <c:v>0.31</c:v>
                </c:pt>
                <c:pt idx="6">
                  <c:v>0.26</c:v>
                </c:pt>
                <c:pt idx="7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How much Medicaid</c:v>
                </c:pt>
                <c:pt idx="1">
                  <c:v>How much Medicare</c:v>
                </c:pt>
                <c:pt idx="2">
                  <c:v>How much private</c:v>
                </c:pt>
                <c:pt idx="5">
                  <c:v>Admin Medicaid</c:v>
                </c:pt>
                <c:pt idx="6">
                  <c:v>Admin Medicare</c:v>
                </c:pt>
                <c:pt idx="7">
                  <c:v>Admin private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0.41</c:v>
                </c:pt>
                <c:pt idx="1">
                  <c:v>0.23</c:v>
                </c:pt>
                <c:pt idx="2">
                  <c:v>0.06</c:v>
                </c:pt>
                <c:pt idx="5">
                  <c:v>0.28000000000000003</c:v>
                </c:pt>
                <c:pt idx="6">
                  <c:v>0.24</c:v>
                </c:pt>
                <c:pt idx="7">
                  <c:v>0.14000000000000001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Fair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How much Medicaid</c:v>
                </c:pt>
                <c:pt idx="1">
                  <c:v>How much Medicare</c:v>
                </c:pt>
                <c:pt idx="2">
                  <c:v>How much private</c:v>
                </c:pt>
                <c:pt idx="5">
                  <c:v>Admin Medicaid</c:v>
                </c:pt>
                <c:pt idx="6">
                  <c:v>Admin Medicare</c:v>
                </c:pt>
                <c:pt idx="7">
                  <c:v>Admin private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0.28000000000000003</c:v>
                </c:pt>
                <c:pt idx="1">
                  <c:v>0.4</c:v>
                </c:pt>
                <c:pt idx="2">
                  <c:v>0.32</c:v>
                </c:pt>
                <c:pt idx="5">
                  <c:v>0.24</c:v>
                </c:pt>
                <c:pt idx="6">
                  <c:v>0.26</c:v>
                </c:pt>
                <c:pt idx="7">
                  <c:v>0.28999999999999998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How much Medicaid</c:v>
                </c:pt>
                <c:pt idx="1">
                  <c:v>How much Medicare</c:v>
                </c:pt>
                <c:pt idx="2">
                  <c:v>How much private</c:v>
                </c:pt>
                <c:pt idx="5">
                  <c:v>Admin Medicaid</c:v>
                </c:pt>
                <c:pt idx="6">
                  <c:v>Admin Medicare</c:v>
                </c:pt>
                <c:pt idx="7">
                  <c:v>Admin private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0.1</c:v>
                </c:pt>
                <c:pt idx="1">
                  <c:v>0.2</c:v>
                </c:pt>
                <c:pt idx="2">
                  <c:v>0.42</c:v>
                </c:pt>
                <c:pt idx="5">
                  <c:v>0.15</c:v>
                </c:pt>
                <c:pt idx="6">
                  <c:v>0.22</c:v>
                </c:pt>
                <c:pt idx="7">
                  <c:v>0.28999999999999998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7042429498969346E-2"/>
                  <c:y val="-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42429498969346E-2"/>
                  <c:y val="-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7042429498969346E-2"/>
                  <c:y val="-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How much Medicaid</c:v>
                </c:pt>
                <c:pt idx="1">
                  <c:v>How much Medicare</c:v>
                </c:pt>
                <c:pt idx="2">
                  <c:v>How much private</c:v>
                </c:pt>
                <c:pt idx="5">
                  <c:v>Admin Medicaid</c:v>
                </c:pt>
                <c:pt idx="6">
                  <c:v>Admin Medicare</c:v>
                </c:pt>
                <c:pt idx="7">
                  <c:v>Admin private</c:v>
                </c:pt>
              </c:strCache>
            </c:strRef>
          </c:cat>
          <c:val>
            <c:numRef>
              <c:f>Sheet1!$F$2:$F$9</c:f>
              <c:numCache>
                <c:formatCode>0%</c:formatCode>
                <c:ptCount val="8"/>
                <c:pt idx="0">
                  <c:v>0.01</c:v>
                </c:pt>
                <c:pt idx="1">
                  <c:v>0.01</c:v>
                </c:pt>
                <c:pt idx="2">
                  <c:v>0.04</c:v>
                </c:pt>
                <c:pt idx="5">
                  <c:v>0.01</c:v>
                </c:pt>
                <c:pt idx="6">
                  <c:v>0.03</c:v>
                </c:pt>
                <c:pt idx="7">
                  <c:v>0.03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95172096"/>
        <c:axId val="95170560"/>
      </c:barChart>
      <c:valAx>
        <c:axId val="95170560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95172096"/>
        <c:crosses val="autoZero"/>
        <c:crossBetween val="between"/>
      </c:valAx>
      <c:catAx>
        <c:axId val="95172096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95170560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18462631957216799"/>
          <c:y val="5.9575524707459901E-2"/>
          <c:w val="0.81078597917983197"/>
          <c:h val="9.01114652103580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84227231498699"/>
          <c:y val="0.346766732283465"/>
          <c:w val="0.77415772768501301"/>
          <c:h val="0.5102784026996629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spPr>
            <a:solidFill>
              <a:srgbClr val="1F497D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MDs all</c:v>
                </c:pt>
                <c:pt idx="1">
                  <c:v>NP/PA all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0.47</c:v>
                </c:pt>
                <c:pt idx="1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   </c:v>
                </c:pt>
              </c:strCache>
            </c:strRef>
          </c:tx>
          <c:spPr>
            <a:solidFill>
              <a:srgbClr val="FF73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MDs all</c:v>
                </c:pt>
                <c:pt idx="1">
                  <c:v>NP/PA all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0.34</c:v>
                </c:pt>
                <c:pt idx="1">
                  <c:v>0.56000000000000005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rgbClr val="AA3607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MDs all</c:v>
                </c:pt>
                <c:pt idx="1">
                  <c:v>NP/PA all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0.18</c:v>
                </c:pt>
                <c:pt idx="1">
                  <c:v>0.17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overlap val="100"/>
        <c:axId val="95264768"/>
        <c:axId val="95250688"/>
      </c:barChart>
      <c:valAx>
        <c:axId val="95250688"/>
        <c:scaling>
          <c:orientation val="minMax"/>
          <c:max val="1.05"/>
          <c:min val="0"/>
        </c:scaling>
        <c:delete val="1"/>
        <c:axPos val="t"/>
        <c:numFmt formatCode="0%" sourceLinked="1"/>
        <c:majorTickMark val="none"/>
        <c:minorTickMark val="none"/>
        <c:tickLblPos val="nextTo"/>
        <c:crossAx val="95264768"/>
        <c:crosses val="autoZero"/>
        <c:crossBetween val="between"/>
      </c:valAx>
      <c:catAx>
        <c:axId val="95264768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extTo"/>
        <c:crossAx val="9525068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E5AD9-D31B-4012-8212-86E226D6954D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F305A-C4AF-4E91-A317-A7A152B0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8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0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5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6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60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1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68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76084-7007-4F9A-9BF5-85CA96B02E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3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2347" y="1817601"/>
            <a:ext cx="8223439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Calibri" pitchFamily="34" charset="0"/>
                <a:cs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44467" y="2946400"/>
            <a:ext cx="6391275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444467" y="4238484"/>
            <a:ext cx="3352800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4" hasCustomPrompt="1"/>
          </p:nvPr>
        </p:nvSpPr>
        <p:spPr>
          <a:xfrm>
            <a:off x="4480280" y="6174160"/>
            <a:ext cx="4416425" cy="531440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1200" b="0" i="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Date: January 23, 2013</a:t>
            </a:r>
          </a:p>
          <a:p>
            <a:pPr lvl="0"/>
            <a:r>
              <a:rPr lang="en-US" dirty="0" smtClean="0"/>
              <a:t>Location: Washington D.C.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444467" y="4644232"/>
            <a:ext cx="5984875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94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 sz="18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 sz="16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 sz="14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 sz="1300" b="0" i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9144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Exhibit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365760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" y="91440"/>
            <a:ext cx="896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>
                <a:latin typeface="Calibri" pitchFamily="34" charset="0"/>
                <a:cs typeface="Meta Offc Pro"/>
              </a:rPr>
              <a:t>Figure </a:t>
            </a:r>
            <a:fld id="{0C16F13B-3659-4888-B784-82F22626CC5F}" type="slidenum">
              <a:rPr lang="en-US" sz="1400" b="1" smtClean="0">
                <a:latin typeface="Calibri" pitchFamily="34" charset="0"/>
                <a:cs typeface="Meta Offc Pro"/>
              </a:rPr>
              <a:pPr algn="l"/>
              <a:t>‹#›</a:t>
            </a:fld>
            <a:endParaRPr lang="en-US" sz="1400" b="1" dirty="0" err="1" smtClean="0">
              <a:latin typeface="Calibri" pitchFamily="34" charset="0"/>
              <a:cs typeface="Meta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1" i="0" dirty="0" smtClean="0">
          <a:solidFill>
            <a:srgbClr val="000000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0541" y="1554480"/>
            <a:ext cx="8682918" cy="4481320"/>
          </a:xfrm>
          <a:prstGeom prst="rect">
            <a:avLst/>
          </a:prstGeom>
          <a:solidFill>
            <a:srgbClr val="0B78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541" y="228600"/>
            <a:ext cx="1087719" cy="1093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0389177"/>
              </p:ext>
            </p:extLst>
          </p:nvPr>
        </p:nvGraphicFramePr>
        <p:xfrm>
          <a:off x="201613" y="1270576"/>
          <a:ext cx="8942387" cy="497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324600"/>
            <a:ext cx="8321040" cy="502920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bin" panose="020B0803050202020004" pitchFamily="34" charset="0"/>
              </a:rPr>
              <a:t>Note: PCMH = patient-centered medical home; APCP = advanced primary care practice.</a:t>
            </a:r>
          </a:p>
          <a:p>
            <a:r>
              <a:rPr lang="en-US" smtClean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1. Providers’ Views Are Mixed on Impact of Medical Homes, with Those Working in Medical Homes More Positive 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901" y="2754352"/>
            <a:ext cx="1662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in PCMH/APCP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654" y="2339897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" y="1916668"/>
            <a:ext cx="1510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050268"/>
            <a:ext cx="397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679" y="491583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in PCMH/APCP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2301" y="4488366"/>
            <a:ext cx="1510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939225"/>
            <a:ext cx="836676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abin" panose="020B0803050202020004" pitchFamily="34" charset="0"/>
              </a:rPr>
              <a:t>Do you think the increased use of medical homes is having a positive, negative, or no impact on primary care providers’ ability to provide quality care to their patients?</a:t>
            </a:r>
            <a:endParaRPr lang="en-US" sz="1600" b="1" kern="0" dirty="0"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941" y="3301425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in PCMH/APCP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8941" y="5438742"/>
            <a:ext cx="1737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in PCMH/APCP</a:t>
            </a:r>
          </a:p>
        </p:txBody>
      </p:sp>
    </p:spTree>
    <p:extLst>
      <p:ext uri="{BB962C8B-B14F-4D97-AF65-F5344CB8AC3E}">
        <p14:creationId xmlns:p14="http://schemas.microsoft.com/office/powerpoint/2010/main" val="60465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3827259"/>
              </p:ext>
            </p:extLst>
          </p:nvPr>
        </p:nvGraphicFramePr>
        <p:xfrm>
          <a:off x="201613" y="1595364"/>
          <a:ext cx="8942387" cy="457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81928"/>
            <a:ext cx="8321040" cy="54864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</a:rPr>
              <a:t>Note: The number of NPs/PAs in ACOs is too small to analyze.</a:t>
            </a:r>
          </a:p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2. Views on the Impact of Accountable Care Organizations </a:t>
            </a: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Are Mixed, with Many Providers Unsure</a:t>
            </a:r>
            <a:endParaRPr lang="en-US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422" y="322835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in ACOs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422" y="2686272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" y="2173549"/>
            <a:ext cx="249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888468"/>
            <a:ext cx="4602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9055" y="5452646"/>
            <a:ext cx="13673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1003147"/>
            <a:ext cx="909828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Do you think the increased use of accountable care organizations (ACOs) is having a positive, negative, or no impact on primary care providers’ ability to provide quality care to their patients?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2422" y="3923572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in ACOs</a:t>
            </a:r>
          </a:p>
        </p:txBody>
      </p:sp>
    </p:spTree>
    <p:extLst>
      <p:ext uri="{BB962C8B-B14F-4D97-AF65-F5344CB8AC3E}">
        <p14:creationId xmlns:p14="http://schemas.microsoft.com/office/powerpoint/2010/main" val="33996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44294138"/>
              </p:ext>
            </p:extLst>
          </p:nvPr>
        </p:nvGraphicFramePr>
        <p:xfrm>
          <a:off x="201613" y="1371600"/>
          <a:ext cx="8942387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19" y="6281928"/>
            <a:ext cx="8448403" cy="54864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3. Providers Are Largely Negative About Increased Use of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Quality Metrics to Assess Provider Performance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413" y="2590800"/>
            <a:ext cx="23469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receiving incentive payments based on quality of care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5413" y="2231136"/>
            <a:ext cx="23469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19" y="1752600"/>
            <a:ext cx="216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114800"/>
            <a:ext cx="4221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773" y="4599432"/>
            <a:ext cx="2133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914400"/>
            <a:ext cx="9098280" cy="584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Do you think the increased use of quality metrics to assess provider performance is having a positive, negative, or no impact on primary care providers’ ability to provide quality care to their patients?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413" y="4953000"/>
            <a:ext cx="23469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receiving incentive payments based on quality of care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" y="3328416"/>
            <a:ext cx="2426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receiving such incentive payments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" y="5696712"/>
            <a:ext cx="24266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not receiving such incentive payments</a:t>
            </a:r>
          </a:p>
        </p:txBody>
      </p:sp>
    </p:spTree>
    <p:extLst>
      <p:ext uri="{BB962C8B-B14F-4D97-AF65-F5344CB8AC3E}">
        <p14:creationId xmlns:p14="http://schemas.microsoft.com/office/powerpoint/2010/main" val="32298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9127508"/>
              </p:ext>
            </p:extLst>
          </p:nvPr>
        </p:nvGraphicFramePr>
        <p:xfrm>
          <a:off x="201613" y="2133600"/>
          <a:ext cx="8942387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81928"/>
            <a:ext cx="8321040" cy="54864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4. Physician Views Are More Negative Than Positive on Increased Reliance on Nurse Practitioners and Physician Assistants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" y="2709446"/>
            <a:ext cx="147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876800"/>
            <a:ext cx="3764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1074003"/>
            <a:ext cx="8869680" cy="83099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Do you think the increased reliance on </a:t>
            </a:r>
            <a:r>
              <a:rPr lang="en-US" sz="1600" b="1" dirty="0" err="1" smtClean="0">
                <a:solidFill>
                  <a:srgbClr val="000000"/>
                </a:solidFill>
                <a:latin typeface="Cabin" panose="020B0803050202020004" pitchFamily="34" charset="0"/>
              </a:rPr>
              <a:t>nonphysician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 clinicians such as nurse practitioners (NPs)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and physician assistants (PAs) is having a positive, negative, or no impact on primary care providers’ ability to provide quality care to their patients?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9900" y="3505199"/>
            <a:ext cx="2118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with any NP/PA in practice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52401" y="4063425"/>
            <a:ext cx="2220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with no NP/PAs in practice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105" y="3090446"/>
            <a:ext cx="1708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460" y="534924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85550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81928"/>
            <a:ext cx="8321040" cy="54864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5. Nurse Practitioners and Physician Assistants </a:t>
            </a:r>
            <a:br>
              <a:rPr lang="en-US" sz="2000" dirty="0" smtClean="0">
                <a:latin typeface="Georgia" panose="02040502050405020303" pitchFamily="18" charset="0"/>
              </a:rPr>
            </a:br>
            <a:r>
              <a:rPr lang="en-US" sz="2000" dirty="0" smtClean="0">
                <a:latin typeface="Georgia" panose="02040502050405020303" pitchFamily="18" charset="0"/>
              </a:rPr>
              <a:t>Are More Satisfied Than Physicians with Collaboration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45720" y="1066800"/>
            <a:ext cx="896112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How satisfied are you with the level of collaboration with other team members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in your medical practice?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graphicFrame>
        <p:nvGraphicFramePr>
          <p:cNvPr id="1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612399"/>
              </p:ext>
            </p:extLst>
          </p:nvPr>
        </p:nvGraphicFramePr>
        <p:xfrm>
          <a:off x="95232" y="2048436"/>
          <a:ext cx="8942387" cy="4047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" y="2557046"/>
            <a:ext cx="1478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" y="4888468"/>
            <a:ext cx="384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Nurse practitioners/Physician assistants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" y="3505199"/>
            <a:ext cx="1889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with NP/PAs in practice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76200" y="40634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Among those with no NP/PAs in practice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2990088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543153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24890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5161317"/>
              </p:ext>
            </p:extLst>
          </p:nvPr>
        </p:nvGraphicFramePr>
        <p:xfrm>
          <a:off x="182880" y="1143000"/>
          <a:ext cx="8942387" cy="506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17920"/>
            <a:ext cx="8778240" cy="6096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</a:rPr>
              <a:t>Note: For questions on Medicaid, base is among physicians who accept Medicaid; for questions on Medicare, base is among physicians who accept Medicare; for questions on private insurance, base is among physicians accepting private insurance.</a:t>
            </a:r>
          </a:p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6. Physicians Are More Satisfied with Private Insurers Than Medicare and Medicaid on Payment and Administrative Burden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5" name="Text Placeholder 2"/>
          <p:cNvSpPr txBox="1">
            <a:spLocks/>
          </p:cNvSpPr>
          <p:nvPr/>
        </p:nvSpPr>
        <p:spPr>
          <a:xfrm>
            <a:off x="45720" y="863025"/>
            <a:ext cx="8961120" cy="584775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i="1" dirty="0" smtClean="0">
                <a:solidFill>
                  <a:srgbClr val="000000"/>
                </a:solidFill>
                <a:latin typeface="Cabin" panose="020B0803050202020004" pitchFamily="34" charset="0"/>
              </a:rPr>
              <a:t>Among physicians:</a:t>
            </a: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 In general, how would you rate public and private insurers when it comes to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each of the following?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773" y="268833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cs typeface="Meta Offc Pro"/>
              </a:rPr>
              <a:t>Medicare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8773" y="22098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cs typeface="Meta Offc Pro"/>
              </a:rPr>
              <a:t>Medicaid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" y="1795046"/>
            <a:ext cx="2499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How much you are paid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16052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AA3607"/>
                </a:solidFill>
                <a:latin typeface="Cabin" panose="020B0803050202020004" pitchFamily="34" charset="0"/>
                <a:cs typeface="Meta Offc Pro"/>
              </a:rPr>
              <a:t>Ease of administration related to reimbursements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8773" y="3163824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cs typeface="Meta Offc Pro"/>
              </a:rPr>
              <a:t>Private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8773" y="4599432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cs typeface="Meta Offc Pro"/>
              </a:rPr>
              <a:t>Medicaid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8773" y="5071646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cs typeface="Meta Offc Pro"/>
              </a:rPr>
              <a:t>Medicare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773" y="55626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cs typeface="Meta Offc Pro"/>
              </a:rPr>
              <a:t>Private</a:t>
            </a:r>
          </a:p>
        </p:txBody>
      </p:sp>
    </p:spTree>
    <p:extLst>
      <p:ext uri="{BB962C8B-B14F-4D97-AF65-F5344CB8AC3E}">
        <p14:creationId xmlns:p14="http://schemas.microsoft.com/office/powerpoint/2010/main" val="98152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193574"/>
              </p:ext>
            </p:extLst>
          </p:nvPr>
        </p:nvGraphicFramePr>
        <p:xfrm>
          <a:off x="114131" y="1524000"/>
          <a:ext cx="8942387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" y="6281928"/>
            <a:ext cx="8321040" cy="548640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</a:rPr>
              <a:t>Source: The </a:t>
            </a:r>
            <a:r>
              <a:rPr lang="en-US" dirty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Commonwealth Fund/Kaiser Family Foundation 2015 National Survey of Primary Care Providers</a:t>
            </a:r>
            <a:r>
              <a:rPr lang="en-US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.</a:t>
            </a:r>
            <a:endParaRPr lang="en-US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/>
          <a:lstStyle/>
          <a:p>
            <a:pPr algn="ctr"/>
            <a:r>
              <a:rPr lang="en-US" sz="2000" dirty="0" smtClean="0">
                <a:latin typeface="Georgia" panose="02040502050405020303" pitchFamily="18" charset="0"/>
              </a:rPr>
              <a:t>Exhibit 7. Nearly Half of Primary Care Physicians </a:t>
            </a:r>
            <a:r>
              <a:rPr lang="en-US" sz="2000" dirty="0">
                <a:latin typeface="Georgia" panose="02040502050405020303" pitchFamily="18" charset="0"/>
              </a:rPr>
              <a:t>Say </a:t>
            </a:r>
            <a:r>
              <a:rPr lang="en-US" sz="2000" dirty="0" smtClean="0">
                <a:latin typeface="Georgia" panose="02040502050405020303" pitchFamily="18" charset="0"/>
              </a:rPr>
              <a:t>Health </a:t>
            </a:r>
            <a:r>
              <a:rPr lang="en-US" sz="2000" dirty="0">
                <a:latin typeface="Georgia" panose="02040502050405020303" pitchFamily="18" charset="0"/>
              </a:rPr>
              <a:t>Care Trends </a:t>
            </a:r>
            <a:r>
              <a:rPr lang="en-US" sz="2000" dirty="0" smtClean="0">
                <a:latin typeface="Georgia" panose="02040502050405020303" pitchFamily="18" charset="0"/>
              </a:rPr>
              <a:t>Are Causing Them to Consider Early Retirement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3623846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Physicians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" y="4724400"/>
            <a:ext cx="2011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Nurse practitioners/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Meta Offc Pro"/>
              </a:rPr>
              <a:t>Physician assistants</a:t>
            </a: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45720" y="1066800"/>
            <a:ext cx="8961120" cy="338554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</a:rPr>
              <a:t>Would you say recent trends in health care are . . .</a:t>
            </a:r>
            <a:endParaRPr lang="en-US" sz="1600" b="1" kern="0" dirty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1910834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bin" panose="020B0803050202020004" pitchFamily="34" charset="0"/>
              </a:rPr>
              <a:t>Causing you to consider retiring earlier than you thought you </a:t>
            </a:r>
            <a:r>
              <a:rPr lang="en-US" sz="1600" b="1" dirty="0" smtClean="0">
                <a:latin typeface="Cabin" panose="020B0803050202020004" pitchFamily="34" charset="0"/>
              </a:rPr>
              <a:t>would?</a:t>
            </a:r>
            <a:endParaRPr lang="en-US" sz="1600" b="1" dirty="0" smtClean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1910834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bin" panose="020B0803050202020004" pitchFamily="34" charset="0"/>
              </a:rPr>
              <a:t>Causing you </a:t>
            </a:r>
            <a:r>
              <a:rPr lang="en-US" sz="1600" b="1" dirty="0" smtClean="0">
                <a:latin typeface="Cabin" panose="020B0803050202020004" pitchFamily="34" charset="0"/>
              </a:rPr>
              <a:t/>
            </a:r>
            <a:br>
              <a:rPr lang="en-US" sz="1600" b="1" dirty="0" smtClean="0">
                <a:latin typeface="Cabin" panose="020B0803050202020004" pitchFamily="34" charset="0"/>
              </a:rPr>
            </a:br>
            <a:r>
              <a:rPr lang="en-US" sz="1600" b="1" dirty="0" smtClean="0">
                <a:latin typeface="Cabin" panose="020B0803050202020004" pitchFamily="34" charset="0"/>
              </a:rPr>
              <a:t>to </a:t>
            </a:r>
            <a:r>
              <a:rPr lang="en-US" sz="1600" b="1" dirty="0">
                <a:latin typeface="Cabin" panose="020B0803050202020004" pitchFamily="34" charset="0"/>
              </a:rPr>
              <a:t>delay your retirement </a:t>
            </a:r>
            <a:r>
              <a:rPr lang="en-US" sz="1600" b="1" dirty="0" smtClean="0">
                <a:latin typeface="Cabin" panose="020B0803050202020004" pitchFamily="34" charset="0"/>
              </a:rPr>
              <a:t>plans?</a:t>
            </a:r>
            <a:endParaRPr lang="en-US" sz="1600" b="1" dirty="0" smtClean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1910834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bin" panose="020B0803050202020004" pitchFamily="34" charset="0"/>
              </a:rPr>
              <a:t>Not having an impact on your retirement </a:t>
            </a:r>
            <a:r>
              <a:rPr lang="en-US" sz="1600" b="1" dirty="0" smtClean="0">
                <a:latin typeface="Cabin" panose="020B0803050202020004" pitchFamily="34" charset="0"/>
              </a:rPr>
              <a:t>plans?</a:t>
            </a:r>
            <a:endParaRPr lang="en-US" sz="1600" b="1" dirty="0" smtClean="0">
              <a:solidFill>
                <a:srgbClr val="000000"/>
              </a:solidFill>
              <a:latin typeface="Cabin" panose="020B0803050202020004" pitchFamily="34" charset="0"/>
              <a:cs typeface="Meta Offc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28088" y="2016294"/>
            <a:ext cx="134112" cy="138379"/>
          </a:xfrm>
          <a:prstGeom prst="rect">
            <a:avLst/>
          </a:prstGeom>
          <a:solidFill>
            <a:srgbClr val="1F497D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26250" y="2016294"/>
            <a:ext cx="136550" cy="137160"/>
          </a:xfrm>
          <a:prstGeom prst="rect">
            <a:avLst/>
          </a:prstGeom>
          <a:solidFill>
            <a:srgbClr val="AA360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2429" y="2016294"/>
            <a:ext cx="150571" cy="144475"/>
          </a:xfrm>
          <a:prstGeom prst="rect">
            <a:avLst/>
          </a:prstGeom>
          <a:solidFill>
            <a:srgbClr val="FF73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090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KFF">
      <a:dk1>
        <a:srgbClr val="000000"/>
      </a:dk1>
      <a:lt1>
        <a:srgbClr val="FFFFFF"/>
      </a:lt1>
      <a:dk2>
        <a:srgbClr val="E05C26"/>
      </a:dk2>
      <a:lt2>
        <a:srgbClr val="FF8811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with exhibit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with figure #">
  <a:themeElements>
    <a:clrScheme name="Custom 1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0072C0"/>
      </a:hlink>
      <a:folHlink>
        <a:srgbClr val="0072C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pag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2511</TotalTime>
  <Words>640</Words>
  <Application>Microsoft Office PowerPoint</Application>
  <PresentationFormat>On-screen Show (4:3)</PresentationFormat>
  <Paragraphs>85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Blank</vt:lpstr>
      <vt:lpstr>Default with exhibit #</vt:lpstr>
      <vt:lpstr>Default with figure #</vt:lpstr>
      <vt:lpstr>Title page</vt:lpstr>
      <vt:lpstr>Exhibit 1. Providers’ Views Are Mixed on Impact of Medical Homes, with Those Working in Medical Homes More Positive </vt:lpstr>
      <vt:lpstr>Exhibit 2. Views on the Impact of Accountable Care Organizations Are Mixed, with Many Providers Unsure</vt:lpstr>
      <vt:lpstr>Exhibit 3. Providers Are Largely Negative About Increased Use of  Quality Metrics to Assess Provider Performance</vt:lpstr>
      <vt:lpstr>Exhibit 4. Physician Views Are More Negative Than Positive on Increased Reliance on Nurse Practitioners and Physician Assistants</vt:lpstr>
      <vt:lpstr>Exhibit 5. Nurse Practitioners and Physician Assistants  Are More Satisfied Than Physicians with Collaboration</vt:lpstr>
      <vt:lpstr>Exhibit 6. Physicians Are More Satisfied with Private Insurers Than Medicare and Medicaid on Payment and Administrative Burden</vt:lpstr>
      <vt:lpstr>Exhibit 7. Nearly Half of Primary Care Physicians Say Health Care Trends Are Causing Them to Consider Early Retirement</vt:lpstr>
    </vt:vector>
  </TitlesOfParts>
  <Company>Kaiser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Care Provider Survey Table 1</dc:title>
  <dc:creator>Symone Jackson</dc:creator>
  <cp:lastModifiedBy>Paul Frame</cp:lastModifiedBy>
  <cp:revision>247</cp:revision>
  <cp:lastPrinted>2015-07-23T20:33:21Z</cp:lastPrinted>
  <dcterms:created xsi:type="dcterms:W3CDTF">2015-05-05T23:23:24Z</dcterms:created>
  <dcterms:modified xsi:type="dcterms:W3CDTF">2015-07-27T18:23:51Z</dcterms:modified>
</cp:coreProperties>
</file>