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14"/>
  </p:notesMasterIdLst>
  <p:handoutMasterIdLst>
    <p:handoutMasterId r:id="rId15"/>
  </p:handoutMasterIdLst>
  <p:sldIdLst>
    <p:sldId id="671" r:id="rId3"/>
    <p:sldId id="716" r:id="rId4"/>
    <p:sldId id="717" r:id="rId5"/>
    <p:sldId id="718" r:id="rId6"/>
    <p:sldId id="713" r:id="rId7"/>
    <p:sldId id="719" r:id="rId8"/>
    <p:sldId id="712" r:id="rId9"/>
    <p:sldId id="714" r:id="rId10"/>
    <p:sldId id="720" r:id="rId11"/>
    <p:sldId id="715" r:id="rId12"/>
    <p:sldId id="721" r:id="rId1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folso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000000"/>
    <a:srgbClr val="3366CC"/>
    <a:srgbClr val="FF9900"/>
    <a:srgbClr val="FF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09" autoAdjust="0"/>
  </p:normalViewPr>
  <p:slideViewPr>
    <p:cSldViewPr>
      <p:cViewPr varScale="1">
        <p:scale>
          <a:sx n="107" d="100"/>
          <a:sy n="107" d="100"/>
        </p:scale>
        <p:origin x="-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428"/>
    </p:cViewPr>
  </p:sorterViewPr>
  <p:notesViewPr>
    <p:cSldViewPr>
      <p:cViewPr varScale="1">
        <p:scale>
          <a:sx n="82" d="100"/>
          <a:sy n="82" d="100"/>
        </p:scale>
        <p:origin x="-2004" y="-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0701754386"/>
          <c:y val="0.0310880829015544"/>
          <c:w val="0.879142300194932"/>
          <c:h val="0.882556131260795"/>
        </c:manualLayout>
      </c:layout>
      <c:lineChart>
        <c:grouping val="standar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US</c:v>
                </c:pt>
              </c:strCache>
            </c:strRef>
          </c:tx>
          <c:spPr>
            <a:ln w="10652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Sheet1!$B$2:$AE$2</c:f>
              <c:numCache>
                <c:formatCode>General</c:formatCode>
                <c:ptCount val="30"/>
                <c:pt idx="0">
                  <c:v>1101.351</c:v>
                </c:pt>
                <c:pt idx="1">
                  <c:v>1267.758</c:v>
                </c:pt>
                <c:pt idx="2">
                  <c:v>1418.196</c:v>
                </c:pt>
                <c:pt idx="3">
                  <c:v>1549.606</c:v>
                </c:pt>
                <c:pt idx="4">
                  <c:v>1690.749</c:v>
                </c:pt>
                <c:pt idx="5">
                  <c:v>1832.874</c:v>
                </c:pt>
                <c:pt idx="6">
                  <c:v>1947.683</c:v>
                </c:pt>
                <c:pt idx="7">
                  <c:v>2100.22</c:v>
                </c:pt>
                <c:pt idx="8">
                  <c:v>2333.891</c:v>
                </c:pt>
                <c:pt idx="9">
                  <c:v>2574.625</c:v>
                </c:pt>
                <c:pt idx="10">
                  <c:v>2849.676</c:v>
                </c:pt>
                <c:pt idx="11">
                  <c:v>3073.033</c:v>
                </c:pt>
                <c:pt idx="12">
                  <c:v>3284.784</c:v>
                </c:pt>
                <c:pt idx="13">
                  <c:v>3481.181</c:v>
                </c:pt>
                <c:pt idx="14">
                  <c:v>3628.521</c:v>
                </c:pt>
                <c:pt idx="15">
                  <c:v>3787.868</c:v>
                </c:pt>
                <c:pt idx="16">
                  <c:v>3948.803</c:v>
                </c:pt>
                <c:pt idx="17">
                  <c:v>4117.874</c:v>
                </c:pt>
                <c:pt idx="18">
                  <c:v>4303.302</c:v>
                </c:pt>
                <c:pt idx="19">
                  <c:v>4527.903</c:v>
                </c:pt>
                <c:pt idx="20">
                  <c:v>4793.485</c:v>
                </c:pt>
                <c:pt idx="21">
                  <c:v>5145.808</c:v>
                </c:pt>
                <c:pt idx="22">
                  <c:v>5577.646</c:v>
                </c:pt>
                <c:pt idx="23">
                  <c:v>5985.928</c:v>
                </c:pt>
                <c:pt idx="24">
                  <c:v>6336.464</c:v>
                </c:pt>
                <c:pt idx="25">
                  <c:v>6700.27</c:v>
                </c:pt>
                <c:pt idx="26">
                  <c:v>7072.561</c:v>
                </c:pt>
                <c:pt idx="27">
                  <c:v>7437.293000000001</c:v>
                </c:pt>
                <c:pt idx="28">
                  <c:v>7719.628</c:v>
                </c:pt>
                <c:pt idx="29">
                  <c:v>7959.955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NOR</c:v>
                </c:pt>
              </c:strCache>
            </c:strRef>
          </c:tx>
          <c:spPr>
            <a:ln w="10652">
              <a:solidFill>
                <a:srgbClr val="00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Sheet1!$B$3:$AE$3</c:f>
              <c:numCache>
                <c:formatCode>General</c:formatCode>
                <c:ptCount val="30"/>
                <c:pt idx="0">
                  <c:v>665.3630000000001</c:v>
                </c:pt>
                <c:pt idx="1">
                  <c:v>707.824</c:v>
                </c:pt>
                <c:pt idx="2">
                  <c:v>762.4469999999989</c:v>
                </c:pt>
                <c:pt idx="3">
                  <c:v>843.9249999999994</c:v>
                </c:pt>
                <c:pt idx="4">
                  <c:v>880.519</c:v>
                </c:pt>
                <c:pt idx="5">
                  <c:v>938.839999999999</c:v>
                </c:pt>
                <c:pt idx="6">
                  <c:v>1067.526</c:v>
                </c:pt>
                <c:pt idx="7">
                  <c:v>1190.039</c:v>
                </c:pt>
                <c:pt idx="8">
                  <c:v>1253.402</c:v>
                </c:pt>
                <c:pt idx="9">
                  <c:v>1279.352</c:v>
                </c:pt>
                <c:pt idx="10">
                  <c:v>1366.093</c:v>
                </c:pt>
                <c:pt idx="11">
                  <c:v>1519.8</c:v>
                </c:pt>
                <c:pt idx="12">
                  <c:v>1619.84</c:v>
                </c:pt>
                <c:pt idx="13">
                  <c:v>1660.861</c:v>
                </c:pt>
                <c:pt idx="14">
                  <c:v>1750.436</c:v>
                </c:pt>
                <c:pt idx="15">
                  <c:v>1858.374</c:v>
                </c:pt>
                <c:pt idx="16">
                  <c:v>2038.185</c:v>
                </c:pt>
                <c:pt idx="17">
                  <c:v>2348.569</c:v>
                </c:pt>
                <c:pt idx="18">
                  <c:v>2536.662</c:v>
                </c:pt>
                <c:pt idx="19">
                  <c:v>2779.982</c:v>
                </c:pt>
                <c:pt idx="20">
                  <c:v>3042.65</c:v>
                </c:pt>
                <c:pt idx="21">
                  <c:v>3264.555</c:v>
                </c:pt>
                <c:pt idx="22">
                  <c:v>3628.474</c:v>
                </c:pt>
                <c:pt idx="23">
                  <c:v>3834.606</c:v>
                </c:pt>
                <c:pt idx="24">
                  <c:v>4077.912</c:v>
                </c:pt>
                <c:pt idx="25">
                  <c:v>4300.841</c:v>
                </c:pt>
                <c:pt idx="26">
                  <c:v>4507.221</c:v>
                </c:pt>
                <c:pt idx="27">
                  <c:v>4884.548</c:v>
                </c:pt>
                <c:pt idx="28">
                  <c:v>5229.79</c:v>
                </c:pt>
                <c:pt idx="29">
                  <c:v>5351.972</c:v>
                </c:pt>
              </c:numCache>
            </c:numRef>
          </c:val>
          <c:smooth val="0"/>
        </c:ser>
        <c:ser>
          <c:idx val="10"/>
          <c:order val="2"/>
          <c:tx>
            <c:strRef>
              <c:f>Sheet1!$A$4</c:f>
              <c:strCache>
                <c:ptCount val="1"/>
                <c:pt idx="0">
                  <c:v>SWIZ</c:v>
                </c:pt>
              </c:strCache>
            </c:strRef>
          </c:tx>
          <c:spPr>
            <a:ln w="10652">
              <a:solidFill>
                <a:srgbClr val="FF00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Sheet1!$B$4:$AE$4</c:f>
              <c:numCache>
                <c:formatCode>General</c:formatCode>
                <c:ptCount val="30"/>
                <c:pt idx="0">
                  <c:v>1012.567</c:v>
                </c:pt>
                <c:pt idx="1">
                  <c:v>1130.108</c:v>
                </c:pt>
                <c:pt idx="2">
                  <c:v>1208.203</c:v>
                </c:pt>
                <c:pt idx="3">
                  <c:v>1322.19</c:v>
                </c:pt>
                <c:pt idx="4">
                  <c:v>1365.728</c:v>
                </c:pt>
                <c:pt idx="5">
                  <c:v>1453.328</c:v>
                </c:pt>
                <c:pt idx="6">
                  <c:v>1543.454</c:v>
                </c:pt>
                <c:pt idx="7">
                  <c:v>1649.378</c:v>
                </c:pt>
                <c:pt idx="8">
                  <c:v>1762.783</c:v>
                </c:pt>
                <c:pt idx="9">
                  <c:v>1910.439</c:v>
                </c:pt>
                <c:pt idx="10">
                  <c:v>2028.037</c:v>
                </c:pt>
                <c:pt idx="11">
                  <c:v>2221.545</c:v>
                </c:pt>
                <c:pt idx="12">
                  <c:v>2355.196</c:v>
                </c:pt>
                <c:pt idx="13">
                  <c:v>2402.538</c:v>
                </c:pt>
                <c:pt idx="14">
                  <c:v>2484.037</c:v>
                </c:pt>
                <c:pt idx="15">
                  <c:v>2562.744999999999</c:v>
                </c:pt>
                <c:pt idx="16">
                  <c:v>2730.402</c:v>
                </c:pt>
                <c:pt idx="17">
                  <c:v>2844.402</c:v>
                </c:pt>
                <c:pt idx="18">
                  <c:v>2980.806</c:v>
                </c:pt>
                <c:pt idx="19">
                  <c:v>3073.226</c:v>
                </c:pt>
                <c:pt idx="20">
                  <c:v>3220.973</c:v>
                </c:pt>
                <c:pt idx="21">
                  <c:v>3427.998</c:v>
                </c:pt>
                <c:pt idx="22">
                  <c:v>3672.923</c:v>
                </c:pt>
                <c:pt idx="23">
                  <c:v>3777.23</c:v>
                </c:pt>
                <c:pt idx="24">
                  <c:v>3936.162</c:v>
                </c:pt>
                <c:pt idx="25">
                  <c:v>4015.332</c:v>
                </c:pt>
                <c:pt idx="26">
                  <c:v>4150.192</c:v>
                </c:pt>
                <c:pt idx="27">
                  <c:v>4468.919</c:v>
                </c:pt>
                <c:pt idx="28">
                  <c:v>4929.525</c:v>
                </c:pt>
                <c:pt idx="29">
                  <c:v>5144.141</c:v>
                </c:pt>
              </c:numCache>
            </c:numRef>
          </c:val>
          <c:smooth val="0"/>
        </c:ser>
        <c:ser>
          <c:idx val="9"/>
          <c:order val="3"/>
          <c:tx>
            <c:strRef>
              <c:f>Sheet1!$A$5</c:f>
              <c:strCache>
                <c:ptCount val="1"/>
                <c:pt idx="0">
                  <c:v>NETH</c:v>
                </c:pt>
              </c:strCache>
            </c:strRef>
          </c:tx>
          <c:spPr>
            <a:ln w="10652">
              <a:solidFill>
                <a:srgbClr val="FFFF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Sheet1!$B$5:$AE$5</c:f>
              <c:numCache>
                <c:formatCode>General</c:formatCode>
                <c:ptCount val="30"/>
                <c:pt idx="0">
                  <c:v>732.389</c:v>
                </c:pt>
                <c:pt idx="1">
                  <c:v>798.5319999999994</c:v>
                </c:pt>
                <c:pt idx="2">
                  <c:v>866.289</c:v>
                </c:pt>
                <c:pt idx="3">
                  <c:v>899.399</c:v>
                </c:pt>
                <c:pt idx="4">
                  <c:v>920.8379999999985</c:v>
                </c:pt>
                <c:pt idx="5">
                  <c:v>959.9589999999994</c:v>
                </c:pt>
                <c:pt idx="6">
                  <c:v>1020.82</c:v>
                </c:pt>
                <c:pt idx="7">
                  <c:v>1084.628</c:v>
                </c:pt>
                <c:pt idx="8">
                  <c:v>1161.086</c:v>
                </c:pt>
                <c:pt idx="9">
                  <c:v>1298.455</c:v>
                </c:pt>
                <c:pt idx="10">
                  <c:v>1412.339</c:v>
                </c:pt>
                <c:pt idx="11">
                  <c:v>1514.433</c:v>
                </c:pt>
                <c:pt idx="12">
                  <c:v>1601.568</c:v>
                </c:pt>
                <c:pt idx="13">
                  <c:v>1669.063</c:v>
                </c:pt>
                <c:pt idx="14">
                  <c:v>1714.106</c:v>
                </c:pt>
                <c:pt idx="15">
                  <c:v>1794.81</c:v>
                </c:pt>
                <c:pt idx="16">
                  <c:v>1858.658</c:v>
                </c:pt>
                <c:pt idx="17">
                  <c:v>1914.98</c:v>
                </c:pt>
                <c:pt idx="18">
                  <c:v>2053.512</c:v>
                </c:pt>
                <c:pt idx="19">
                  <c:v>2177.957</c:v>
                </c:pt>
                <c:pt idx="20">
                  <c:v>2339.847</c:v>
                </c:pt>
                <c:pt idx="21">
                  <c:v>2554.522</c:v>
                </c:pt>
                <c:pt idx="22">
                  <c:v>2833.018</c:v>
                </c:pt>
                <c:pt idx="23">
                  <c:v>3097.412</c:v>
                </c:pt>
                <c:pt idx="24">
                  <c:v>3308.598</c:v>
                </c:pt>
                <c:pt idx="25">
                  <c:v>3450.34</c:v>
                </c:pt>
                <c:pt idx="26">
                  <c:v>3612.99</c:v>
                </c:pt>
                <c:pt idx="27">
                  <c:v>3943.742999999999</c:v>
                </c:pt>
                <c:pt idx="28">
                  <c:v>4240.655</c:v>
                </c:pt>
                <c:pt idx="29">
                  <c:v>4913.998</c:v>
                </c:pt>
              </c:numCache>
            </c:numRef>
          </c:val>
          <c:smooth val="0"/>
        </c:ser>
        <c:ser>
          <c:idx val="11"/>
          <c:order val="4"/>
          <c:tx>
            <c:strRef>
              <c:f>Sheet1!$A$6</c:f>
              <c:strCache>
                <c:ptCount val="1"/>
                <c:pt idx="0">
                  <c:v>CAN</c:v>
                </c:pt>
              </c:strCache>
            </c:strRef>
          </c:tx>
          <c:spPr>
            <a:ln w="10652">
              <a:solidFill>
                <a:srgbClr val="FFFF0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Sheet1!$B$6:$AE$6</c:f>
              <c:numCache>
                <c:formatCode>General</c:formatCode>
                <c:ptCount val="30"/>
                <c:pt idx="0">
                  <c:v>777.378</c:v>
                </c:pt>
                <c:pt idx="1">
                  <c:v>893.59</c:v>
                </c:pt>
                <c:pt idx="2">
                  <c:v>1011.338</c:v>
                </c:pt>
                <c:pt idx="3">
                  <c:v>1092.266</c:v>
                </c:pt>
                <c:pt idx="4">
                  <c:v>1172.802</c:v>
                </c:pt>
                <c:pt idx="5">
                  <c:v>1258.976</c:v>
                </c:pt>
                <c:pt idx="6">
                  <c:v>1344.28</c:v>
                </c:pt>
                <c:pt idx="7">
                  <c:v>1410.493</c:v>
                </c:pt>
                <c:pt idx="8">
                  <c:v>1500.255</c:v>
                </c:pt>
                <c:pt idx="9">
                  <c:v>1609.292</c:v>
                </c:pt>
                <c:pt idx="10">
                  <c:v>1734.943</c:v>
                </c:pt>
                <c:pt idx="11">
                  <c:v>1873.739</c:v>
                </c:pt>
                <c:pt idx="12">
                  <c:v>1966.514</c:v>
                </c:pt>
                <c:pt idx="13">
                  <c:v>2009.552</c:v>
                </c:pt>
                <c:pt idx="14">
                  <c:v>2051.625</c:v>
                </c:pt>
                <c:pt idx="15">
                  <c:v>2054.133</c:v>
                </c:pt>
                <c:pt idx="16">
                  <c:v>2055.832</c:v>
                </c:pt>
                <c:pt idx="17">
                  <c:v>2150.113</c:v>
                </c:pt>
                <c:pt idx="18">
                  <c:v>2309.068</c:v>
                </c:pt>
                <c:pt idx="19">
                  <c:v>2415.992</c:v>
                </c:pt>
                <c:pt idx="20">
                  <c:v>2518.86</c:v>
                </c:pt>
                <c:pt idx="21">
                  <c:v>2732.713</c:v>
                </c:pt>
                <c:pt idx="22">
                  <c:v>2869.334</c:v>
                </c:pt>
                <c:pt idx="23">
                  <c:v>3054.815</c:v>
                </c:pt>
                <c:pt idx="24">
                  <c:v>3205.25</c:v>
                </c:pt>
                <c:pt idx="25">
                  <c:v>3441.906</c:v>
                </c:pt>
                <c:pt idx="26">
                  <c:v>3665.186</c:v>
                </c:pt>
                <c:pt idx="27">
                  <c:v>3844.421</c:v>
                </c:pt>
                <c:pt idx="28">
                  <c:v>4023.996</c:v>
                </c:pt>
                <c:pt idx="29">
                  <c:v>4362.641</c:v>
                </c:pt>
              </c:numCache>
            </c:numRef>
          </c:val>
          <c:smooth val="0"/>
        </c:ser>
        <c:ser>
          <c:idx val="12"/>
          <c:order val="5"/>
          <c:tx>
            <c:strRef>
              <c:f>Sheet1!$A$7</c:f>
              <c:strCache>
                <c:ptCount val="1"/>
                <c:pt idx="0">
                  <c:v>DEN</c:v>
                </c:pt>
              </c:strCache>
            </c:strRef>
          </c:tx>
          <c:spPr>
            <a:ln w="10652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Sheet1!$B$7:$AE$7</c:f>
              <c:numCache>
                <c:formatCode>General</c:formatCode>
                <c:ptCount val="30"/>
                <c:pt idx="0">
                  <c:v>892.871</c:v>
                </c:pt>
                <c:pt idx="1">
                  <c:v>990.227</c:v>
                </c:pt>
                <c:pt idx="2">
                  <c:v>1091.145</c:v>
                </c:pt>
                <c:pt idx="3">
                  <c:v>1130.04</c:v>
                </c:pt>
                <c:pt idx="4">
                  <c:v>1163.773</c:v>
                </c:pt>
                <c:pt idx="5">
                  <c:v>1250.647</c:v>
                </c:pt>
                <c:pt idx="6">
                  <c:v>1288.185</c:v>
                </c:pt>
                <c:pt idx="7">
                  <c:v>1378.277</c:v>
                </c:pt>
                <c:pt idx="8">
                  <c:v>1448.66</c:v>
                </c:pt>
                <c:pt idx="9">
                  <c:v>1482.489</c:v>
                </c:pt>
                <c:pt idx="10">
                  <c:v>1540.195</c:v>
                </c:pt>
                <c:pt idx="11">
                  <c:v>1587.958</c:v>
                </c:pt>
                <c:pt idx="12">
                  <c:v>1663.393</c:v>
                </c:pt>
                <c:pt idx="13">
                  <c:v>1767.708</c:v>
                </c:pt>
                <c:pt idx="14">
                  <c:v>1852.502</c:v>
                </c:pt>
                <c:pt idx="15">
                  <c:v>1868.979</c:v>
                </c:pt>
                <c:pt idx="16">
                  <c:v>1975.179</c:v>
                </c:pt>
                <c:pt idx="17">
                  <c:v>2059.165</c:v>
                </c:pt>
                <c:pt idx="18">
                  <c:v>2132.591</c:v>
                </c:pt>
                <c:pt idx="19">
                  <c:v>2411.694</c:v>
                </c:pt>
                <c:pt idx="20">
                  <c:v>2507.587</c:v>
                </c:pt>
                <c:pt idx="21">
                  <c:v>2679.827</c:v>
                </c:pt>
                <c:pt idx="22">
                  <c:v>2871.386</c:v>
                </c:pt>
                <c:pt idx="23">
                  <c:v>2894.989</c:v>
                </c:pt>
                <c:pt idx="24">
                  <c:v>3126.166999999999</c:v>
                </c:pt>
                <c:pt idx="25">
                  <c:v>3245.034</c:v>
                </c:pt>
                <c:pt idx="26">
                  <c:v>3576.921</c:v>
                </c:pt>
                <c:pt idx="27">
                  <c:v>3770.065</c:v>
                </c:pt>
                <c:pt idx="28">
                  <c:v>4052.332</c:v>
                </c:pt>
                <c:pt idx="29">
                  <c:v>4348.352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GER</c:v>
                </c:pt>
              </c:strCache>
            </c:strRef>
          </c:tx>
          <c:spPr>
            <a:ln w="21304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Sheet1!$B$8:$AE$8</c:f>
              <c:numCache>
                <c:formatCode>General</c:formatCode>
                <c:ptCount val="30"/>
                <c:pt idx="0">
                  <c:v>966.737</c:v>
                </c:pt>
                <c:pt idx="1">
                  <c:v>1096.287</c:v>
                </c:pt>
                <c:pt idx="2">
                  <c:v>1142.632</c:v>
                </c:pt>
                <c:pt idx="3">
                  <c:v>1207.308</c:v>
                </c:pt>
                <c:pt idx="4">
                  <c:v>1305.002</c:v>
                </c:pt>
                <c:pt idx="5">
                  <c:v>1402.801</c:v>
                </c:pt>
                <c:pt idx="6">
                  <c:v>1448.169</c:v>
                </c:pt>
                <c:pt idx="7">
                  <c:v>1529.004</c:v>
                </c:pt>
                <c:pt idx="8">
                  <c:v>1662.207</c:v>
                </c:pt>
                <c:pt idx="9">
                  <c:v>1655.429</c:v>
                </c:pt>
                <c:pt idx="10">
                  <c:v>1764.066</c:v>
                </c:pt>
                <c:pt idx="12">
                  <c:v>1976.687</c:v>
                </c:pt>
                <c:pt idx="13">
                  <c:v>1989.921</c:v>
                </c:pt>
                <c:pt idx="14">
                  <c:v>2122.616</c:v>
                </c:pt>
                <c:pt idx="15">
                  <c:v>2266.756</c:v>
                </c:pt>
                <c:pt idx="16">
                  <c:v>2392.232</c:v>
                </c:pt>
                <c:pt idx="17">
                  <c:v>2409.588999999999</c:v>
                </c:pt>
                <c:pt idx="18">
                  <c:v>2480.47</c:v>
                </c:pt>
                <c:pt idx="19">
                  <c:v>2580.99</c:v>
                </c:pt>
                <c:pt idx="20">
                  <c:v>2668.661</c:v>
                </c:pt>
                <c:pt idx="21">
                  <c:v>2796.985</c:v>
                </c:pt>
                <c:pt idx="22">
                  <c:v>2934.484</c:v>
                </c:pt>
                <c:pt idx="23">
                  <c:v>3097.044</c:v>
                </c:pt>
                <c:pt idx="24">
                  <c:v>3169.634</c:v>
                </c:pt>
                <c:pt idx="25">
                  <c:v>3363.724</c:v>
                </c:pt>
                <c:pt idx="26">
                  <c:v>3565.434</c:v>
                </c:pt>
                <c:pt idx="27">
                  <c:v>3724.035</c:v>
                </c:pt>
                <c:pt idx="28">
                  <c:v>3963.025</c:v>
                </c:pt>
                <c:pt idx="29">
                  <c:v>4218.288</c:v>
                </c:pt>
              </c:numCache>
            </c:numRef>
          </c:val>
          <c:smooth val="0"/>
        </c:ser>
        <c:ser>
          <c:idx val="13"/>
          <c:order val="7"/>
          <c:tx>
            <c:strRef>
              <c:f>Sheet1!$A$9</c:f>
              <c:strCache>
                <c:ptCount val="1"/>
                <c:pt idx="0">
                  <c:v>FR</c:v>
                </c:pt>
              </c:strCache>
            </c:strRef>
          </c:tx>
          <c:spPr>
            <a:ln w="10652">
              <a:solidFill>
                <a:srgbClr val="00FF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Sheet1!$B$9:$AE$9</c:f>
              <c:numCache>
                <c:formatCode>General</c:formatCode>
                <c:ptCount val="30"/>
                <c:pt idx="0">
                  <c:v>665.5409999999994</c:v>
                </c:pt>
                <c:pt idx="5">
                  <c:v>1030.655</c:v>
                </c:pt>
                <c:pt idx="10">
                  <c:v>1444.607</c:v>
                </c:pt>
                <c:pt idx="11">
                  <c:v>1552.837</c:v>
                </c:pt>
                <c:pt idx="12">
                  <c:v>1649.987</c:v>
                </c:pt>
                <c:pt idx="13">
                  <c:v>1749.779</c:v>
                </c:pt>
                <c:pt idx="14">
                  <c:v>1810.216</c:v>
                </c:pt>
                <c:pt idx="15">
                  <c:v>2099.814</c:v>
                </c:pt>
                <c:pt idx="16">
                  <c:v>2161.122</c:v>
                </c:pt>
                <c:pt idx="17">
                  <c:v>2228.206</c:v>
                </c:pt>
                <c:pt idx="18">
                  <c:v>2312.506</c:v>
                </c:pt>
                <c:pt idx="19">
                  <c:v>2403.706</c:v>
                </c:pt>
                <c:pt idx="20">
                  <c:v>2553.121</c:v>
                </c:pt>
                <c:pt idx="21">
                  <c:v>2726.016</c:v>
                </c:pt>
                <c:pt idx="22">
                  <c:v>2931.232</c:v>
                </c:pt>
                <c:pt idx="23">
                  <c:v>2991.392</c:v>
                </c:pt>
                <c:pt idx="24">
                  <c:v>3121.578</c:v>
                </c:pt>
                <c:pt idx="25">
                  <c:v>3305.993</c:v>
                </c:pt>
                <c:pt idx="26">
                  <c:v>3493.114</c:v>
                </c:pt>
                <c:pt idx="27">
                  <c:v>3678.501</c:v>
                </c:pt>
                <c:pt idx="28">
                  <c:v>3809.08</c:v>
                </c:pt>
                <c:pt idx="29">
                  <c:v>3977.984</c:v>
                </c:pt>
              </c:numCache>
            </c:numRef>
          </c:val>
          <c:smooth val="0"/>
        </c:ser>
        <c:ser>
          <c:idx val="7"/>
          <c:order val="8"/>
          <c:tx>
            <c:strRef>
              <c:f>Sheet1!$A$10</c:f>
              <c:strCache>
                <c:ptCount val="1"/>
                <c:pt idx="0">
                  <c:v>SWE</c:v>
                </c:pt>
              </c:strCache>
            </c:strRef>
          </c:tx>
          <c:spPr>
            <a:ln w="21304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x"/>
            <c:size val="6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Sheet1!$B$10:$AE$10</c:f>
              <c:numCache>
                <c:formatCode>General</c:formatCode>
                <c:ptCount val="30"/>
                <c:pt idx="0">
                  <c:v>941.731</c:v>
                </c:pt>
                <c:pt idx="1">
                  <c:v>1043.043</c:v>
                </c:pt>
                <c:pt idx="2">
                  <c:v>1133.624</c:v>
                </c:pt>
                <c:pt idx="3">
                  <c:v>1185.419</c:v>
                </c:pt>
                <c:pt idx="4">
                  <c:v>1251.91</c:v>
                </c:pt>
                <c:pt idx="5">
                  <c:v>1267.108</c:v>
                </c:pt>
                <c:pt idx="6">
                  <c:v>1287.922</c:v>
                </c:pt>
                <c:pt idx="7">
                  <c:v>1369.528</c:v>
                </c:pt>
                <c:pt idx="8">
                  <c:v>1432.52</c:v>
                </c:pt>
                <c:pt idx="9">
                  <c:v>1521.978</c:v>
                </c:pt>
                <c:pt idx="10">
                  <c:v>1592.084</c:v>
                </c:pt>
                <c:pt idx="11">
                  <c:v>1577.192</c:v>
                </c:pt>
                <c:pt idx="12">
                  <c:v>1619.027</c:v>
                </c:pt>
                <c:pt idx="13">
                  <c:v>1656.819</c:v>
                </c:pt>
                <c:pt idx="14">
                  <c:v>1661.75</c:v>
                </c:pt>
                <c:pt idx="15">
                  <c:v>1741.469</c:v>
                </c:pt>
                <c:pt idx="16">
                  <c:v>1857.711</c:v>
                </c:pt>
                <c:pt idx="17">
                  <c:v>1885.476</c:v>
                </c:pt>
                <c:pt idx="18">
                  <c:v>1981.652</c:v>
                </c:pt>
                <c:pt idx="19">
                  <c:v>2129.471</c:v>
                </c:pt>
                <c:pt idx="20">
                  <c:v>2286.328</c:v>
                </c:pt>
                <c:pt idx="21">
                  <c:v>2501.168999999999</c:v>
                </c:pt>
                <c:pt idx="22">
                  <c:v>2701.811</c:v>
                </c:pt>
                <c:pt idx="23">
                  <c:v>2831.857</c:v>
                </c:pt>
                <c:pt idx="24">
                  <c:v>2954.257</c:v>
                </c:pt>
                <c:pt idx="25">
                  <c:v>2963.383</c:v>
                </c:pt>
                <c:pt idx="26">
                  <c:v>3192.835</c:v>
                </c:pt>
                <c:pt idx="27">
                  <c:v>3431.879</c:v>
                </c:pt>
                <c:pt idx="28">
                  <c:v>3644.063</c:v>
                </c:pt>
                <c:pt idx="29">
                  <c:v>3721.573</c:v>
                </c:pt>
              </c:numCache>
            </c:numRef>
          </c:val>
          <c:smooth val="0"/>
        </c:ser>
        <c:ser>
          <c:idx val="2"/>
          <c:order val="9"/>
          <c:tx>
            <c:strRef>
              <c:f>Sheet1!$A$11</c:f>
              <c:strCache>
                <c:ptCount val="1"/>
                <c:pt idx="0">
                  <c:v>AUS</c:v>
                </c:pt>
              </c:strCache>
            </c:strRef>
          </c:tx>
          <c:spPr>
            <a:ln w="21304">
              <a:solidFill>
                <a:srgbClr val="CC6600"/>
              </a:solidFill>
              <a:prstDash val="solid"/>
            </a:ln>
          </c:spPr>
          <c:marker>
            <c:symbol val="triangle"/>
            <c:size val="3"/>
            <c:spPr>
              <a:solidFill>
                <a:srgbClr val="CC6600"/>
              </a:solidFill>
              <a:ln>
                <a:solidFill>
                  <a:srgbClr val="CC66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Sheet1!$B$11:$AE$11</c:f>
              <c:numCache>
                <c:formatCode>General</c:formatCode>
                <c:ptCount val="30"/>
                <c:pt idx="0">
                  <c:v>632.4640000000001</c:v>
                </c:pt>
                <c:pt idx="1">
                  <c:v>706.871</c:v>
                </c:pt>
                <c:pt idx="2">
                  <c:v>738.996</c:v>
                </c:pt>
                <c:pt idx="3">
                  <c:v>785.368999999999</c:v>
                </c:pt>
                <c:pt idx="4">
                  <c:v>837.284</c:v>
                </c:pt>
                <c:pt idx="5">
                  <c:v>910.8679999999982</c:v>
                </c:pt>
                <c:pt idx="6">
                  <c:v>980.744</c:v>
                </c:pt>
                <c:pt idx="7">
                  <c:v>1024.699</c:v>
                </c:pt>
                <c:pt idx="8">
                  <c:v>1078.889</c:v>
                </c:pt>
                <c:pt idx="9">
                  <c:v>1131.694</c:v>
                </c:pt>
                <c:pt idx="10">
                  <c:v>1194.452</c:v>
                </c:pt>
                <c:pt idx="11">
                  <c:v>1271.019</c:v>
                </c:pt>
                <c:pt idx="12">
                  <c:v>1359.972</c:v>
                </c:pt>
                <c:pt idx="13">
                  <c:v>1434.633</c:v>
                </c:pt>
                <c:pt idx="14">
                  <c:v>1520.921</c:v>
                </c:pt>
                <c:pt idx="15">
                  <c:v>1607.246</c:v>
                </c:pt>
                <c:pt idx="16">
                  <c:v>1710.521</c:v>
                </c:pt>
                <c:pt idx="17">
                  <c:v>1812.652</c:v>
                </c:pt>
                <c:pt idx="18">
                  <c:v>1951.959</c:v>
                </c:pt>
                <c:pt idx="19">
                  <c:v>2097.405</c:v>
                </c:pt>
                <c:pt idx="20">
                  <c:v>2266.448</c:v>
                </c:pt>
                <c:pt idx="21">
                  <c:v>2388.002</c:v>
                </c:pt>
                <c:pt idx="22">
                  <c:v>2558.593</c:v>
                </c:pt>
                <c:pt idx="23">
                  <c:v>2673.325</c:v>
                </c:pt>
                <c:pt idx="24">
                  <c:v>2878.21</c:v>
                </c:pt>
                <c:pt idx="25">
                  <c:v>2979.568</c:v>
                </c:pt>
                <c:pt idx="26">
                  <c:v>3163.972</c:v>
                </c:pt>
                <c:pt idx="27">
                  <c:v>3352.556</c:v>
                </c:pt>
                <c:pt idx="28">
                  <c:v>3445.142</c:v>
                </c:pt>
              </c:numCache>
            </c:numRef>
          </c:val>
          <c:smooth val="0"/>
        </c:ser>
        <c:ser>
          <c:idx val="1"/>
          <c:order val="10"/>
          <c:tx>
            <c:strRef>
              <c:f>Sheet1!$A$12</c:f>
              <c:strCache>
                <c:ptCount val="1"/>
                <c:pt idx="0">
                  <c:v>UK</c:v>
                </c:pt>
              </c:strCache>
            </c:strRef>
          </c:tx>
          <c:spPr>
            <a:ln w="21304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x"/>
            <c:size val="6"/>
            <c:spPr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Sheet1!$B$12:$AE$12</c:f>
              <c:numCache>
                <c:formatCode>General</c:formatCode>
                <c:ptCount val="30"/>
                <c:pt idx="0">
                  <c:v>466.147</c:v>
                </c:pt>
                <c:pt idx="1">
                  <c:v>529.168</c:v>
                </c:pt>
                <c:pt idx="2">
                  <c:v>559.8589999999994</c:v>
                </c:pt>
                <c:pt idx="3">
                  <c:v>625.4059999999994</c:v>
                </c:pt>
                <c:pt idx="4">
                  <c:v>656.931999999999</c:v>
                </c:pt>
                <c:pt idx="5">
                  <c:v>688.9679999999985</c:v>
                </c:pt>
                <c:pt idx="6">
                  <c:v>732.099</c:v>
                </c:pt>
                <c:pt idx="7">
                  <c:v>798.123</c:v>
                </c:pt>
                <c:pt idx="8">
                  <c:v>854.375</c:v>
                </c:pt>
                <c:pt idx="9">
                  <c:v>909.78</c:v>
                </c:pt>
                <c:pt idx="10">
                  <c:v>960.038</c:v>
                </c:pt>
                <c:pt idx="11">
                  <c:v>1048.735</c:v>
                </c:pt>
                <c:pt idx="12">
                  <c:v>1153.174</c:v>
                </c:pt>
                <c:pt idx="13">
                  <c:v>1205.834</c:v>
                </c:pt>
                <c:pt idx="14">
                  <c:v>1294.656</c:v>
                </c:pt>
                <c:pt idx="15">
                  <c:v>1346.251</c:v>
                </c:pt>
                <c:pt idx="16">
                  <c:v>1432.938</c:v>
                </c:pt>
                <c:pt idx="17">
                  <c:v>1480.854</c:v>
                </c:pt>
                <c:pt idx="18">
                  <c:v>1550.874</c:v>
                </c:pt>
                <c:pt idx="19">
                  <c:v>1670.883</c:v>
                </c:pt>
                <c:pt idx="20">
                  <c:v>1827.501</c:v>
                </c:pt>
                <c:pt idx="21">
                  <c:v>1995.523</c:v>
                </c:pt>
                <c:pt idx="22">
                  <c:v>2183.786</c:v>
                </c:pt>
                <c:pt idx="23">
                  <c:v>2317.462</c:v>
                </c:pt>
                <c:pt idx="24">
                  <c:v>2540.224</c:v>
                </c:pt>
                <c:pt idx="25">
                  <c:v>2734.7</c:v>
                </c:pt>
                <c:pt idx="26">
                  <c:v>3005.722</c:v>
                </c:pt>
                <c:pt idx="27">
                  <c:v>3050.62</c:v>
                </c:pt>
                <c:pt idx="28">
                  <c:v>3280.57</c:v>
                </c:pt>
                <c:pt idx="29">
                  <c:v>3487.353</c:v>
                </c:pt>
              </c:numCache>
            </c:numRef>
          </c:val>
          <c:smooth val="0"/>
        </c:ser>
        <c:ser>
          <c:idx val="5"/>
          <c:order val="11"/>
          <c:tx>
            <c:strRef>
              <c:f>Sheet1!$A$13</c:f>
              <c:strCache>
                <c:ptCount val="1"/>
                <c:pt idx="0">
                  <c:v>NZ</c:v>
                </c:pt>
              </c:strCache>
            </c:strRef>
          </c:tx>
          <c:spPr>
            <a:ln w="21304">
              <a:solidFill>
                <a:srgbClr val="993300"/>
              </a:solidFill>
              <a:prstDash val="solid"/>
            </a:ln>
          </c:spPr>
          <c:marker>
            <c:symbol val="x"/>
            <c:size val="4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Sheet1!$B$13:$AE$13</c:f>
              <c:numCache>
                <c:formatCode>General</c:formatCode>
                <c:ptCount val="30"/>
                <c:pt idx="0">
                  <c:v>497.961</c:v>
                </c:pt>
                <c:pt idx="1">
                  <c:v>553.021</c:v>
                </c:pt>
                <c:pt idx="2">
                  <c:v>623.68</c:v>
                </c:pt>
                <c:pt idx="3">
                  <c:v>641.5169999999994</c:v>
                </c:pt>
                <c:pt idx="4">
                  <c:v>656.8439999999994</c:v>
                </c:pt>
                <c:pt idx="5">
                  <c:v>623.721</c:v>
                </c:pt>
                <c:pt idx="6">
                  <c:v>662.678</c:v>
                </c:pt>
                <c:pt idx="7">
                  <c:v>762.8199999999994</c:v>
                </c:pt>
                <c:pt idx="8">
                  <c:v>849.97</c:v>
                </c:pt>
                <c:pt idx="9">
                  <c:v>904.9689999999994</c:v>
                </c:pt>
                <c:pt idx="10">
                  <c:v>983.087</c:v>
                </c:pt>
                <c:pt idx="11">
                  <c:v>1042.802</c:v>
                </c:pt>
                <c:pt idx="12">
                  <c:v>1095.126</c:v>
                </c:pt>
                <c:pt idx="13">
                  <c:v>1113.713</c:v>
                </c:pt>
                <c:pt idx="14">
                  <c:v>1189.869</c:v>
                </c:pt>
                <c:pt idx="15">
                  <c:v>1245.259</c:v>
                </c:pt>
                <c:pt idx="16">
                  <c:v>1268.541</c:v>
                </c:pt>
                <c:pt idx="17">
                  <c:v>1352.36</c:v>
                </c:pt>
                <c:pt idx="18">
                  <c:v>1450.584</c:v>
                </c:pt>
                <c:pt idx="19">
                  <c:v>1522.323</c:v>
                </c:pt>
                <c:pt idx="20">
                  <c:v>1607.04</c:v>
                </c:pt>
                <c:pt idx="21">
                  <c:v>1709.317</c:v>
                </c:pt>
                <c:pt idx="22">
                  <c:v>1841.327</c:v>
                </c:pt>
                <c:pt idx="23">
                  <c:v>1849.527</c:v>
                </c:pt>
                <c:pt idx="24">
                  <c:v>2043.595</c:v>
                </c:pt>
                <c:pt idx="25">
                  <c:v>2196.584</c:v>
                </c:pt>
                <c:pt idx="26">
                  <c:v>2466.533</c:v>
                </c:pt>
                <c:pt idx="27">
                  <c:v>2525.228</c:v>
                </c:pt>
                <c:pt idx="28">
                  <c:v>2784.373</c:v>
                </c:pt>
                <c:pt idx="29">
                  <c:v>2982.942</c:v>
                </c:pt>
              </c:numCache>
            </c:numRef>
          </c:val>
          <c:smooth val="0"/>
        </c:ser>
        <c:ser>
          <c:idx val="0"/>
          <c:order val="12"/>
          <c:tx>
            <c:strRef>
              <c:f>Sheet1!$A$14</c:f>
              <c:strCache>
                <c:ptCount val="1"/>
                <c:pt idx="0">
                  <c:v>JPN</c:v>
                </c:pt>
              </c:strCache>
            </c:strRef>
          </c:tx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Sheet1!$B$14:$AE$14</c:f>
              <c:numCache>
                <c:formatCode>General</c:formatCode>
                <c:ptCount val="30"/>
                <c:pt idx="0">
                  <c:v>540.739</c:v>
                </c:pt>
                <c:pt idx="1">
                  <c:v>618.5599999999994</c:v>
                </c:pt>
                <c:pt idx="2">
                  <c:v>690.450999999999</c:v>
                </c:pt>
                <c:pt idx="3">
                  <c:v>746.3569999999985</c:v>
                </c:pt>
                <c:pt idx="4">
                  <c:v>779.8319999999989</c:v>
                </c:pt>
                <c:pt idx="5">
                  <c:v>857.119</c:v>
                </c:pt>
                <c:pt idx="6">
                  <c:v>889.996</c:v>
                </c:pt>
                <c:pt idx="7">
                  <c:v>950.499</c:v>
                </c:pt>
                <c:pt idx="8">
                  <c:v>1002.181</c:v>
                </c:pt>
                <c:pt idx="9">
                  <c:v>1048.029</c:v>
                </c:pt>
                <c:pt idx="10">
                  <c:v>1115.357</c:v>
                </c:pt>
                <c:pt idx="11">
                  <c:v>1197.63</c:v>
                </c:pt>
                <c:pt idx="12">
                  <c:v>1286.857</c:v>
                </c:pt>
                <c:pt idx="13">
                  <c:v>1373.249</c:v>
                </c:pt>
                <c:pt idx="14">
                  <c:v>1471.339</c:v>
                </c:pt>
                <c:pt idx="15">
                  <c:v>1554.358</c:v>
                </c:pt>
                <c:pt idx="16">
                  <c:v>1657.83</c:v>
                </c:pt>
                <c:pt idx="17">
                  <c:v>1695.642</c:v>
                </c:pt>
                <c:pt idx="18">
                  <c:v>1745.374</c:v>
                </c:pt>
                <c:pt idx="19">
                  <c:v>1830.132</c:v>
                </c:pt>
                <c:pt idx="20">
                  <c:v>1973.638</c:v>
                </c:pt>
                <c:pt idx="21">
                  <c:v>2074.29</c:v>
                </c:pt>
                <c:pt idx="22">
                  <c:v>2140.594</c:v>
                </c:pt>
                <c:pt idx="23">
                  <c:v>2235.279</c:v>
                </c:pt>
                <c:pt idx="24">
                  <c:v>2347.123</c:v>
                </c:pt>
                <c:pt idx="25">
                  <c:v>2490.803</c:v>
                </c:pt>
                <c:pt idx="26">
                  <c:v>2609.051</c:v>
                </c:pt>
                <c:pt idx="27">
                  <c:v>2749.604</c:v>
                </c:pt>
                <c:pt idx="28">
                  <c:v>2877.616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397912"/>
        <c:axId val="429401432"/>
      </c:lineChart>
      <c:catAx>
        <c:axId val="429397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66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9401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401432"/>
        <c:scaling>
          <c:orientation val="minMax"/>
          <c:max val="8000.0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6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9397912"/>
        <c:crosses val="autoZero"/>
        <c:crossBetween val="between"/>
        <c:majorUnit val="1000.0"/>
      </c:valAx>
      <c:spPr>
        <a:noFill/>
        <a:ln w="21304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sz="107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8654970760234"/>
          <c:y val="0.0587219343696028"/>
          <c:w val="0.184875757352761"/>
          <c:h val="0.516347085652969"/>
        </c:manualLayout>
      </c:layout>
      <c:overlay val="0"/>
      <c:spPr>
        <a:noFill/>
        <a:ln w="21304">
          <a:noFill/>
        </a:ln>
      </c:spPr>
      <c:txPr>
        <a:bodyPr/>
        <a:lstStyle/>
        <a:p>
          <a:pPr>
            <a:defRPr sz="107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7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35412026726058"/>
          <c:y val="0.0347490347490347"/>
          <c:w val="0.910913140311804"/>
          <c:h val="0.880308880308881"/>
        </c:manualLayout>
      </c:layout>
      <c:lineChart>
        <c:grouping val="standard"/>
        <c:varyColors val="0"/>
        <c:ser>
          <c:idx val="7"/>
          <c:order val="0"/>
          <c:tx>
            <c:strRef>
              <c:f>Sheet1!$A$2</c:f>
              <c:strCache>
                <c:ptCount val="1"/>
                <c:pt idx="0">
                  <c:v>US</c:v>
                </c:pt>
              </c:strCache>
            </c:strRef>
          </c:tx>
          <c:spPr>
            <a:ln w="24053">
              <a:solidFill>
                <a:srgbClr val="000000"/>
              </a:solidFill>
              <a:prstDash val="solid"/>
            </a:ln>
          </c:spPr>
          <c:marker>
            <c:symbol val="x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Sheet1!$B$2:$AE$2</c:f>
              <c:numCache>
                <c:formatCode>General</c:formatCode>
                <c:ptCount val="30"/>
                <c:pt idx="0">
                  <c:v>9.043000000000001</c:v>
                </c:pt>
                <c:pt idx="1">
                  <c:v>9.373000000000004</c:v>
                </c:pt>
                <c:pt idx="2">
                  <c:v>10.179</c:v>
                </c:pt>
                <c:pt idx="3">
                  <c:v>10.331</c:v>
                </c:pt>
                <c:pt idx="4">
                  <c:v>10.223</c:v>
                </c:pt>
                <c:pt idx="5">
                  <c:v>10.421</c:v>
                </c:pt>
                <c:pt idx="6">
                  <c:v>10.57</c:v>
                </c:pt>
                <c:pt idx="7">
                  <c:v>10.829</c:v>
                </c:pt>
                <c:pt idx="8">
                  <c:v>11.276</c:v>
                </c:pt>
                <c:pt idx="9">
                  <c:v>11.682</c:v>
                </c:pt>
                <c:pt idx="10">
                  <c:v>12.361</c:v>
                </c:pt>
                <c:pt idx="11">
                  <c:v>13.081</c:v>
                </c:pt>
                <c:pt idx="12">
                  <c:v>13.393</c:v>
                </c:pt>
                <c:pt idx="13">
                  <c:v>13.68</c:v>
                </c:pt>
                <c:pt idx="14">
                  <c:v>13.58</c:v>
                </c:pt>
                <c:pt idx="15">
                  <c:v>13.705</c:v>
                </c:pt>
                <c:pt idx="16">
                  <c:v>13.666</c:v>
                </c:pt>
                <c:pt idx="17">
                  <c:v>13.561</c:v>
                </c:pt>
                <c:pt idx="18">
                  <c:v>13.581</c:v>
                </c:pt>
                <c:pt idx="19">
                  <c:v>13.584</c:v>
                </c:pt>
                <c:pt idx="20">
                  <c:v>13.664</c:v>
                </c:pt>
                <c:pt idx="21">
                  <c:v>14.333</c:v>
                </c:pt>
                <c:pt idx="22">
                  <c:v>15.155</c:v>
                </c:pt>
                <c:pt idx="23">
                  <c:v>15.667</c:v>
                </c:pt>
                <c:pt idx="24">
                  <c:v>15.714</c:v>
                </c:pt>
                <c:pt idx="25">
                  <c:v>15.745</c:v>
                </c:pt>
                <c:pt idx="26">
                  <c:v>15.827</c:v>
                </c:pt>
                <c:pt idx="27">
                  <c:v>16.017</c:v>
                </c:pt>
                <c:pt idx="28">
                  <c:v>16.424</c:v>
                </c:pt>
                <c:pt idx="29">
                  <c:v>17.381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Sheet1!$A$3</c:f>
              <c:strCache>
                <c:ptCount val="1"/>
                <c:pt idx="0">
                  <c:v>NETH</c:v>
                </c:pt>
              </c:strCache>
            </c:strRef>
          </c:tx>
          <c:spPr>
            <a:ln w="24053">
              <a:solidFill>
                <a:srgbClr val="FFFF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Sheet1!$B$3:$AE$3</c:f>
              <c:numCache>
                <c:formatCode>General</c:formatCode>
                <c:ptCount val="30"/>
                <c:pt idx="0">
                  <c:v>7.421</c:v>
                </c:pt>
                <c:pt idx="1">
                  <c:v>7.508</c:v>
                </c:pt>
                <c:pt idx="2">
                  <c:v>7.809</c:v>
                </c:pt>
                <c:pt idx="3">
                  <c:v>7.67</c:v>
                </c:pt>
                <c:pt idx="4">
                  <c:v>7.373</c:v>
                </c:pt>
                <c:pt idx="5">
                  <c:v>7.304999999999991</c:v>
                </c:pt>
                <c:pt idx="6">
                  <c:v>7.433</c:v>
                </c:pt>
                <c:pt idx="7">
                  <c:v>7.576</c:v>
                </c:pt>
                <c:pt idx="8">
                  <c:v>7.626999999999991</c:v>
                </c:pt>
                <c:pt idx="9">
                  <c:v>7.918</c:v>
                </c:pt>
                <c:pt idx="10">
                  <c:v>8.014000000000001</c:v>
                </c:pt>
                <c:pt idx="11">
                  <c:v>8.165</c:v>
                </c:pt>
                <c:pt idx="12">
                  <c:v>8.356000000000006</c:v>
                </c:pt>
                <c:pt idx="13">
                  <c:v>8.474</c:v>
                </c:pt>
                <c:pt idx="14">
                  <c:v>8.33</c:v>
                </c:pt>
                <c:pt idx="15">
                  <c:v>8.327</c:v>
                </c:pt>
                <c:pt idx="16">
                  <c:v>8.210999999999998</c:v>
                </c:pt>
                <c:pt idx="17">
                  <c:v>7.949</c:v>
                </c:pt>
                <c:pt idx="18">
                  <c:v>8.062</c:v>
                </c:pt>
                <c:pt idx="19">
                  <c:v>8.088000000000001</c:v>
                </c:pt>
                <c:pt idx="20">
                  <c:v>7.958</c:v>
                </c:pt>
                <c:pt idx="21">
                  <c:v>8.297000000000001</c:v>
                </c:pt>
                <c:pt idx="22">
                  <c:v>8.870000000000002</c:v>
                </c:pt>
                <c:pt idx="23">
                  <c:v>9.773000000000001</c:v>
                </c:pt>
                <c:pt idx="24">
                  <c:v>9.968</c:v>
                </c:pt>
                <c:pt idx="25">
                  <c:v>9.829</c:v>
                </c:pt>
                <c:pt idx="26">
                  <c:v>9.722</c:v>
                </c:pt>
                <c:pt idx="27">
                  <c:v>9.681000000000001</c:v>
                </c:pt>
                <c:pt idx="28">
                  <c:v>9.858</c:v>
                </c:pt>
                <c:pt idx="29">
                  <c:v>11.961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FR</c:v>
                </c:pt>
              </c:strCache>
            </c:strRef>
          </c:tx>
          <c:spPr>
            <a:ln w="24053">
              <a:solidFill>
                <a:srgbClr val="00FF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Sheet1!$B$4:$AE$4</c:f>
              <c:numCache>
                <c:formatCode>General</c:formatCode>
                <c:ptCount val="30"/>
                <c:pt idx="0">
                  <c:v>7.022999999999991</c:v>
                </c:pt>
                <c:pt idx="5">
                  <c:v>8.002</c:v>
                </c:pt>
                <c:pt idx="10">
                  <c:v>8.365</c:v>
                </c:pt>
                <c:pt idx="11">
                  <c:v>8.617000000000001</c:v>
                </c:pt>
                <c:pt idx="12">
                  <c:v>8.867000000000002</c:v>
                </c:pt>
                <c:pt idx="13">
                  <c:v>9.331000000000001</c:v>
                </c:pt>
                <c:pt idx="14">
                  <c:v>9.285</c:v>
                </c:pt>
                <c:pt idx="15">
                  <c:v>10.37</c:v>
                </c:pt>
                <c:pt idx="16">
                  <c:v>10.37</c:v>
                </c:pt>
                <c:pt idx="17">
                  <c:v>10.229</c:v>
                </c:pt>
                <c:pt idx="18">
                  <c:v>10.126</c:v>
                </c:pt>
                <c:pt idx="19">
                  <c:v>10.147</c:v>
                </c:pt>
                <c:pt idx="20">
                  <c:v>10.072</c:v>
                </c:pt>
                <c:pt idx="21">
                  <c:v>10.2</c:v>
                </c:pt>
                <c:pt idx="22">
                  <c:v>10.522</c:v>
                </c:pt>
                <c:pt idx="23">
                  <c:v>10.887</c:v>
                </c:pt>
                <c:pt idx="24">
                  <c:v>11.006</c:v>
                </c:pt>
                <c:pt idx="25">
                  <c:v>11.101</c:v>
                </c:pt>
                <c:pt idx="26">
                  <c:v>11.043</c:v>
                </c:pt>
                <c:pt idx="27">
                  <c:v>11.023</c:v>
                </c:pt>
                <c:pt idx="28">
                  <c:v>11.104</c:v>
                </c:pt>
                <c:pt idx="29">
                  <c:v>11.782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Sheet1!$A$5</c:f>
              <c:strCache>
                <c:ptCount val="1"/>
                <c:pt idx="0">
                  <c:v>GER</c:v>
                </c:pt>
              </c:strCache>
            </c:strRef>
          </c:tx>
          <c:spPr>
            <a:ln w="12027">
              <a:solidFill>
                <a:srgbClr val="FF0000"/>
              </a:solidFill>
              <a:prstDash val="solid"/>
            </a:ln>
          </c:spPr>
          <c:marker>
            <c:symbol val="plus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Sheet1!$B$5:$AE$5</c:f>
              <c:numCache>
                <c:formatCode>General</c:formatCode>
                <c:ptCount val="30"/>
                <c:pt idx="0">
                  <c:v>8.423</c:v>
                </c:pt>
                <c:pt idx="1">
                  <c:v>8.704000000000001</c:v>
                </c:pt>
                <c:pt idx="2">
                  <c:v>8.578000000000001</c:v>
                </c:pt>
                <c:pt idx="3">
                  <c:v>8.554</c:v>
                </c:pt>
                <c:pt idx="4">
                  <c:v>8.632</c:v>
                </c:pt>
                <c:pt idx="5">
                  <c:v>8.777000000000001</c:v>
                </c:pt>
                <c:pt idx="6">
                  <c:v>8.671000000000001</c:v>
                </c:pt>
                <c:pt idx="7">
                  <c:v>8.773000000000001</c:v>
                </c:pt>
                <c:pt idx="8">
                  <c:v>8.943000000000001</c:v>
                </c:pt>
                <c:pt idx="9">
                  <c:v>8.342</c:v>
                </c:pt>
                <c:pt idx="10">
                  <c:v>8.287999999999998</c:v>
                </c:pt>
                <c:pt idx="12">
                  <c:v>9.588000000000001</c:v>
                </c:pt>
                <c:pt idx="13">
                  <c:v>9.584000000000001</c:v>
                </c:pt>
                <c:pt idx="14">
                  <c:v>9.787999999999998</c:v>
                </c:pt>
                <c:pt idx="15">
                  <c:v>10.08</c:v>
                </c:pt>
                <c:pt idx="16">
                  <c:v>10.378</c:v>
                </c:pt>
                <c:pt idx="17">
                  <c:v>10.217</c:v>
                </c:pt>
                <c:pt idx="18">
                  <c:v>10.231</c:v>
                </c:pt>
                <c:pt idx="19">
                  <c:v>10.267</c:v>
                </c:pt>
                <c:pt idx="20">
                  <c:v>10.286</c:v>
                </c:pt>
                <c:pt idx="21">
                  <c:v>10.415</c:v>
                </c:pt>
                <c:pt idx="22">
                  <c:v>10.638</c:v>
                </c:pt>
                <c:pt idx="23">
                  <c:v>10.843</c:v>
                </c:pt>
                <c:pt idx="24">
                  <c:v>10.602</c:v>
                </c:pt>
                <c:pt idx="25">
                  <c:v>10.725</c:v>
                </c:pt>
                <c:pt idx="26">
                  <c:v>10.577</c:v>
                </c:pt>
                <c:pt idx="27">
                  <c:v>10.454</c:v>
                </c:pt>
                <c:pt idx="28">
                  <c:v>10.66</c:v>
                </c:pt>
                <c:pt idx="29">
                  <c:v>11.612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DEN</c:v>
                </c:pt>
              </c:strCache>
            </c:strRef>
          </c:tx>
          <c:spPr>
            <a:ln w="24053">
              <a:solidFill>
                <a:srgbClr val="FF9900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FF9900"/>
              </a:solidFill>
              <a:ln>
                <a:solidFill>
                  <a:srgbClr val="FF99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Sheet1!$B$6:$AE$6</c:f>
              <c:numCache>
                <c:formatCode>General</c:formatCode>
                <c:ptCount val="30"/>
                <c:pt idx="0">
                  <c:v>8.949</c:v>
                </c:pt>
                <c:pt idx="1">
                  <c:v>9.153</c:v>
                </c:pt>
                <c:pt idx="2">
                  <c:v>9.16</c:v>
                </c:pt>
                <c:pt idx="3">
                  <c:v>8.884</c:v>
                </c:pt>
                <c:pt idx="4">
                  <c:v>8.461</c:v>
                </c:pt>
                <c:pt idx="5">
                  <c:v>8.485</c:v>
                </c:pt>
                <c:pt idx="6">
                  <c:v>8.156</c:v>
                </c:pt>
                <c:pt idx="7">
                  <c:v>8.464</c:v>
                </c:pt>
                <c:pt idx="8">
                  <c:v>8.616000000000001</c:v>
                </c:pt>
                <c:pt idx="9">
                  <c:v>8.452</c:v>
                </c:pt>
                <c:pt idx="10">
                  <c:v>8.344000000000001</c:v>
                </c:pt>
                <c:pt idx="11">
                  <c:v>8.223000000000001</c:v>
                </c:pt>
                <c:pt idx="12">
                  <c:v>8.277999999999998</c:v>
                </c:pt>
                <c:pt idx="13">
                  <c:v>8.646000000000001</c:v>
                </c:pt>
                <c:pt idx="14">
                  <c:v>8.436000000000003</c:v>
                </c:pt>
                <c:pt idx="15">
                  <c:v>8.125</c:v>
                </c:pt>
                <c:pt idx="16">
                  <c:v>8.210999999999998</c:v>
                </c:pt>
                <c:pt idx="17">
                  <c:v>8.151000000000001</c:v>
                </c:pt>
                <c:pt idx="18">
                  <c:v>8.156</c:v>
                </c:pt>
                <c:pt idx="19">
                  <c:v>8.954</c:v>
                </c:pt>
                <c:pt idx="20">
                  <c:v>8.699</c:v>
                </c:pt>
                <c:pt idx="21">
                  <c:v>9.1</c:v>
                </c:pt>
                <c:pt idx="22">
                  <c:v>9.333</c:v>
                </c:pt>
                <c:pt idx="23">
                  <c:v>9.509</c:v>
                </c:pt>
                <c:pt idx="24">
                  <c:v>9.675</c:v>
                </c:pt>
                <c:pt idx="25">
                  <c:v>9.77</c:v>
                </c:pt>
                <c:pt idx="26">
                  <c:v>9.924000000000001</c:v>
                </c:pt>
                <c:pt idx="27">
                  <c:v>9.987</c:v>
                </c:pt>
                <c:pt idx="28">
                  <c:v>10.255</c:v>
                </c:pt>
                <c:pt idx="29">
                  <c:v>11.532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Sheet1!$A$7</c:f>
              <c:strCache>
                <c:ptCount val="1"/>
                <c:pt idx="0">
                  <c:v>CAN</c:v>
                </c:pt>
              </c:strCache>
            </c:strRef>
          </c:tx>
          <c:spPr>
            <a:ln w="12027">
              <a:solidFill>
                <a:srgbClr val="FFFF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Sheet1!$B$7:$AE$7</c:f>
              <c:numCache>
                <c:formatCode>General</c:formatCode>
                <c:ptCount val="30"/>
                <c:pt idx="0">
                  <c:v>7.02499999999999</c:v>
                </c:pt>
                <c:pt idx="1">
                  <c:v>7.222</c:v>
                </c:pt>
                <c:pt idx="2">
                  <c:v>8.026000000000001</c:v>
                </c:pt>
                <c:pt idx="3">
                  <c:v>8.197999999999998</c:v>
                </c:pt>
                <c:pt idx="4">
                  <c:v>8.094000000000001</c:v>
                </c:pt>
                <c:pt idx="5">
                  <c:v>8.120999999999998</c:v>
                </c:pt>
                <c:pt idx="6">
                  <c:v>8.364</c:v>
                </c:pt>
                <c:pt idx="7">
                  <c:v>8.287</c:v>
                </c:pt>
                <c:pt idx="8">
                  <c:v>8.222</c:v>
                </c:pt>
                <c:pt idx="9">
                  <c:v>8.431000000000001</c:v>
                </c:pt>
                <c:pt idx="10">
                  <c:v>8.868</c:v>
                </c:pt>
                <c:pt idx="11">
                  <c:v>9.561000000000003</c:v>
                </c:pt>
                <c:pt idx="12">
                  <c:v>9.833</c:v>
                </c:pt>
                <c:pt idx="13">
                  <c:v>9.713999999999998</c:v>
                </c:pt>
                <c:pt idx="14">
                  <c:v>9.371</c:v>
                </c:pt>
                <c:pt idx="15">
                  <c:v>9.034000000000001</c:v>
                </c:pt>
                <c:pt idx="16">
                  <c:v>8.823</c:v>
                </c:pt>
                <c:pt idx="17">
                  <c:v>8.786000000000001</c:v>
                </c:pt>
                <c:pt idx="18">
                  <c:v>9.037999999999998</c:v>
                </c:pt>
                <c:pt idx="19">
                  <c:v>8.903</c:v>
                </c:pt>
                <c:pt idx="20">
                  <c:v>8.844000000000001</c:v>
                </c:pt>
                <c:pt idx="21">
                  <c:v>9.317</c:v>
                </c:pt>
                <c:pt idx="22">
                  <c:v>9.599</c:v>
                </c:pt>
                <c:pt idx="23">
                  <c:v>9.781000000000001</c:v>
                </c:pt>
                <c:pt idx="24">
                  <c:v>9.775</c:v>
                </c:pt>
                <c:pt idx="25">
                  <c:v>9.825</c:v>
                </c:pt>
                <c:pt idx="26">
                  <c:v>9.968</c:v>
                </c:pt>
                <c:pt idx="27">
                  <c:v>10.037</c:v>
                </c:pt>
                <c:pt idx="28">
                  <c:v>10.277</c:v>
                </c:pt>
                <c:pt idx="29">
                  <c:v>11.412</c:v>
                </c:pt>
              </c:numCache>
            </c:numRef>
          </c:val>
          <c:smooth val="0"/>
        </c:ser>
        <c:ser>
          <c:idx val="3"/>
          <c:order val="6"/>
          <c:tx>
            <c:strRef>
              <c:f>Sheet1!$A$8</c:f>
              <c:strCache>
                <c:ptCount val="1"/>
                <c:pt idx="0">
                  <c:v>SWIZ</c:v>
                </c:pt>
              </c:strCache>
            </c:strRef>
          </c:tx>
          <c:spPr>
            <a:ln w="12027">
              <a:solidFill>
                <a:srgbClr val="FF0000"/>
              </a:solidFill>
              <a:prstDash val="solid"/>
            </a:ln>
          </c:spPr>
          <c:marker>
            <c:symbol val="triangl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Sheet1!$B$8:$AE$8</c:f>
              <c:numCache>
                <c:formatCode>General</c:formatCode>
                <c:ptCount val="30"/>
                <c:pt idx="0">
                  <c:v>7.399</c:v>
                </c:pt>
                <c:pt idx="1">
                  <c:v>7.464999999999994</c:v>
                </c:pt>
                <c:pt idx="2">
                  <c:v>7.61799999999999</c:v>
                </c:pt>
                <c:pt idx="3">
                  <c:v>8.024000000000001</c:v>
                </c:pt>
                <c:pt idx="4">
                  <c:v>7.756</c:v>
                </c:pt>
                <c:pt idx="5">
                  <c:v>7.76</c:v>
                </c:pt>
                <c:pt idx="6">
                  <c:v>7.952</c:v>
                </c:pt>
                <c:pt idx="7">
                  <c:v>8.179</c:v>
                </c:pt>
                <c:pt idx="8">
                  <c:v>8.233000000000001</c:v>
                </c:pt>
                <c:pt idx="9">
                  <c:v>8.26</c:v>
                </c:pt>
                <c:pt idx="10">
                  <c:v>8.193000000000001</c:v>
                </c:pt>
                <c:pt idx="11">
                  <c:v>8.864</c:v>
                </c:pt>
                <c:pt idx="12">
                  <c:v>9.272</c:v>
                </c:pt>
                <c:pt idx="13">
                  <c:v>9.357000000000004</c:v>
                </c:pt>
                <c:pt idx="14">
                  <c:v>9.44</c:v>
                </c:pt>
                <c:pt idx="15">
                  <c:v>9.572</c:v>
                </c:pt>
                <c:pt idx="16">
                  <c:v>9.947000000000001</c:v>
                </c:pt>
                <c:pt idx="17">
                  <c:v>9.951</c:v>
                </c:pt>
                <c:pt idx="18">
                  <c:v>10.073</c:v>
                </c:pt>
                <c:pt idx="19">
                  <c:v>10.202</c:v>
                </c:pt>
                <c:pt idx="20">
                  <c:v>10.151</c:v>
                </c:pt>
                <c:pt idx="21">
                  <c:v>10.59</c:v>
                </c:pt>
                <c:pt idx="22">
                  <c:v>10.913</c:v>
                </c:pt>
                <c:pt idx="23">
                  <c:v>11.255</c:v>
                </c:pt>
                <c:pt idx="24">
                  <c:v>11.3</c:v>
                </c:pt>
                <c:pt idx="25">
                  <c:v>11.221</c:v>
                </c:pt>
                <c:pt idx="26">
                  <c:v>10.758</c:v>
                </c:pt>
                <c:pt idx="27">
                  <c:v>10.596</c:v>
                </c:pt>
                <c:pt idx="28">
                  <c:v>10.741</c:v>
                </c:pt>
                <c:pt idx="29">
                  <c:v>11.394</c:v>
                </c:pt>
              </c:numCache>
            </c:numRef>
          </c:val>
          <c:smooth val="0"/>
        </c:ser>
        <c:ser>
          <c:idx val="11"/>
          <c:order val="7"/>
          <c:tx>
            <c:strRef>
              <c:f>Sheet1!$A$9</c:f>
              <c:strCache>
                <c:ptCount val="1"/>
                <c:pt idx="0">
                  <c:v>NZ</c:v>
                </c:pt>
              </c:strCache>
            </c:strRef>
          </c:tx>
          <c:spPr>
            <a:ln w="12027">
              <a:solidFill>
                <a:srgbClr val="8000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Sheet1!$B$9:$AE$9</c:f>
              <c:numCache>
                <c:formatCode>General</c:formatCode>
                <c:ptCount val="30"/>
                <c:pt idx="0">
                  <c:v>5.833</c:v>
                </c:pt>
                <c:pt idx="1">
                  <c:v>5.762999999999994</c:v>
                </c:pt>
                <c:pt idx="2">
                  <c:v>5.919</c:v>
                </c:pt>
                <c:pt idx="3">
                  <c:v>5.762999999999994</c:v>
                </c:pt>
                <c:pt idx="4">
                  <c:v>5.475</c:v>
                </c:pt>
                <c:pt idx="5">
                  <c:v>5.036</c:v>
                </c:pt>
                <c:pt idx="6">
                  <c:v>5.141999999999999</c:v>
                </c:pt>
                <c:pt idx="7">
                  <c:v>5.692999999999991</c:v>
                </c:pt>
                <c:pt idx="8">
                  <c:v>6.262</c:v>
                </c:pt>
                <c:pt idx="9">
                  <c:v>6.41</c:v>
                </c:pt>
                <c:pt idx="10">
                  <c:v>6.815999999999994</c:v>
                </c:pt>
                <c:pt idx="11">
                  <c:v>7.258</c:v>
                </c:pt>
                <c:pt idx="12">
                  <c:v>7.389</c:v>
                </c:pt>
                <c:pt idx="13">
                  <c:v>7.067999999999991</c:v>
                </c:pt>
                <c:pt idx="14">
                  <c:v>7.069</c:v>
                </c:pt>
                <c:pt idx="15">
                  <c:v>7.073</c:v>
                </c:pt>
                <c:pt idx="16">
                  <c:v>7.017999999999994</c:v>
                </c:pt>
                <c:pt idx="17">
                  <c:v>7.223999999999998</c:v>
                </c:pt>
                <c:pt idx="18">
                  <c:v>7.65299999999999</c:v>
                </c:pt>
                <c:pt idx="19">
                  <c:v>7.534</c:v>
                </c:pt>
                <c:pt idx="20">
                  <c:v>7.61799999999999</c:v>
                </c:pt>
                <c:pt idx="21">
                  <c:v>7.721999999999999</c:v>
                </c:pt>
                <c:pt idx="22">
                  <c:v>8.040999999999998</c:v>
                </c:pt>
                <c:pt idx="23">
                  <c:v>7.855999999999994</c:v>
                </c:pt>
                <c:pt idx="24">
                  <c:v>8.317</c:v>
                </c:pt>
                <c:pt idx="25">
                  <c:v>8.68</c:v>
                </c:pt>
                <c:pt idx="26">
                  <c:v>9.104000000000001</c:v>
                </c:pt>
                <c:pt idx="27">
                  <c:v>8.813</c:v>
                </c:pt>
                <c:pt idx="28">
                  <c:v>9.556000000000002</c:v>
                </c:pt>
                <c:pt idx="29">
                  <c:v>10.291</c:v>
                </c:pt>
              </c:numCache>
            </c:numRef>
          </c:val>
          <c:smooth val="0"/>
        </c:ser>
        <c:ser>
          <c:idx val="5"/>
          <c:order val="8"/>
          <c:tx>
            <c:strRef>
              <c:f>Sheet1!$A$10</c:f>
              <c:strCache>
                <c:ptCount val="1"/>
                <c:pt idx="0">
                  <c:v>SWE</c:v>
                </c:pt>
              </c:strCache>
            </c:strRef>
          </c:tx>
          <c:spPr>
            <a:ln w="12027">
              <a:solidFill>
                <a:srgbClr val="00FF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Sheet1!$B$10:$AE$10</c:f>
              <c:numCache>
                <c:formatCode>General</c:formatCode>
                <c:ptCount val="30"/>
                <c:pt idx="0">
                  <c:v>8.925</c:v>
                </c:pt>
                <c:pt idx="1">
                  <c:v>9.067</c:v>
                </c:pt>
                <c:pt idx="2">
                  <c:v>9.184000000000001</c:v>
                </c:pt>
                <c:pt idx="3">
                  <c:v>9.079</c:v>
                </c:pt>
                <c:pt idx="4">
                  <c:v>8.868</c:v>
                </c:pt>
                <c:pt idx="5">
                  <c:v>8.532</c:v>
                </c:pt>
                <c:pt idx="6">
                  <c:v>8.262</c:v>
                </c:pt>
                <c:pt idx="7">
                  <c:v>8.275</c:v>
                </c:pt>
                <c:pt idx="8">
                  <c:v>8.184000000000001</c:v>
                </c:pt>
                <c:pt idx="9">
                  <c:v>8.204000000000001</c:v>
                </c:pt>
                <c:pt idx="10">
                  <c:v>8.243999999999997</c:v>
                </c:pt>
                <c:pt idx="11">
                  <c:v>8.029000000000001</c:v>
                </c:pt>
                <c:pt idx="12">
                  <c:v>8.197000000000001</c:v>
                </c:pt>
                <c:pt idx="13">
                  <c:v>8.433000000000001</c:v>
                </c:pt>
                <c:pt idx="14">
                  <c:v>8.026000000000001</c:v>
                </c:pt>
                <c:pt idx="15">
                  <c:v>7.964999999999994</c:v>
                </c:pt>
                <c:pt idx="16">
                  <c:v>8.200000000000001</c:v>
                </c:pt>
                <c:pt idx="17">
                  <c:v>8.026000000000001</c:v>
                </c:pt>
                <c:pt idx="18">
                  <c:v>8.115</c:v>
                </c:pt>
                <c:pt idx="19">
                  <c:v>8.197999999999998</c:v>
                </c:pt>
                <c:pt idx="20">
                  <c:v>8.18</c:v>
                </c:pt>
                <c:pt idx="21">
                  <c:v>8.86</c:v>
                </c:pt>
                <c:pt idx="22">
                  <c:v>9.227999999999997</c:v>
                </c:pt>
                <c:pt idx="23">
                  <c:v>9.31</c:v>
                </c:pt>
                <c:pt idx="24">
                  <c:v>9.088000000000001</c:v>
                </c:pt>
                <c:pt idx="25">
                  <c:v>9.062</c:v>
                </c:pt>
                <c:pt idx="26">
                  <c:v>8.947999999999998</c:v>
                </c:pt>
                <c:pt idx="27">
                  <c:v>8.917000000000001</c:v>
                </c:pt>
                <c:pt idx="28">
                  <c:v>9.227999999999997</c:v>
                </c:pt>
                <c:pt idx="29">
                  <c:v>10.016</c:v>
                </c:pt>
              </c:numCache>
            </c:numRef>
          </c:val>
          <c:smooth val="0"/>
        </c:ser>
        <c:ser>
          <c:idx val="6"/>
          <c:order val="9"/>
          <c:tx>
            <c:strRef>
              <c:f>Sheet1!$A$11</c:f>
              <c:strCache>
                <c:ptCount val="1"/>
                <c:pt idx="0">
                  <c:v>UK</c:v>
                </c:pt>
              </c:strCache>
            </c:strRef>
          </c:tx>
          <c:spPr>
            <a:ln w="12027">
              <a:solidFill>
                <a:srgbClr val="8080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808000"/>
              </a:solidFill>
              <a:ln>
                <a:solidFill>
                  <a:srgbClr val="8080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Sheet1!$B$11:$AE$11</c:f>
              <c:numCache>
                <c:formatCode>General</c:formatCode>
                <c:ptCount val="30"/>
                <c:pt idx="0">
                  <c:v>5.583</c:v>
                </c:pt>
                <c:pt idx="1">
                  <c:v>5.868999999999991</c:v>
                </c:pt>
                <c:pt idx="2">
                  <c:v>5.72</c:v>
                </c:pt>
                <c:pt idx="3">
                  <c:v>5.93</c:v>
                </c:pt>
                <c:pt idx="4">
                  <c:v>5.855999999999994</c:v>
                </c:pt>
                <c:pt idx="5">
                  <c:v>5.766</c:v>
                </c:pt>
                <c:pt idx="6">
                  <c:v>5.775</c:v>
                </c:pt>
                <c:pt idx="7">
                  <c:v>5.861999999999996</c:v>
                </c:pt>
                <c:pt idx="8">
                  <c:v>5.787</c:v>
                </c:pt>
                <c:pt idx="9">
                  <c:v>5.820999999999991</c:v>
                </c:pt>
                <c:pt idx="10">
                  <c:v>5.883999999999999</c:v>
                </c:pt>
                <c:pt idx="11">
                  <c:v>6.317999999999991</c:v>
                </c:pt>
                <c:pt idx="12">
                  <c:v>6.793</c:v>
                </c:pt>
                <c:pt idx="13">
                  <c:v>6.81499999999999</c:v>
                </c:pt>
                <c:pt idx="14">
                  <c:v>6.89</c:v>
                </c:pt>
                <c:pt idx="15">
                  <c:v>6.831</c:v>
                </c:pt>
                <c:pt idx="16">
                  <c:v>6.843999999999998</c:v>
                </c:pt>
                <c:pt idx="17">
                  <c:v>6.60499999999999</c:v>
                </c:pt>
                <c:pt idx="18">
                  <c:v>6.654999999999988</c:v>
                </c:pt>
                <c:pt idx="19">
                  <c:v>6.891</c:v>
                </c:pt>
                <c:pt idx="20">
                  <c:v>7.01</c:v>
                </c:pt>
                <c:pt idx="21">
                  <c:v>7.236</c:v>
                </c:pt>
                <c:pt idx="22">
                  <c:v>7.56</c:v>
                </c:pt>
                <c:pt idx="23">
                  <c:v>7.763999999999997</c:v>
                </c:pt>
                <c:pt idx="24">
                  <c:v>7.99</c:v>
                </c:pt>
                <c:pt idx="25">
                  <c:v>8.240999999999997</c:v>
                </c:pt>
                <c:pt idx="26">
                  <c:v>8.476000000000002</c:v>
                </c:pt>
                <c:pt idx="27">
                  <c:v>8.42</c:v>
                </c:pt>
                <c:pt idx="28">
                  <c:v>8.783000000000001</c:v>
                </c:pt>
                <c:pt idx="29">
                  <c:v>9.781000000000001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NOR</c:v>
                </c:pt>
              </c:strCache>
            </c:strRef>
          </c:tx>
          <c:spPr>
            <a:ln w="12027">
              <a:solidFill>
                <a:srgbClr val="00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Sheet1!$B$12:$AE$12</c:f>
              <c:numCache>
                <c:formatCode>General</c:formatCode>
                <c:ptCount val="30"/>
                <c:pt idx="0">
                  <c:v>6.954</c:v>
                </c:pt>
                <c:pt idx="1">
                  <c:v>6.683999999999997</c:v>
                </c:pt>
                <c:pt idx="2">
                  <c:v>6.802999999999995</c:v>
                </c:pt>
                <c:pt idx="3">
                  <c:v>6.997</c:v>
                </c:pt>
                <c:pt idx="4">
                  <c:v>6.662999999999988</c:v>
                </c:pt>
                <c:pt idx="5">
                  <c:v>6.562999999999991</c:v>
                </c:pt>
                <c:pt idx="6">
                  <c:v>7.041</c:v>
                </c:pt>
                <c:pt idx="7">
                  <c:v>7.527999999999991</c:v>
                </c:pt>
                <c:pt idx="8">
                  <c:v>7.718</c:v>
                </c:pt>
                <c:pt idx="9">
                  <c:v>7.547</c:v>
                </c:pt>
                <c:pt idx="10">
                  <c:v>7.637999999999994</c:v>
                </c:pt>
                <c:pt idx="11">
                  <c:v>7.997</c:v>
                </c:pt>
                <c:pt idx="12">
                  <c:v>8.089</c:v>
                </c:pt>
                <c:pt idx="13">
                  <c:v>7.943</c:v>
                </c:pt>
                <c:pt idx="14">
                  <c:v>7.85</c:v>
                </c:pt>
                <c:pt idx="15">
                  <c:v>7.878</c:v>
                </c:pt>
                <c:pt idx="16">
                  <c:v>7.826999999999995</c:v>
                </c:pt>
                <c:pt idx="17">
                  <c:v>8.399</c:v>
                </c:pt>
                <c:pt idx="18">
                  <c:v>9.252</c:v>
                </c:pt>
                <c:pt idx="19">
                  <c:v>9.329</c:v>
                </c:pt>
                <c:pt idx="20">
                  <c:v>8.421000000000001</c:v>
                </c:pt>
                <c:pt idx="21">
                  <c:v>8.801</c:v>
                </c:pt>
                <c:pt idx="22">
                  <c:v>9.790999999999998</c:v>
                </c:pt>
                <c:pt idx="23">
                  <c:v>10.012</c:v>
                </c:pt>
                <c:pt idx="24">
                  <c:v>9.652</c:v>
                </c:pt>
                <c:pt idx="25">
                  <c:v>9.092</c:v>
                </c:pt>
                <c:pt idx="26">
                  <c:v>8.647999999999997</c:v>
                </c:pt>
                <c:pt idx="27">
                  <c:v>8.88</c:v>
                </c:pt>
                <c:pt idx="28">
                  <c:v>8.625</c:v>
                </c:pt>
                <c:pt idx="29">
                  <c:v>9.603000000000001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Sheet1!$A$13</c:f>
              <c:strCache>
                <c:ptCount val="1"/>
                <c:pt idx="0">
                  <c:v>AUS</c:v>
                </c:pt>
              </c:strCache>
            </c:strRef>
          </c:tx>
          <c:spPr>
            <a:ln w="12027">
              <a:solidFill>
                <a:srgbClr val="33CCCC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33CCCC"/>
                </a:solidFill>
                <a:prstDash val="solid"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Sheet1!$B$13:$AE$13</c:f>
              <c:numCache>
                <c:formatCode>General</c:formatCode>
                <c:ptCount val="30"/>
                <c:pt idx="0">
                  <c:v>6.057999999999994</c:v>
                </c:pt>
                <c:pt idx="1">
                  <c:v>5.998</c:v>
                </c:pt>
                <c:pt idx="2">
                  <c:v>6.254999999999995</c:v>
                </c:pt>
                <c:pt idx="3">
                  <c:v>6.239</c:v>
                </c:pt>
                <c:pt idx="4">
                  <c:v>6.24</c:v>
                </c:pt>
                <c:pt idx="5">
                  <c:v>6.364999999999988</c:v>
                </c:pt>
                <c:pt idx="6">
                  <c:v>6.59</c:v>
                </c:pt>
                <c:pt idx="7">
                  <c:v>6.382</c:v>
                </c:pt>
                <c:pt idx="8">
                  <c:v>6.335</c:v>
                </c:pt>
                <c:pt idx="9">
                  <c:v>6.382</c:v>
                </c:pt>
                <c:pt idx="10">
                  <c:v>6.704</c:v>
                </c:pt>
                <c:pt idx="11">
                  <c:v>6.985</c:v>
                </c:pt>
                <c:pt idx="12">
                  <c:v>7.091</c:v>
                </c:pt>
                <c:pt idx="13">
                  <c:v>7.146999999999998</c:v>
                </c:pt>
                <c:pt idx="14">
                  <c:v>7.179</c:v>
                </c:pt>
                <c:pt idx="15">
                  <c:v>7.219</c:v>
                </c:pt>
                <c:pt idx="16">
                  <c:v>7.408</c:v>
                </c:pt>
                <c:pt idx="17">
                  <c:v>7.463999999999999</c:v>
                </c:pt>
                <c:pt idx="18">
                  <c:v>7.633</c:v>
                </c:pt>
                <c:pt idx="19">
                  <c:v>7.754999999999994</c:v>
                </c:pt>
                <c:pt idx="20">
                  <c:v>8.032</c:v>
                </c:pt>
                <c:pt idx="21">
                  <c:v>8.117000000000001</c:v>
                </c:pt>
                <c:pt idx="22">
                  <c:v>8.354000000000002</c:v>
                </c:pt>
                <c:pt idx="23">
                  <c:v>8.286000000000001</c:v>
                </c:pt>
                <c:pt idx="24">
                  <c:v>8.540999999999998</c:v>
                </c:pt>
                <c:pt idx="25">
                  <c:v>8.43</c:v>
                </c:pt>
                <c:pt idx="26">
                  <c:v>8.458</c:v>
                </c:pt>
                <c:pt idx="27">
                  <c:v>8.507000000000001</c:v>
                </c:pt>
                <c:pt idx="28">
                  <c:v>8.742000000000001</c:v>
                </c:pt>
              </c:numCache>
            </c:numRef>
          </c:val>
          <c:smooth val="0"/>
        </c:ser>
        <c:ser>
          <c:idx val="9"/>
          <c:order val="12"/>
          <c:tx>
            <c:strRef>
              <c:f>Sheet1!$A$14</c:f>
              <c:strCache>
                <c:ptCount val="1"/>
                <c:pt idx="0">
                  <c:v>JPN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diamond"/>
            <c:size val="6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</c:marker>
          <c:cat>
            <c:strRef>
              <c:f>Sheet1!$B$1:$AE$1</c:f>
              <c:strCache>
                <c:ptCount val="3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</c:strCache>
            </c:strRef>
          </c:cat>
          <c:val>
            <c:numRef>
              <c:f>Sheet1!$B$14:$AE$14</c:f>
              <c:numCache>
                <c:formatCode>General</c:formatCode>
                <c:ptCount val="30"/>
                <c:pt idx="0">
                  <c:v>6.448</c:v>
                </c:pt>
                <c:pt idx="1">
                  <c:v>6.519</c:v>
                </c:pt>
                <c:pt idx="2">
                  <c:v>6.68</c:v>
                </c:pt>
                <c:pt idx="3">
                  <c:v>6.785</c:v>
                </c:pt>
                <c:pt idx="4">
                  <c:v>6.582</c:v>
                </c:pt>
                <c:pt idx="5">
                  <c:v>6.645999999999994</c:v>
                </c:pt>
                <c:pt idx="6">
                  <c:v>6.597999999999995</c:v>
                </c:pt>
                <c:pt idx="7">
                  <c:v>6.607999999999991</c:v>
                </c:pt>
                <c:pt idx="8">
                  <c:v>6.311999999999998</c:v>
                </c:pt>
                <c:pt idx="9">
                  <c:v>6.059</c:v>
                </c:pt>
                <c:pt idx="10">
                  <c:v>5.896999999999998</c:v>
                </c:pt>
                <c:pt idx="11">
                  <c:v>5.939</c:v>
                </c:pt>
                <c:pt idx="12">
                  <c:v>6.204</c:v>
                </c:pt>
                <c:pt idx="13">
                  <c:v>6.483</c:v>
                </c:pt>
                <c:pt idx="14">
                  <c:v>6.76</c:v>
                </c:pt>
                <c:pt idx="15">
                  <c:v>6.896999999999998</c:v>
                </c:pt>
                <c:pt idx="16">
                  <c:v>7.049</c:v>
                </c:pt>
                <c:pt idx="17">
                  <c:v>6.992</c:v>
                </c:pt>
                <c:pt idx="18">
                  <c:v>7.284</c:v>
                </c:pt>
                <c:pt idx="19">
                  <c:v>7.549</c:v>
                </c:pt>
                <c:pt idx="20">
                  <c:v>7.707</c:v>
                </c:pt>
                <c:pt idx="21">
                  <c:v>7.929</c:v>
                </c:pt>
                <c:pt idx="22">
                  <c:v>7.983</c:v>
                </c:pt>
                <c:pt idx="23">
                  <c:v>8.127999999999998</c:v>
                </c:pt>
                <c:pt idx="24">
                  <c:v>8.081000000000001</c:v>
                </c:pt>
                <c:pt idx="25">
                  <c:v>8.217000000000001</c:v>
                </c:pt>
                <c:pt idx="26">
                  <c:v>8.188000000000001</c:v>
                </c:pt>
                <c:pt idx="27">
                  <c:v>8.189</c:v>
                </c:pt>
                <c:pt idx="28">
                  <c:v>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527656"/>
        <c:axId val="429533560"/>
      </c:lineChart>
      <c:catAx>
        <c:axId val="429527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9533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533560"/>
        <c:scaling>
          <c:orientation val="minMax"/>
          <c:max val="18.0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9527656"/>
        <c:crosses val="autoZero"/>
        <c:crossBetween val="between"/>
        <c:majorUnit val="2.0"/>
      </c:valAx>
      <c:spPr>
        <a:noFill/>
        <a:ln w="24053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sz="10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79916307631357"/>
          <c:y val="0.552330781661403"/>
          <c:w val="0.199261377705145"/>
          <c:h val="0.359116334011659"/>
        </c:manualLayout>
      </c:layout>
      <c:overlay val="0"/>
      <c:spPr>
        <a:noFill/>
        <a:ln w="24053">
          <a:noFill/>
        </a:ln>
      </c:spPr>
      <c:txPr>
        <a:bodyPr/>
        <a:lstStyle/>
        <a:p>
          <a:pPr>
            <a:defRPr sz="104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44010088272384"/>
          <c:y val="0.0433906967997647"/>
          <c:w val="0.926860025220681"/>
          <c:h val="0.8399089642269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99"/>
            </a:solidFill>
            <a:ln w="13912">
              <a:solidFill>
                <a:schemeClr val="tx1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3912">
                <a:solidFill>
                  <a:schemeClr val="tx1"/>
                </a:solidFill>
                <a:prstDash val="solid"/>
              </a:ln>
            </c:spPr>
          </c:dPt>
          <c:dPt>
            <c:idx val="10"/>
            <c:invertIfNegative val="0"/>
            <c:bubble3D val="0"/>
          </c:dPt>
          <c:dLbls>
            <c:numFmt formatCode="#,##0" sourceLinked="0"/>
            <c:spPr>
              <a:noFill/>
              <a:ln w="27823">
                <a:noFill/>
              </a:ln>
            </c:spPr>
            <c:txPr>
              <a:bodyPr/>
              <a:lstStyle/>
              <a:p>
                <a:pPr>
                  <a:defRPr sz="120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Sheet1!$A$1:$A$12</c:f>
              <c:strCache>
                <c:ptCount val="12"/>
                <c:pt idx="0">
                  <c:v>US*</c:v>
                </c:pt>
                <c:pt idx="1">
                  <c:v>CAN*</c:v>
                </c:pt>
                <c:pt idx="2">
                  <c:v>NETH</c:v>
                </c:pt>
                <c:pt idx="3">
                  <c:v>DEN</c:v>
                </c:pt>
                <c:pt idx="4">
                  <c:v>SWIZ</c:v>
                </c:pt>
                <c:pt idx="5">
                  <c:v>NOR**</c:v>
                </c:pt>
                <c:pt idx="6">
                  <c:v>SWE</c:v>
                </c:pt>
                <c:pt idx="7">
                  <c:v>AUS*</c:v>
                </c:pt>
                <c:pt idx="8">
                  <c:v>NZ*</c:v>
                </c:pt>
                <c:pt idx="9">
                  <c:v>OECD Median</c:v>
                </c:pt>
                <c:pt idx="10">
                  <c:v>FR</c:v>
                </c:pt>
                <c:pt idx="11">
                  <c:v>GER</c:v>
                </c:pt>
              </c:strCache>
            </c:strRef>
          </c:cat>
          <c:val>
            <c:numRef>
              <c:f>Sheet1!$B$1:$B$12</c:f>
              <c:numCache>
                <c:formatCode>General</c:formatCode>
                <c:ptCount val="12"/>
                <c:pt idx="0">
                  <c:v>18141.86515199027</c:v>
                </c:pt>
                <c:pt idx="1">
                  <c:v>13482.83244441296</c:v>
                </c:pt>
                <c:pt idx="2">
                  <c:v>13244.2968028255</c:v>
                </c:pt>
                <c:pt idx="3">
                  <c:v>11112.28434474204</c:v>
                </c:pt>
                <c:pt idx="4">
                  <c:v>10875.11437641556</c:v>
                </c:pt>
                <c:pt idx="5">
                  <c:v>10440.90592111262</c:v>
                </c:pt>
                <c:pt idx="6">
                  <c:v>9870.159851917911</c:v>
                </c:pt>
                <c:pt idx="7">
                  <c:v>8349.504256694317</c:v>
                </c:pt>
                <c:pt idx="8">
                  <c:v>7159.636209156598</c:v>
                </c:pt>
                <c:pt idx="9">
                  <c:v>6222.1246516939</c:v>
                </c:pt>
                <c:pt idx="10">
                  <c:v>5204.45176295139</c:v>
                </c:pt>
                <c:pt idx="11">
                  <c:v>5072.484346547446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44900552"/>
        <c:axId val="462210120"/>
      </c:barChart>
      <c:catAx>
        <c:axId val="644900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2210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2210120"/>
        <c:scaling>
          <c:orientation val="minMax"/>
          <c:max val="20000.0"/>
          <c:min val="0.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4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4900552"/>
        <c:crosses val="autoZero"/>
        <c:crossBetween val="between"/>
        <c:majorUnit val="2000.0"/>
        <c:minorUnit val="200.0"/>
      </c:valAx>
      <c:spPr>
        <a:noFill/>
        <a:ln w="27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4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4345986602421"/>
          <c:y val="0.0323974082073434"/>
          <c:w val="0.944477611940298"/>
          <c:h val="0.8993625196850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99"/>
            </a:solidFill>
            <a:ln w="1370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163934461497883"/>
                  <c:y val="-0.01333333333333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819672307489417"/>
                  <c:y val="-0.01866666666666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584841368513146"/>
                  <c:y val="-0.02133333333333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584795321637427"/>
                  <c:y val="-0.0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877216005894"/>
                  <c:y val="0.0106666666666667"/>
                </c:manualLayout>
              </c:layout>
              <c:numFmt formatCode="#,##0" sourceLinked="0"/>
              <c:spPr>
                <a:noFill/>
                <a:ln w="27404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 pitchFamily="34" charset="0"/>
                      <a:ea typeface="Arial Black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>
                <a:noFill/>
                <a:ln w="27404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 pitchFamily="34" charset="0"/>
                      <a:ea typeface="Arial Black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>
                <a:noFill/>
                <a:ln w="27404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 pitchFamily="34" charset="0"/>
                      <a:ea typeface="Arial Black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>
                <a:noFill/>
                <a:ln w="27404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 pitchFamily="34" charset="0"/>
                      <a:ea typeface="Arial Black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>
                <a:noFill/>
                <a:ln w="27404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 pitchFamily="34" charset="0"/>
                      <a:ea typeface="Arial Black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>
                <a:noFill/>
                <a:ln w="27404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 pitchFamily="34" charset="0"/>
                      <a:ea typeface="Arial Black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7404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 pitchFamily="34" charset="0"/>
                    <a:ea typeface="Arial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Sheet1!$A$1:$A$6</c:f>
              <c:strCache>
                <c:ptCount val="6"/>
                <c:pt idx="0">
                  <c:v>US</c:v>
                </c:pt>
                <c:pt idx="1">
                  <c:v>UK</c:v>
                </c:pt>
                <c:pt idx="2">
                  <c:v>GER</c:v>
                </c:pt>
                <c:pt idx="3">
                  <c:v>CAN</c:v>
                </c:pt>
                <c:pt idx="4">
                  <c:v>FR</c:v>
                </c:pt>
                <c:pt idx="5">
                  <c:v>AUS</c:v>
                </c:pt>
              </c:strCache>
            </c:strRef>
          </c:cat>
          <c:val>
            <c:numRef>
              <c:f>Sheet1!$B$1:$B$6</c:f>
              <c:numCache>
                <c:formatCode>"$"#,##0</c:formatCode>
                <c:ptCount val="6"/>
                <c:pt idx="0">
                  <c:v>186582.0</c:v>
                </c:pt>
                <c:pt idx="1">
                  <c:v>159532.0</c:v>
                </c:pt>
                <c:pt idx="2">
                  <c:v>131809.0</c:v>
                </c:pt>
                <c:pt idx="3">
                  <c:v>125104.0</c:v>
                </c:pt>
                <c:pt idx="4">
                  <c:v>95585.0</c:v>
                </c:pt>
                <c:pt idx="5">
                  <c:v>92844.0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45353896"/>
        <c:axId val="645357384"/>
      </c:barChart>
      <c:catAx>
        <c:axId val="645353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5357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5357384"/>
        <c:scaling>
          <c:orientation val="minMax"/>
          <c:max val="500000.0"/>
          <c:min val="0.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4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5353896"/>
        <c:crosses val="autoZero"/>
        <c:crossBetween val="between"/>
        <c:majorUnit val="50000.0"/>
        <c:minorUnit val="4000.0"/>
      </c:valAx>
      <c:spPr>
        <a:noFill/>
        <a:ln w="274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9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249376558603491"/>
          <c:y val="0.00441501103752759"/>
          <c:w val="0.975062344139651"/>
          <c:h val="0.9144280631319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99"/>
            </a:solidFill>
            <a:ln w="1371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0.00536193029490617"/>
                  <c:y val="-0.04707511762783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268096514745308"/>
                  <c:y val="-0.00830737369902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 w="2742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 pitchFamily="34" charset="0"/>
                      <a:ea typeface="Arial Black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>
                <a:noFill/>
                <a:ln w="2742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 pitchFamily="34" charset="0"/>
                      <a:ea typeface="Arial Black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>
                <a:noFill/>
                <a:ln w="2742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 pitchFamily="34" charset="0"/>
                      <a:ea typeface="Arial Black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>
                <a:noFill/>
                <a:ln w="2742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 pitchFamily="34" charset="0"/>
                      <a:ea typeface="Arial Black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>
                <a:noFill/>
                <a:ln w="2742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 pitchFamily="34" charset="0"/>
                      <a:ea typeface="Arial Black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>
                <a:noFill/>
                <a:ln w="2742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 pitchFamily="34" charset="0"/>
                      <a:ea typeface="Arial Black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7429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 pitchFamily="34" charset="0"/>
                    <a:ea typeface="Arial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Sheet1!$A$1:$A$6</c:f>
              <c:strCache>
                <c:ptCount val="6"/>
                <c:pt idx="0">
                  <c:v>US</c:v>
                </c:pt>
                <c:pt idx="1">
                  <c:v>UK</c:v>
                </c:pt>
                <c:pt idx="2">
                  <c:v>CAN</c:v>
                </c:pt>
                <c:pt idx="3">
                  <c:v>GER</c:v>
                </c:pt>
                <c:pt idx="4">
                  <c:v>AUS</c:v>
                </c:pt>
                <c:pt idx="5">
                  <c:v>FR</c:v>
                </c:pt>
              </c:strCache>
            </c:strRef>
          </c:cat>
          <c:val>
            <c:numRef>
              <c:f>Sheet1!$B$1:$B$6</c:f>
              <c:numCache>
                <c:formatCode>"$"#,##0</c:formatCode>
                <c:ptCount val="6"/>
                <c:pt idx="0">
                  <c:v>442450.0</c:v>
                </c:pt>
                <c:pt idx="1">
                  <c:v>324138.0</c:v>
                </c:pt>
                <c:pt idx="2">
                  <c:v>208634.0</c:v>
                </c:pt>
                <c:pt idx="3">
                  <c:v>202771.0</c:v>
                </c:pt>
                <c:pt idx="4">
                  <c:v>187609.0</c:v>
                </c:pt>
                <c:pt idx="5">
                  <c:v>154380.0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45406264"/>
        <c:axId val="645409752"/>
      </c:barChart>
      <c:catAx>
        <c:axId val="645406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5409752"/>
        <c:crossesAt val="0.0"/>
        <c:auto val="1"/>
        <c:lblAlgn val="ctr"/>
        <c:lblOffset val="100"/>
        <c:tickLblSkip val="1"/>
        <c:tickMarkSkip val="1"/>
        <c:noMultiLvlLbl val="0"/>
      </c:catAx>
      <c:valAx>
        <c:axId val="645409752"/>
        <c:scaling>
          <c:orientation val="minMax"/>
          <c:max val="500000.0"/>
          <c:min val="0.0"/>
        </c:scaling>
        <c:delete val="0"/>
        <c:axPos val="l"/>
        <c:numFmt formatCode="&quot;$&quot;#,##0" sourceLinked="0"/>
        <c:majorTickMark val="out"/>
        <c:minorTickMark val="none"/>
        <c:tickLblPos val="none"/>
        <c:spPr>
          <a:ln w="3429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1200" b="1">
                <a:latin typeface="+mn-lt"/>
              </a:defRPr>
            </a:pPr>
            <a:endParaRPr lang="en-US"/>
          </a:p>
        </c:txPr>
        <c:crossAx val="645406264"/>
        <c:crosses val="autoZero"/>
        <c:crossBetween val="between"/>
        <c:majorUnit val="50000.0"/>
      </c:valAx>
      <c:spPr>
        <a:noFill/>
        <a:ln w="2742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56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08054522924411"/>
          <c:y val="0.034"/>
          <c:w val="0.938042131350682"/>
          <c:h val="0.7501944255729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99"/>
            </a:solidFill>
            <a:ln w="13736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3736">
                <a:solidFill>
                  <a:schemeClr val="tx1"/>
                </a:solidFill>
                <a:prstDash val="solid"/>
              </a:ln>
            </c:spPr>
          </c:dPt>
          <c:dLbls>
            <c:numFmt formatCode="#,##0" sourceLinked="0"/>
            <c:spPr>
              <a:noFill/>
              <a:ln w="27473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Sheet1!$A$1:$A$13</c:f>
              <c:strCache>
                <c:ptCount val="13"/>
                <c:pt idx="0">
                  <c:v>GER</c:v>
                </c:pt>
                <c:pt idx="1">
                  <c:v>US*</c:v>
                </c:pt>
                <c:pt idx="2">
                  <c:v>SWIZ</c:v>
                </c:pt>
                <c:pt idx="3">
                  <c:v>DEN</c:v>
                </c:pt>
                <c:pt idx="4">
                  <c:v>AUS*</c:v>
                </c:pt>
                <c:pt idx="5">
                  <c:v>CAN*</c:v>
                </c:pt>
                <c:pt idx="6">
                  <c:v>UK</c:v>
                </c:pt>
                <c:pt idx="7">
                  <c:v>SWE</c:v>
                </c:pt>
                <c:pt idx="8">
                  <c:v>NETH*</c:v>
                </c:pt>
                <c:pt idx="9">
                  <c:v>OECD Median</c:v>
                </c:pt>
                <c:pt idx="10">
                  <c:v>FR</c:v>
                </c:pt>
                <c:pt idx="11">
                  <c:v>NZ</c:v>
                </c:pt>
                <c:pt idx="12">
                  <c:v>NOR*</c:v>
                </c:pt>
              </c:strCache>
            </c:strRef>
          </c:cat>
          <c:val>
            <c:numRef>
              <c:f>Sheet1!$B$1:$B$13</c:f>
              <c:numCache>
                <c:formatCode>General</c:formatCode>
                <c:ptCount val="13"/>
                <c:pt idx="0">
                  <c:v>212.5</c:v>
                </c:pt>
                <c:pt idx="1">
                  <c:v>212.5</c:v>
                </c:pt>
                <c:pt idx="2">
                  <c:v>200.0</c:v>
                </c:pt>
                <c:pt idx="3">
                  <c:v>168.0</c:v>
                </c:pt>
                <c:pt idx="4">
                  <c:v>157.9</c:v>
                </c:pt>
                <c:pt idx="5">
                  <c:v>143.3</c:v>
                </c:pt>
                <c:pt idx="6">
                  <c:v>140.9</c:v>
                </c:pt>
                <c:pt idx="7">
                  <c:v>126.8</c:v>
                </c:pt>
                <c:pt idx="8">
                  <c:v>124.3</c:v>
                </c:pt>
                <c:pt idx="9">
                  <c:v>121.55</c:v>
                </c:pt>
                <c:pt idx="10">
                  <c:v>118.8</c:v>
                </c:pt>
                <c:pt idx="11">
                  <c:v>101.8</c:v>
                </c:pt>
                <c:pt idx="12">
                  <c:v>75.1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45466728"/>
        <c:axId val="645476984"/>
      </c:barChart>
      <c:catAx>
        <c:axId val="645466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3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 b="1"/>
            </a:pPr>
            <a:endParaRPr lang="en-US"/>
          </a:p>
        </c:txPr>
        <c:crossAx val="645476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5476984"/>
        <c:scaling>
          <c:orientation val="minMax"/>
          <c:max val="300.0"/>
          <c:min val="0.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4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645466728"/>
        <c:crosses val="autoZero"/>
        <c:crossBetween val="between"/>
        <c:majorUnit val="50.0"/>
        <c:minorUnit val="2.0"/>
      </c:valAx>
      <c:spPr>
        <a:noFill/>
        <a:ln w="274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+mn-lt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08054522924411"/>
          <c:y val="0.0443206920167495"/>
          <c:w val="0.938042131350682"/>
          <c:h val="0.74888286582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99"/>
            </a:solidFill>
            <a:ln w="1373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3736">
                <a:solidFill>
                  <a:schemeClr val="tx1"/>
                </a:solidFill>
                <a:prstDash val="solid"/>
              </a:ln>
            </c:spPr>
          </c:dPt>
          <c:dLbls>
            <c:numFmt formatCode="#,##0" sourceLinked="0"/>
            <c:spPr>
              <a:noFill/>
              <a:ln w="27473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Sheet1!$A$1:$A$13</c:f>
              <c:strCache>
                <c:ptCount val="13"/>
                <c:pt idx="0">
                  <c:v>GER</c:v>
                </c:pt>
                <c:pt idx="1">
                  <c:v>SWIZ</c:v>
                </c:pt>
                <c:pt idx="2">
                  <c:v>DEN</c:v>
                </c:pt>
                <c:pt idx="3">
                  <c:v>NOR*</c:v>
                </c:pt>
                <c:pt idx="4">
                  <c:v>FR</c:v>
                </c:pt>
                <c:pt idx="5">
                  <c:v>SWE</c:v>
                </c:pt>
                <c:pt idx="6">
                  <c:v>NETH*</c:v>
                </c:pt>
                <c:pt idx="7">
                  <c:v>UK</c:v>
                </c:pt>
                <c:pt idx="8">
                  <c:v>US*</c:v>
                </c:pt>
                <c:pt idx="9">
                  <c:v>OECD Median</c:v>
                </c:pt>
                <c:pt idx="10">
                  <c:v>AUS*</c:v>
                </c:pt>
                <c:pt idx="11">
                  <c:v>NZ</c:v>
                </c:pt>
                <c:pt idx="12">
                  <c:v>CAN*</c:v>
                </c:pt>
              </c:strCache>
            </c:strRef>
          </c:cat>
          <c:val>
            <c:numRef>
              <c:f>Sheet1!$B$1:$B$13</c:f>
              <c:numCache>
                <c:formatCode>General</c:formatCode>
                <c:ptCount val="13"/>
                <c:pt idx="0">
                  <c:v>295.7</c:v>
                </c:pt>
                <c:pt idx="1">
                  <c:v>286.7</c:v>
                </c:pt>
                <c:pt idx="2">
                  <c:v>235.7</c:v>
                </c:pt>
                <c:pt idx="3">
                  <c:v>232.0</c:v>
                </c:pt>
                <c:pt idx="4">
                  <c:v>223.8</c:v>
                </c:pt>
                <c:pt idx="5">
                  <c:v>214.0</c:v>
                </c:pt>
                <c:pt idx="6">
                  <c:v>213.1</c:v>
                </c:pt>
                <c:pt idx="7">
                  <c:v>193.6</c:v>
                </c:pt>
                <c:pt idx="8">
                  <c:v>183.9</c:v>
                </c:pt>
                <c:pt idx="9">
                  <c:v>166.4</c:v>
                </c:pt>
                <c:pt idx="10">
                  <c:v>154.3</c:v>
                </c:pt>
                <c:pt idx="11">
                  <c:v>148.5</c:v>
                </c:pt>
                <c:pt idx="12">
                  <c:v>122.5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45511736"/>
        <c:axId val="645522152"/>
      </c:barChart>
      <c:catAx>
        <c:axId val="645511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3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645522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5522152"/>
        <c:scaling>
          <c:orientation val="minMax"/>
          <c:max val="300.0"/>
          <c:min val="0.0"/>
        </c:scaling>
        <c:delete val="0"/>
        <c:axPos val="l"/>
        <c:numFmt formatCode="#,##0" sourceLinked="0"/>
        <c:majorTickMark val="out"/>
        <c:minorTickMark val="none"/>
        <c:tickLblPos val="none"/>
        <c:spPr>
          <a:ln w="34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645511736"/>
        <c:crosses val="autoZero"/>
        <c:crossBetween val="between"/>
        <c:majorUnit val="50.0"/>
      </c:valAx>
      <c:spPr>
        <a:noFill/>
        <a:ln w="274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9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91465098675387"/>
          <c:y val="0.137191147159053"/>
          <c:w val="0.932190171426326"/>
          <c:h val="0.753461196771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Breast cancer</c:v>
                </c:pt>
              </c:strCache>
            </c:strRef>
          </c:tx>
          <c:spPr>
            <a:solidFill>
              <a:srgbClr val="3366CC"/>
            </a:solidFill>
            <a:ln w="14100">
              <a:solidFill>
                <a:schemeClr val="tx1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#,##0" sourceLinked="0"/>
            <c:spPr>
              <a:noFill/>
              <a:ln w="28199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CAN**</c:v>
                </c:pt>
                <c:pt idx="1">
                  <c:v>DEN</c:v>
                </c:pt>
                <c:pt idx="2">
                  <c:v>GER*</c:v>
                </c:pt>
                <c:pt idx="3">
                  <c:v>NETH</c:v>
                </c:pt>
                <c:pt idx="4">
                  <c:v>NZ</c:v>
                </c:pt>
                <c:pt idx="5">
                  <c:v>NOR</c:v>
                </c:pt>
                <c:pt idx="6">
                  <c:v>OECD _x000d_Median</c:v>
                </c:pt>
                <c:pt idx="7">
                  <c:v>SWE</c:v>
                </c:pt>
                <c:pt idx="8">
                  <c:v>UK</c:v>
                </c:pt>
                <c:pt idx="9">
                  <c:v>US*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87.08</c:v>
                </c:pt>
                <c:pt idx="1">
                  <c:v>81.96</c:v>
                </c:pt>
                <c:pt idx="2">
                  <c:v>83.29</c:v>
                </c:pt>
                <c:pt idx="3">
                  <c:v>84.4</c:v>
                </c:pt>
                <c:pt idx="4">
                  <c:v>84.51</c:v>
                </c:pt>
                <c:pt idx="5">
                  <c:v>86.54</c:v>
                </c:pt>
                <c:pt idx="6">
                  <c:v>83.845</c:v>
                </c:pt>
                <c:pt idx="7">
                  <c:v>86.02</c:v>
                </c:pt>
                <c:pt idx="8">
                  <c:v>81.3</c:v>
                </c:pt>
                <c:pt idx="9">
                  <c:v>89.3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Cervical cancer</c:v>
                </c:pt>
              </c:strCache>
            </c:strRef>
          </c:tx>
          <c:spPr>
            <a:solidFill>
              <a:srgbClr val="000099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00594243303094382"/>
                  <c:y val="-0.007557003309015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297121651547191"/>
                  <c:y val="0.002518604409918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297121651547191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148560825773595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0891353256938767"/>
                  <c:y val="-0.002519001103005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0445682477320786"/>
                  <c:y val="0.009523811309300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CAN**</c:v>
                </c:pt>
                <c:pt idx="1">
                  <c:v>DEN</c:v>
                </c:pt>
                <c:pt idx="2">
                  <c:v>GER*</c:v>
                </c:pt>
                <c:pt idx="3">
                  <c:v>NETH</c:v>
                </c:pt>
                <c:pt idx="4">
                  <c:v>NZ</c:v>
                </c:pt>
                <c:pt idx="5">
                  <c:v>NOR</c:v>
                </c:pt>
                <c:pt idx="6">
                  <c:v>OECD _x000d_Median</c:v>
                </c:pt>
                <c:pt idx="7">
                  <c:v>SWE</c:v>
                </c:pt>
                <c:pt idx="8">
                  <c:v>UK</c:v>
                </c:pt>
                <c:pt idx="9">
                  <c:v>US*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69.32</c:v>
                </c:pt>
                <c:pt idx="1">
                  <c:v>64.34</c:v>
                </c:pt>
                <c:pt idx="2">
                  <c:v>62.94</c:v>
                </c:pt>
                <c:pt idx="3">
                  <c:v>67.05</c:v>
                </c:pt>
                <c:pt idx="4">
                  <c:v>68.05</c:v>
                </c:pt>
                <c:pt idx="5">
                  <c:v>78.16999999999998</c:v>
                </c:pt>
                <c:pt idx="6">
                  <c:v>65.80500000000001</c:v>
                </c:pt>
                <c:pt idx="7">
                  <c:v>68.15000000000001</c:v>
                </c:pt>
                <c:pt idx="8">
                  <c:v>58.81</c:v>
                </c:pt>
                <c:pt idx="9">
                  <c:v>64.37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Colorectal cancer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00891353256938756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742804128867977"/>
                  <c:y val="0.007556804962471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03992578041517"/>
                  <c:y val="4.6181153399802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33704743196236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297121651547191"/>
                  <c:y val="-0.005038002206010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742804128867977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118848660618876"/>
                  <c:y val="-0.002519001103005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742804128867977"/>
                  <c:y val="-0.007557201655558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118848660618876"/>
                  <c:y val="-0.002519001103005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0891364954641572"/>
                  <c:y val="-0.002104799794675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CAN**</c:v>
                </c:pt>
                <c:pt idx="1">
                  <c:v>DEN</c:v>
                </c:pt>
                <c:pt idx="2">
                  <c:v>GER*</c:v>
                </c:pt>
                <c:pt idx="3">
                  <c:v>NETH</c:v>
                </c:pt>
                <c:pt idx="4">
                  <c:v>NZ</c:v>
                </c:pt>
                <c:pt idx="5">
                  <c:v>NOR</c:v>
                </c:pt>
                <c:pt idx="6">
                  <c:v>OECD _x000d_Median</c:v>
                </c:pt>
                <c:pt idx="7">
                  <c:v>SWE</c:v>
                </c:pt>
                <c:pt idx="8">
                  <c:v>UK</c:v>
                </c:pt>
                <c:pt idx="9">
                  <c:v>US*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63.46000000000001</c:v>
                </c:pt>
                <c:pt idx="1">
                  <c:v>58.94</c:v>
                </c:pt>
                <c:pt idx="2">
                  <c:v>62.13000000000001</c:v>
                </c:pt>
                <c:pt idx="3">
                  <c:v>61.19</c:v>
                </c:pt>
                <c:pt idx="4">
                  <c:v>61.98</c:v>
                </c:pt>
                <c:pt idx="5">
                  <c:v>64.61</c:v>
                </c:pt>
                <c:pt idx="6">
                  <c:v>62.05500000000001</c:v>
                </c:pt>
                <c:pt idx="7">
                  <c:v>63.47000000000001</c:v>
                </c:pt>
                <c:pt idx="8">
                  <c:v>54.12</c:v>
                </c:pt>
                <c:pt idx="9">
                  <c:v>64.79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45618360"/>
        <c:axId val="645621800"/>
      </c:barChart>
      <c:catAx>
        <c:axId val="645618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645621800"/>
        <c:crosses val="autoZero"/>
        <c:auto val="1"/>
        <c:lblAlgn val="ctr"/>
        <c:lblOffset val="100"/>
        <c:noMultiLvlLbl val="0"/>
      </c:catAx>
      <c:valAx>
        <c:axId val="645621800"/>
        <c:scaling>
          <c:orientation val="minMax"/>
          <c:max val="100.0"/>
          <c:min val="0.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645618360"/>
        <c:crosses val="autoZero"/>
        <c:crossBetween val="between"/>
        <c:majorUnit val="20.0"/>
      </c:valAx>
      <c:spPr>
        <a:noFill/>
        <a:ln w="28199">
          <a:noFill/>
        </a:ln>
      </c:spPr>
    </c:plotArea>
    <c:legend>
      <c:legendPos val="t"/>
      <c:layout>
        <c:manualLayout>
          <c:xMode val="edge"/>
          <c:yMode val="edge"/>
          <c:x val="0.0530150419590751"/>
          <c:y val="0.054445531163118"/>
          <c:w val="0.941042525009981"/>
          <c:h val="0.059690805507131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3" b="1" i="0" u="none" strike="noStrike" baseline="0">
          <a:solidFill>
            <a:srgbClr val="000000"/>
          </a:solidFill>
          <a:latin typeface="+mn-lt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2" tIns="46657" rIns="93312" bIns="46657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2" tIns="46657" rIns="93312" bIns="4665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2" tIns="46657" rIns="93312" bIns="46657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2" tIns="46657" rIns="93312" bIns="4665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FE1142E-B0A4-4ED1-A7C8-F783CB138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74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2" tIns="46657" rIns="93312" bIns="46657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2" tIns="46657" rIns="93312" bIns="4665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2" tIns="46657" rIns="93312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2" tIns="46657" rIns="93312" bIns="46657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2" tIns="46657" rIns="93312" bIns="4665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6813F28-7A98-4DB4-A12B-8E8C47AFF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30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C94DC43E-3AA4-400E-B6CD-F9BAC5AC1946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54550" cy="3490912"/>
          </a:xfrm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46" y="4422459"/>
            <a:ext cx="5617208" cy="41871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84B28-8E80-4930-BB6C-26621AF74FB0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54550" cy="3490913"/>
          </a:xfrm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277C1-4652-469B-BAB0-FD4662F642A6}" type="slidenum">
              <a:rPr lang="en-US"/>
              <a:pPr/>
              <a:t>8</a:t>
            </a:fld>
            <a:endParaRPr lang="en-US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54550" cy="3490913"/>
          </a:xfrm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5" y="4421824"/>
            <a:ext cx="5150273" cy="4189095"/>
          </a:xfrm>
        </p:spPr>
        <p:txBody>
          <a:bodyPr/>
          <a:lstStyle/>
          <a:p>
            <a:r>
              <a:rPr lang="en-US" sz="1600" dirty="0"/>
              <a:t>Hip and knee replacements are another example of our use of technology potentially leading to higher costs, as they’re expensive procedures involving sophisticated medical devices.  </a:t>
            </a:r>
          </a:p>
          <a:p>
            <a:endParaRPr lang="en-US" sz="1600" dirty="0"/>
          </a:p>
          <a:p>
            <a:r>
              <a:rPr lang="en-US" sz="1600" dirty="0"/>
              <a:t>Such procedures were more common in the U.S. compared to most other countries, particularly knee replacements.</a:t>
            </a:r>
          </a:p>
          <a:p>
            <a:endParaRPr lang="en-US" sz="1600" dirty="0"/>
          </a:p>
          <a:p>
            <a:r>
              <a:rPr lang="en-US" sz="1600" dirty="0"/>
              <a:t>So greater uptake and use of technology may explain high U.S. health spending to an extent.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39945B-0CC3-4A4D-B499-95E743CB3E5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5303" name="Group 7"/>
          <p:cNvGrpSpPr>
            <a:grpSpLocks/>
          </p:cNvGrpSpPr>
          <p:nvPr/>
        </p:nvGrpSpPr>
        <p:grpSpPr bwMode="auto">
          <a:xfrm>
            <a:off x="77788" y="166688"/>
            <a:ext cx="1728787" cy="1554162"/>
            <a:chOff x="49" y="105"/>
            <a:chExt cx="1089" cy="979"/>
          </a:xfrm>
        </p:grpSpPr>
        <p:sp>
          <p:nvSpPr>
            <p:cNvPr id="55304" name="Oval 8"/>
            <p:cNvSpPr>
              <a:spLocks noChangeArrowheads="1"/>
            </p:cNvSpPr>
            <p:nvPr userDrawn="1"/>
          </p:nvSpPr>
          <p:spPr bwMode="auto">
            <a:xfrm>
              <a:off x="105" y="105"/>
              <a:ext cx="979" cy="97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" name="Text Box 9"/>
            <p:cNvSpPr txBox="1">
              <a:spLocks noChangeArrowheads="1"/>
            </p:cNvSpPr>
            <p:nvPr userDrawn="1"/>
          </p:nvSpPr>
          <p:spPr bwMode="auto">
            <a:xfrm>
              <a:off x="49" y="393"/>
              <a:ext cx="1089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THE COMMONWEALTH</a:t>
              </a:r>
            </a:p>
            <a:p>
              <a:pPr algn="ctr"/>
              <a:r>
                <a:rPr lang="en-US" sz="1200"/>
                <a:t> FUND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6036A-2CDF-4003-8AEB-9D0A16783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8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906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906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04428-6752-49C7-84D8-5C23A5E43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97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800" cy="168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14800" cy="76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138363"/>
            <a:ext cx="4114800" cy="76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6E5537-FBA1-48E3-99E9-32E9AB8F89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0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8382000" cy="168751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56A145-11CE-4478-B225-CDE8F4B51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0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219200"/>
            <a:ext cx="8382000" cy="168751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EF7344-CA45-496B-A5ED-EDD0E9624D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15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114800" cy="168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14800" cy="76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138363"/>
            <a:ext cx="4114800" cy="76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AD8E8D-9C31-4112-BBD3-3BD2BD44E5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37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5575" y="63166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319E257-6514-4102-BECF-6BCECB2C94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72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30D2-2F9E-4F80-AF7E-41640B7B09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96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41C73-A33E-4E6B-AAA5-DC32E786ED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15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6A4E4-F1D2-45D6-928D-B1C1E3BD3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1D6CA-89B1-44AA-A11F-D5AF127F6C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01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34820-E1C3-4429-9597-CB93289575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12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1EA5D-F6CE-489E-AC87-A2B2FDF2DB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90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64B1E-C198-4439-85CB-1BCCDD234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1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11B76-3314-440F-9245-7E0A78EECD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02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45C09-4A2D-4641-BA1D-65F43D2B53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58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3444B-A32A-48F1-8DA5-0022D07B01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36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609600"/>
            <a:ext cx="19494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912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523DB-6BDC-4D72-BB26-92FFDF221A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38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14375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9E14C-493B-4525-8207-61EEA40662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2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4375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8768E-B5CE-4369-8C34-3506D065F9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92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CC7FE9-016F-4871-A595-3CA9C0C838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4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DCE17-B909-4FBD-9DD2-39DB342CAC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800" cy="168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14800" cy="1687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3C920-9F17-45D5-87F4-8371B6C46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E0C49-F29F-457F-B391-D7218AE75A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4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EB19E-DBE8-4852-973D-547DD99734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2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B5D7D-81F2-4053-8E0F-DE73BA3641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0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B8642-4118-47D3-A5C2-3F83AF6162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0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62E01-5369-4317-A993-F149BC031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2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82000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D35120CC-3932-41E2-9E14-AEF392C26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b="1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b="1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hangingPunct="0"/>
            <a:fld id="{A9D7958A-7A97-4F6B-9A98-9DEBFB44C4E8}" type="slidenum">
              <a:rPr lang="en-US" b="0">
                <a:solidFill>
                  <a:srgbClr val="000000"/>
                </a:solidFill>
              </a:rPr>
              <a:pPr eaLnBrk="0" hangingPunct="0"/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6123031"/>
              </p:ext>
            </p:extLst>
          </p:nvPr>
        </p:nvGraphicFramePr>
        <p:xfrm>
          <a:off x="50800" y="1087438"/>
          <a:ext cx="4076700" cy="502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225425" y="533400"/>
            <a:ext cx="4070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Average spending on health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per capita ($US PPP)</a:t>
            </a:r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43773626"/>
              </p:ext>
            </p:extLst>
          </p:nvPr>
        </p:nvGraphicFramePr>
        <p:xfrm>
          <a:off x="4845050" y="1015999"/>
          <a:ext cx="4038600" cy="508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6966" name="Text Box 6"/>
          <p:cNvSpPr txBox="1">
            <a:spLocks noChangeAspect="1" noChangeArrowheads="1"/>
          </p:cNvSpPr>
          <p:nvPr/>
        </p:nvSpPr>
        <p:spPr bwMode="auto">
          <a:xfrm>
            <a:off x="4895850" y="530352"/>
            <a:ext cx="4019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Total expenditures on health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as percent of GDP</a:t>
            </a:r>
          </a:p>
        </p:txBody>
      </p:sp>
      <p:sp>
        <p:nvSpPr>
          <p:cNvPr id="296967" name="Text Box 8"/>
          <p:cNvSpPr txBox="1">
            <a:spLocks noChangeArrowheads="1"/>
          </p:cNvSpPr>
          <p:nvPr/>
        </p:nvSpPr>
        <p:spPr bwMode="auto">
          <a:xfrm>
            <a:off x="44450" y="6188912"/>
            <a:ext cx="80327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b="0" dirty="0" smtClean="0"/>
              <a:t>Note</a:t>
            </a:r>
            <a:r>
              <a:rPr lang="en-US" sz="1200" b="0" dirty="0"/>
              <a:t>: </a:t>
            </a:r>
            <a:r>
              <a:rPr lang="en-US" sz="1200" b="0" dirty="0" smtClean="0"/>
              <a:t>PPP </a:t>
            </a:r>
            <a:r>
              <a:rPr lang="en-US" sz="1200" b="0" dirty="0"/>
              <a:t>= Purchasing power parity—an estimate of the exchange rate required to equalize the purchasing power of different currencies, given the prices of goods and services in the </a:t>
            </a:r>
            <a:r>
              <a:rPr lang="en-US" sz="1200" b="0" dirty="0" smtClean="0"/>
              <a:t>countries concerned.</a:t>
            </a:r>
          </a:p>
          <a:p>
            <a:pPr eaLnBrk="0" hangingPunct="0"/>
            <a:r>
              <a:rPr lang="en-US" sz="1200" b="0" dirty="0" smtClean="0"/>
              <a:t>Source</a:t>
            </a:r>
            <a:r>
              <a:rPr lang="en-US" sz="1200" b="0" dirty="0"/>
              <a:t>: OECD Health Data 2011 </a:t>
            </a:r>
            <a:r>
              <a:rPr lang="en-US" sz="1200" b="0" dirty="0" smtClean="0"/>
              <a:t>(Nov. 2011</a:t>
            </a:r>
            <a:r>
              <a:rPr lang="en-US" sz="1200" b="0" dirty="0"/>
              <a:t>).</a:t>
            </a:r>
          </a:p>
        </p:txBody>
      </p:sp>
      <p:sp>
        <p:nvSpPr>
          <p:cNvPr id="29697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91440"/>
            <a:ext cx="9144000" cy="457200"/>
          </a:xfrm>
          <a:noFill/>
          <a:ln/>
        </p:spPr>
        <p:txBody>
          <a:bodyPr anchor="t" anchorCtr="1">
            <a:spAutoFit/>
          </a:bodyPr>
          <a:lstStyle/>
          <a:p>
            <a:r>
              <a:rPr lang="en-US" sz="2000" dirty="0" smtClean="0"/>
              <a:t>Exhibit 1. International Comparison of Spending on Health, 1980–2009</a:t>
            </a:r>
          </a:p>
        </p:txBody>
      </p:sp>
    </p:spTree>
    <p:extLst>
      <p:ext uri="{BB962C8B-B14F-4D97-AF65-F5344CB8AC3E}">
        <p14:creationId xmlns:p14="http://schemas.microsoft.com/office/powerpoint/2010/main" val="406099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457200"/>
          </a:xfrm>
        </p:spPr>
        <p:txBody>
          <a:bodyPr/>
          <a:lstStyle/>
          <a:p>
            <a:r>
              <a:rPr lang="en-US" sz="2000" dirty="0" smtClean="0"/>
              <a:t>Exhibit 10. Five-Year Survival Rate for Select Cancers, 2004–2009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02681"/>
              </p:ext>
            </p:extLst>
          </p:nvPr>
        </p:nvGraphicFramePr>
        <p:xfrm>
          <a:off x="219013" y="685801"/>
          <a:ext cx="854868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825" y="79603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Percent</a:t>
            </a:r>
            <a:endParaRPr lang="en-US" sz="14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457" y="6164820"/>
            <a:ext cx="9890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 b="0" dirty="0" smtClean="0"/>
              <a:t>* 2003–08.</a:t>
            </a:r>
          </a:p>
          <a:p>
            <a:pPr eaLnBrk="0" hangingPunct="0"/>
            <a:r>
              <a:rPr lang="en-US" sz="1200" b="0" dirty="0" smtClean="0"/>
              <a:t>** 2002–07.</a:t>
            </a:r>
            <a:endParaRPr lang="en-US" sz="1200" b="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102" y="6542925"/>
            <a:ext cx="37147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0" dirty="0">
                <a:solidFill>
                  <a:srgbClr val="000000"/>
                </a:solidFill>
              </a:rPr>
              <a:t>Source: OECD Health Data </a:t>
            </a:r>
            <a:r>
              <a:rPr lang="en-US" sz="1200" b="0" dirty="0" smtClean="0">
                <a:solidFill>
                  <a:srgbClr val="000000"/>
                </a:solidFill>
              </a:rPr>
              <a:t>2011 (Nov. 2011).</a:t>
            </a:r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234" y="5936981"/>
            <a:ext cx="78570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200" b="0" dirty="0" smtClean="0"/>
              <a:t>Note: Breast and cervical cancer rates are age-standardized; colorectal cancer rates are age–sex standardized.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8570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95_Squires_explaining_high_hlt_care_spending_intl_brief_HI_RES_EXHIBIT_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11480"/>
            <a:ext cx="8969121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7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95_Squires_explaining_high_hlt_care_spending_intl_brief_HI_RES_EXHIBIT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05840"/>
            <a:ext cx="8969121" cy="50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5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95_Squires_explaining_high_hlt_care_spending_intl_brief_HI_RES_EXHIBIT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" y="320040"/>
            <a:ext cx="8969121" cy="62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4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" y="609600"/>
            <a:ext cx="8970264" cy="56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2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140825" cy="731837"/>
          </a:xfrm>
          <a:noFill/>
        </p:spPr>
        <p:txBody>
          <a:bodyPr anchor="t" anchorCtr="1"/>
          <a:lstStyle/>
          <a:p>
            <a:r>
              <a:rPr lang="en-US" sz="2000" dirty="0" smtClean="0">
                <a:latin typeface="Arial" pitchFamily="34" charset="0"/>
                <a:ea typeface="ＭＳ Ｐゴシック" charset="-128"/>
              </a:rPr>
              <a:t>Exhibit 5. Hospital Spending per Discharge, 2009</a:t>
            </a:r>
            <a:br>
              <a:rPr lang="en-US" sz="2000" dirty="0" smtClean="0">
                <a:latin typeface="Arial" pitchFamily="34" charset="0"/>
                <a:ea typeface="ＭＳ Ｐゴシック" charset="-128"/>
              </a:rPr>
            </a:br>
            <a:r>
              <a:rPr lang="en-US" sz="1600" dirty="0" smtClean="0">
                <a:latin typeface="Arial" pitchFamily="34" charset="0"/>
                <a:ea typeface="ＭＳ Ｐゴシック" charset="-128"/>
              </a:rPr>
              <a:t>Adjusted for Differences in Cost of Living</a:t>
            </a:r>
            <a:endParaRPr lang="en-US" sz="2000" b="0" u="sng" dirty="0" smtClean="0">
              <a:latin typeface="Arial" pitchFamily="34" charset="0"/>
              <a:ea typeface="ＭＳ Ｐゴシック" charset="-128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537231"/>
              </p:ext>
            </p:extLst>
          </p:nvPr>
        </p:nvGraphicFramePr>
        <p:xfrm>
          <a:off x="225425" y="923925"/>
          <a:ext cx="8634413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49225" y="614363"/>
            <a:ext cx="7933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0"/>
              </a:rPr>
              <a:t>Dollars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0610" y="6164820"/>
            <a:ext cx="7322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 b="0" dirty="0" smtClean="0">
                <a:solidFill>
                  <a:srgbClr val="000000"/>
                </a:solidFill>
              </a:rPr>
              <a:t>* 2008.</a:t>
            </a:r>
          </a:p>
          <a:p>
            <a:pPr eaLnBrk="0" hangingPunct="0"/>
            <a:r>
              <a:rPr lang="en-US" sz="1200" b="0" dirty="0" smtClean="0">
                <a:solidFill>
                  <a:srgbClr val="000000"/>
                </a:solidFill>
              </a:rPr>
              <a:t>** 2007.</a:t>
            </a:r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5457" y="6542925"/>
            <a:ext cx="37147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0" dirty="0">
                <a:solidFill>
                  <a:srgbClr val="000000"/>
                </a:solidFill>
              </a:rPr>
              <a:t>Source: OECD Health Data 2011 </a:t>
            </a:r>
            <a:r>
              <a:rPr lang="en-US" sz="1200" b="0" dirty="0" smtClean="0">
                <a:solidFill>
                  <a:srgbClr val="000000"/>
                </a:solidFill>
              </a:rPr>
              <a:t>(Nov. 2011</a:t>
            </a:r>
            <a:r>
              <a:rPr lang="en-US" sz="1200" b="0" dirty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4953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95_Squires_explaining_high_hlt_care_spending_intl_brief_HI_RES_EXHIBIT_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822960"/>
            <a:ext cx="8969121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0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"/>
            <a:ext cx="9140825" cy="731520"/>
          </a:xfrm>
          <a:noFill/>
        </p:spPr>
        <p:txBody>
          <a:bodyPr/>
          <a:lstStyle/>
          <a:p>
            <a:r>
              <a:rPr lang="en-US" sz="2000" dirty="0" smtClean="0"/>
              <a:t>Exhibit 7. Physician Incomes, 2008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600" dirty="0" smtClean="0"/>
              <a:t>Adjusted for Differences in Cost of Living</a:t>
            </a:r>
            <a:endParaRPr lang="en-US" sz="1600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101567"/>
              </p:ext>
            </p:extLst>
          </p:nvPr>
        </p:nvGraphicFramePr>
        <p:xfrm>
          <a:off x="76201" y="1197386"/>
          <a:ext cx="4648199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889176"/>
              </p:ext>
            </p:extLst>
          </p:nvPr>
        </p:nvGraphicFramePr>
        <p:xfrm>
          <a:off x="4953000" y="1344168"/>
          <a:ext cx="4173940" cy="465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97030" name="Text Box 6"/>
          <p:cNvSpPr txBox="1">
            <a:spLocks noChangeArrowheads="1"/>
          </p:cNvSpPr>
          <p:nvPr/>
        </p:nvSpPr>
        <p:spPr bwMode="auto">
          <a:xfrm>
            <a:off x="859288" y="969870"/>
            <a:ext cx="3592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Primary care doctors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97031" name="Text Box 7"/>
          <p:cNvSpPr txBox="1">
            <a:spLocks noChangeArrowheads="1"/>
          </p:cNvSpPr>
          <p:nvPr/>
        </p:nvSpPr>
        <p:spPr bwMode="auto">
          <a:xfrm>
            <a:off x="5469340" y="966463"/>
            <a:ext cx="3454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Orthopedic physicians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1775" y="6360450"/>
            <a:ext cx="8121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1200" b="0" dirty="0" smtClean="0">
                <a:solidFill>
                  <a:srgbClr val="000000"/>
                </a:solidFill>
              </a:rPr>
              <a:t>Source: M. J. </a:t>
            </a:r>
            <a:r>
              <a:rPr lang="en-US" sz="1200" b="0" dirty="0" err="1" smtClean="0">
                <a:solidFill>
                  <a:srgbClr val="000000"/>
                </a:solidFill>
              </a:rPr>
              <a:t>Laugesen</a:t>
            </a:r>
            <a:r>
              <a:rPr lang="en-US" sz="1200" b="0" dirty="0">
                <a:solidFill>
                  <a:srgbClr val="000000"/>
                </a:solidFill>
              </a:rPr>
              <a:t> </a:t>
            </a:r>
            <a:r>
              <a:rPr lang="en-US" sz="1200" b="0" dirty="0" smtClean="0">
                <a:solidFill>
                  <a:srgbClr val="000000"/>
                </a:solidFill>
              </a:rPr>
              <a:t>and S. A. </a:t>
            </a:r>
            <a:r>
              <a:rPr lang="en-US" sz="1200" b="0" dirty="0" err="1" smtClean="0">
                <a:solidFill>
                  <a:srgbClr val="000000"/>
                </a:solidFill>
              </a:rPr>
              <a:t>Glied</a:t>
            </a:r>
            <a:r>
              <a:rPr lang="en-US" sz="1200" b="0" dirty="0" smtClean="0">
                <a:solidFill>
                  <a:srgbClr val="000000"/>
                </a:solidFill>
              </a:rPr>
              <a:t>, “Higher Fees Paid to U.S. Physicians Drive Higher Spending for Physician Services Compared to Other Countries,” </a:t>
            </a:r>
            <a:r>
              <a:rPr lang="en-US" sz="1200" b="0" i="1" dirty="0" smtClean="0">
                <a:solidFill>
                  <a:srgbClr val="000000"/>
                </a:solidFill>
              </a:rPr>
              <a:t>Health Affairs,</a:t>
            </a:r>
            <a:r>
              <a:rPr lang="en-US" sz="1200" b="0" dirty="0" smtClean="0">
                <a:solidFill>
                  <a:srgbClr val="000000"/>
                </a:solidFill>
              </a:rPr>
              <a:t> </a:t>
            </a:r>
            <a:r>
              <a:rPr lang="nl-NL" sz="1200" b="0" dirty="0" smtClean="0">
                <a:solidFill>
                  <a:srgbClr val="000000"/>
                </a:solidFill>
              </a:rPr>
              <a:t>Sept. 2011 30(9):1647–56.</a:t>
            </a:r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15705" y="835223"/>
            <a:ext cx="7933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0"/>
              </a:rPr>
              <a:t>Dollars</a:t>
            </a:r>
          </a:p>
        </p:txBody>
      </p:sp>
    </p:spTree>
    <p:extLst>
      <p:ext uri="{BB962C8B-B14F-4D97-AF65-F5344CB8AC3E}">
        <p14:creationId xmlns:p14="http://schemas.microsoft.com/office/powerpoint/2010/main" val="94312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140825" cy="457200"/>
          </a:xfrm>
          <a:noFill/>
        </p:spPr>
        <p:txBody>
          <a:bodyPr anchor="t" anchorCtr="1">
            <a:noAutofit/>
          </a:bodyPr>
          <a:lstStyle/>
          <a:p>
            <a:r>
              <a:rPr lang="en-US" sz="2000" dirty="0" smtClean="0"/>
              <a:t>Exhibit 8. Volume of Knee and Hip Replacements, 2009</a:t>
            </a:r>
            <a:endParaRPr lang="en-US" sz="2000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121336"/>
              </p:ext>
            </p:extLst>
          </p:nvPr>
        </p:nvGraphicFramePr>
        <p:xfrm>
          <a:off x="152399" y="1391596"/>
          <a:ext cx="4495802" cy="492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457" y="6159433"/>
            <a:ext cx="7322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 b="0" dirty="0" smtClean="0"/>
              <a:t>* 2008.</a:t>
            </a:r>
          </a:p>
          <a:p>
            <a:pPr eaLnBrk="0" hangingPunct="0"/>
            <a:r>
              <a:rPr lang="en-US" sz="1200" b="0" dirty="0" smtClean="0"/>
              <a:t>** 2007.</a:t>
            </a:r>
            <a:endParaRPr lang="en-US" sz="1200" b="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102" y="6542925"/>
            <a:ext cx="37147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0" dirty="0">
                <a:solidFill>
                  <a:srgbClr val="000000"/>
                </a:solidFill>
              </a:rPr>
              <a:t>Source: OECD Health Data 2011 </a:t>
            </a:r>
            <a:r>
              <a:rPr lang="en-US" sz="1200" b="0" dirty="0" smtClean="0">
                <a:solidFill>
                  <a:srgbClr val="000000"/>
                </a:solidFill>
              </a:rPr>
              <a:t>(Nov. 2011</a:t>
            </a:r>
            <a:r>
              <a:rPr lang="en-US" sz="1200" b="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" y="685801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600" dirty="0" smtClean="0"/>
              <a:t>Knee replacements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600" dirty="0" smtClean="0"/>
              <a:t>per 100,000 population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166270"/>
              </p:ext>
            </p:extLst>
          </p:nvPr>
        </p:nvGraphicFramePr>
        <p:xfrm>
          <a:off x="4720954" y="1364398"/>
          <a:ext cx="4299400" cy="492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953000" y="685800"/>
            <a:ext cx="3962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en-US" sz="1600" dirty="0" smtClean="0"/>
              <a:t>Hip replacements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1600" dirty="0" smtClean="0"/>
              <a:t>per </a:t>
            </a:r>
            <a:r>
              <a:rPr lang="en-US" sz="1600" dirty="0"/>
              <a:t>100,000 </a:t>
            </a:r>
            <a:r>
              <a:rPr lang="en-US" sz="1600" dirty="0" smtClean="0"/>
              <a:t>population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9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95_Squires_explaining_high_hlt_care_spending_intl_brief_HI_RES_EXHIBIT_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48640"/>
            <a:ext cx="8969121" cy="577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76770"/>
      </p:ext>
    </p:extLst>
  </p:cSld>
  <p:clrMapOvr>
    <a:masterClrMapping/>
  </p:clrMapOvr>
</p:sld>
</file>

<file path=ppt/theme/theme1.xml><?xml version="1.0" encoding="utf-8"?>
<a:theme xmlns:a="http://schemas.openxmlformats.org/drawingml/2006/main" name="2011 OECD data brief charts 2-01-12">
  <a:themeElements>
    <a:clrScheme name="2010 September Harkness Orientation DRAFT 9-16-10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0 September Harkness Orientation DRAFT 9-16-10 (2)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10 September Harkness Orientation DRAFT 9-16-10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September Harkness Orientation DRAFT 9-16-10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September Harkness Orientation DRAFT 9-16-10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September Harkness Orientation DRAFT 9-16-10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September Harkness Orientation DRAFT 9-16-10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0 September Harkness Orientation DRAFT 9-16-10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September Harkness Orientation DRAFT 9-16-10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September Harkness Orientation DRAFT 9-16-10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September Harkness Orientation DRAFT 9-16-10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September Harkness Orientation DRAFT 9-16-10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September Harkness Orientation DRAFT 9-16-10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September Harkness Orientation DRAFT 9-16-10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September Harkness Orientation DRAFT 9-16-10 (2) 13">
        <a:dk1>
          <a:srgbClr val="808080"/>
        </a:dk1>
        <a:lt1>
          <a:srgbClr val="FFFFFF"/>
        </a:lt1>
        <a:dk2>
          <a:srgbClr val="0000FF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AAAA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September Harkness Orientation DRAFT 9-16-10 (2) 14">
        <a:dk1>
          <a:srgbClr val="808080"/>
        </a:dk1>
        <a:lt1>
          <a:srgbClr val="FFFFFF"/>
        </a:lt1>
        <a:dk2>
          <a:srgbClr val="0000FF"/>
        </a:dk2>
        <a:lt2>
          <a:srgbClr val="FFF901"/>
        </a:lt2>
        <a:accent1>
          <a:srgbClr val="BBE0E3"/>
        </a:accent1>
        <a:accent2>
          <a:srgbClr val="333399"/>
        </a:accent2>
        <a:accent3>
          <a:srgbClr val="AAAA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September Harkness Orientation DRAFT 9-16-10 (2) 15">
        <a:dk1>
          <a:srgbClr val="808080"/>
        </a:dk1>
        <a:lt1>
          <a:srgbClr val="FFFFFF"/>
        </a:lt1>
        <a:dk2>
          <a:srgbClr val="0000FF"/>
        </a:dk2>
        <a:lt2>
          <a:srgbClr val="FFF901"/>
        </a:lt2>
        <a:accent1>
          <a:srgbClr val="BBE0E3"/>
        </a:accent1>
        <a:accent2>
          <a:srgbClr val="F80000"/>
        </a:accent2>
        <a:accent3>
          <a:srgbClr val="AAAAFF"/>
        </a:accent3>
        <a:accent4>
          <a:srgbClr val="DADADA"/>
        </a:accent4>
        <a:accent5>
          <a:srgbClr val="DAEDEF"/>
        </a:accent5>
        <a:accent6>
          <a:srgbClr val="E10000"/>
        </a:accent6>
        <a:hlink>
          <a:srgbClr val="00FFFF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0 September Harkness Orientation DRAFT 9-16-10 (2) 16">
        <a:dk1>
          <a:srgbClr val="808080"/>
        </a:dk1>
        <a:lt1>
          <a:srgbClr val="FFFFFF"/>
        </a:lt1>
        <a:dk2>
          <a:srgbClr val="0000FF"/>
        </a:dk2>
        <a:lt2>
          <a:srgbClr val="FFF901"/>
        </a:lt2>
        <a:accent1>
          <a:srgbClr val="FFFFFF"/>
        </a:accent1>
        <a:accent2>
          <a:srgbClr val="F80000"/>
        </a:accent2>
        <a:accent3>
          <a:srgbClr val="AAAAFF"/>
        </a:accent3>
        <a:accent4>
          <a:srgbClr val="DADADA"/>
        </a:accent4>
        <a:accent5>
          <a:srgbClr val="FFFFFF"/>
        </a:accent5>
        <a:accent6>
          <a:srgbClr val="E10000"/>
        </a:accent6>
        <a:hlink>
          <a:srgbClr val="33CCCC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chartpack for website 1028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hartpack for website 1028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hartpack for website 1028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chartpack for website 10280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hartpack for website 10280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hartpack for website 1028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hartpack for website 1028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hartpack for website 1028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chartpack for website 102809 8">
        <a:dk1>
          <a:srgbClr val="000099"/>
        </a:dk1>
        <a:lt1>
          <a:srgbClr val="FFFFFF"/>
        </a:lt1>
        <a:dk2>
          <a:srgbClr val="0000FF"/>
        </a:dk2>
        <a:lt2>
          <a:srgbClr val="FFFF66"/>
        </a:lt2>
        <a:accent1>
          <a:srgbClr val="FF66FF"/>
        </a:accent1>
        <a:accent2>
          <a:srgbClr val="66FFFF"/>
        </a:accent2>
        <a:accent3>
          <a:srgbClr val="AAAAFF"/>
        </a:accent3>
        <a:accent4>
          <a:srgbClr val="DADADA"/>
        </a:accent4>
        <a:accent5>
          <a:srgbClr val="FFB8FF"/>
        </a:accent5>
        <a:accent6>
          <a:srgbClr val="5CE7E7"/>
        </a:accent6>
        <a:hlink>
          <a:srgbClr val="0000FF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 OECD data brief charts 2-01-12</Template>
  <TotalTime>1792</TotalTime>
  <Words>351</Words>
  <Application>Microsoft Macintosh PowerPoint</Application>
  <PresentationFormat>On-screen Show (4:3)</PresentationFormat>
  <Paragraphs>61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2011 OECD data brief charts 2-01-12</vt:lpstr>
      <vt:lpstr>Full chartpack for website 102809</vt:lpstr>
      <vt:lpstr>Exhibit 1. International Comparison of Spending on Health, 1980–2009</vt:lpstr>
      <vt:lpstr>PowerPoint Presentation</vt:lpstr>
      <vt:lpstr>PowerPoint Presentation</vt:lpstr>
      <vt:lpstr>PowerPoint Presentation</vt:lpstr>
      <vt:lpstr>Exhibit 5. Hospital Spending per Discharge, 2009 Adjusted for Differences in Cost of Living</vt:lpstr>
      <vt:lpstr>PowerPoint Presentation</vt:lpstr>
      <vt:lpstr>Exhibit 7. Physician Incomes, 2008 Adjusted for Differences in Cost of Living</vt:lpstr>
      <vt:lpstr>Exhibit 8. Volume of Knee and Hip Replacements, 2009</vt:lpstr>
      <vt:lpstr>PowerPoint Presentation</vt:lpstr>
      <vt:lpstr>Exhibit 10. Five-Year Survival Rate for Select Cancers, 2004–2009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Exhibits—Explaining High Health Care Spending in the United States: An International Comparison of Supply, Utilization, Prices, and Quality</dc:title>
  <dc:subject/>
  <dc:creator>Squires</dc:creator>
  <cp:keywords/>
  <dc:description/>
  <cp:lastModifiedBy>me</cp:lastModifiedBy>
  <cp:revision>50</cp:revision>
  <cp:lastPrinted>2012-03-22T13:46:51Z</cp:lastPrinted>
  <dcterms:created xsi:type="dcterms:W3CDTF">2012-03-21T13:45:32Z</dcterms:created>
  <dcterms:modified xsi:type="dcterms:W3CDTF">2012-05-03T19:34:16Z</dcterms:modified>
  <cp:category/>
</cp:coreProperties>
</file>