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29" r:id="rId2"/>
    <p:sldId id="600" r:id="rId3"/>
    <p:sldId id="617" r:id="rId4"/>
    <p:sldId id="634" r:id="rId5"/>
    <p:sldId id="624" r:id="rId6"/>
    <p:sldId id="623" r:id="rId7"/>
    <p:sldId id="620" r:id="rId8"/>
    <p:sldId id="621" r:id="rId9"/>
    <p:sldId id="625" r:id="rId10"/>
    <p:sldId id="626" r:id="rId11"/>
    <p:sldId id="436" r:id="rId12"/>
    <p:sldId id="635" r:id="rId13"/>
    <p:sldId id="540" r:id="rId14"/>
    <p:sldId id="602" r:id="rId15"/>
    <p:sldId id="627" r:id="rId16"/>
    <p:sldId id="636" r:id="rId17"/>
    <p:sldId id="629" r:id="rId18"/>
    <p:sldId id="637" r:id="rId19"/>
    <p:sldId id="638" r:id="rId20"/>
    <p:sldId id="631" r:id="rId21"/>
    <p:sldId id="639" r:id="rId22"/>
    <p:sldId id="632" r:id="rId2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9F"/>
    <a:srgbClr val="000080"/>
    <a:srgbClr val="FF7C80"/>
    <a:srgbClr val="FF5050"/>
    <a:srgbClr val="E4EA02"/>
    <a:srgbClr val="F8FD3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34" autoAdjust="0"/>
    <p:restoredTop sz="84457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89216944801006E-2"/>
          <c:y val="5.67226890756303E-2"/>
          <c:w val="0.90885750962772804"/>
          <c:h val="0.78151260504201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&quot;$&quot;#,##0" sourceLinked="0"/>
            <c:spPr>
              <a:noFill/>
              <a:ln w="29179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Sheet1!$A$1:$A$11</c:f>
              <c:strCache>
                <c:ptCount val="11"/>
                <c:pt idx="0">
                  <c:v>US (17.7%)</c:v>
                </c:pt>
                <c:pt idx="1">
                  <c:v>NOR (9.3%)</c:v>
                </c:pt>
                <c:pt idx="2">
                  <c:v>SWIZ (11.0%)</c:v>
                </c:pt>
                <c:pt idx="3">
                  <c:v>NETH (11.9%)</c:v>
                </c:pt>
                <c:pt idx="4">
                  <c:v>CAN (11.2%)</c:v>
                </c:pt>
                <c:pt idx="5">
                  <c:v>GER (11.3%)</c:v>
                </c:pt>
                <c:pt idx="6">
                  <c:v>FR (11.6%)</c:v>
                </c:pt>
                <c:pt idx="7">
                  <c:v>SWE (9.5%)</c:v>
                </c:pt>
                <c:pt idx="8">
                  <c:v>AUS (8.9%)*</c:v>
                </c:pt>
                <c:pt idx="9">
                  <c:v>UK (9.4%)</c:v>
                </c:pt>
                <c:pt idx="10">
                  <c:v>NZ (10.3%)</c:v>
                </c:pt>
              </c:strCache>
            </c:strRef>
          </c:cat>
          <c:val>
            <c:numRef>
              <c:f>Sheet1!$B$1:$B$11</c:f>
              <c:numCache>
                <c:formatCode>#,##0</c:formatCode>
                <c:ptCount val="11"/>
                <c:pt idx="0">
                  <c:v>8508</c:v>
                </c:pt>
                <c:pt idx="1">
                  <c:v>5669</c:v>
                </c:pt>
                <c:pt idx="2">
                  <c:v>5643</c:v>
                </c:pt>
                <c:pt idx="3">
                  <c:v>5099</c:v>
                </c:pt>
                <c:pt idx="4">
                  <c:v>4522</c:v>
                </c:pt>
                <c:pt idx="5">
                  <c:v>4495</c:v>
                </c:pt>
                <c:pt idx="6">
                  <c:v>4118</c:v>
                </c:pt>
                <c:pt idx="7">
                  <c:v>3925</c:v>
                </c:pt>
                <c:pt idx="8">
                  <c:v>3800</c:v>
                </c:pt>
                <c:pt idx="9">
                  <c:v>3405</c:v>
                </c:pt>
                <c:pt idx="10">
                  <c:v>3182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957056"/>
        <c:axId val="21910272"/>
      </c:barChart>
      <c:catAx>
        <c:axId val="2095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10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10272"/>
        <c:scaling>
          <c:orientation val="minMax"/>
          <c:max val="90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57056"/>
        <c:crosses val="autoZero"/>
        <c:crossBetween val="between"/>
        <c:majorUnit val="1000"/>
        <c:minorUnit val="25"/>
      </c:valAx>
      <c:spPr>
        <a:noFill/>
        <a:ln w="291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2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60913705584"/>
          <c:y val="8.0891622281265702E-2"/>
          <c:w val="0.89847715736040601"/>
          <c:h val="0.73949914422549701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NOR</c:v>
                </c:pt>
                <c:pt idx="2">
                  <c:v>GER</c:v>
                </c:pt>
                <c:pt idx="3">
                  <c:v>NETH</c:v>
                </c:pt>
                <c:pt idx="4">
                  <c:v>NZ</c:v>
                </c:pt>
                <c:pt idx="5">
                  <c:v>SWIZ</c:v>
                </c:pt>
                <c:pt idx="6">
                  <c:v>AUS</c:v>
                </c:pt>
                <c:pt idx="7">
                  <c:v>US</c:v>
                </c:pt>
                <c:pt idx="8">
                  <c:v>CAN</c:v>
                </c:pt>
                <c:pt idx="9">
                  <c:v>FR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69</c:v>
                </c:pt>
                <c:pt idx="1">
                  <c:v>58</c:v>
                </c:pt>
                <c:pt idx="2">
                  <c:v>56</c:v>
                </c:pt>
                <c:pt idx="3">
                  <c:v>56</c:v>
                </c:pt>
                <c:pt idx="4">
                  <c:v>54</c:v>
                </c:pt>
                <c:pt idx="5">
                  <c:v>49</c:v>
                </c:pt>
                <c:pt idx="6">
                  <c:v>46</c:v>
                </c:pt>
                <c:pt idx="7">
                  <c:v>39</c:v>
                </c:pt>
                <c:pt idx="8">
                  <c:v>38</c:v>
                </c:pt>
                <c:pt idx="9">
                  <c:v>36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853696"/>
        <c:axId val="23992192"/>
      </c:barChart>
      <c:catAx>
        <c:axId val="2385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99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992192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53696"/>
        <c:crosses val="autoZero"/>
        <c:crossBetween val="between"/>
        <c:majorUnit val="20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9.2282978516574299E-2"/>
          <c:w val="0.97375328083989499"/>
          <c:h val="0.686767279090114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NZ</c:v>
                </c:pt>
                <c:pt idx="4">
                  <c:v>AUS</c:v>
                </c:pt>
                <c:pt idx="5">
                  <c:v>NOR*</c:v>
                </c:pt>
                <c:pt idx="6">
                  <c:v>SWIZ</c:v>
                </c:pt>
                <c:pt idx="7">
                  <c:v>FR</c:v>
                </c:pt>
                <c:pt idx="8">
                  <c:v>SWE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95</c:v>
                </c:pt>
                <c:pt idx="1">
                  <c:v>95</c:v>
                </c:pt>
                <c:pt idx="2">
                  <c:v>90</c:v>
                </c:pt>
                <c:pt idx="3">
                  <c:v>90</c:v>
                </c:pt>
                <c:pt idx="4">
                  <c:v>81</c:v>
                </c:pt>
                <c:pt idx="5">
                  <c:v>80</c:v>
                </c:pt>
                <c:pt idx="6">
                  <c:v>78</c:v>
                </c:pt>
                <c:pt idx="7">
                  <c:v>76</c:v>
                </c:pt>
                <c:pt idx="8">
                  <c:v>68</c:v>
                </c:pt>
                <c:pt idx="9">
                  <c:v>46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4471808"/>
        <c:axId val="24479232"/>
      </c:barChart>
      <c:catAx>
        <c:axId val="2447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51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47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479232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one"/>
        <c:spPr>
          <a:ln w="3751">
            <a:solidFill>
              <a:schemeClr val="tx1"/>
            </a:solidFill>
            <a:prstDash val="solid"/>
          </a:ln>
        </c:spPr>
        <c:crossAx val="24471808"/>
        <c:crosses val="autoZero"/>
        <c:crossBetween val="between"/>
        <c:majorUnit val="20"/>
        <c:minorUnit val="10"/>
      </c:valAx>
      <c:spPr>
        <a:noFill/>
        <a:ln w="300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6829714103971E-2"/>
          <c:y val="3.9972081111179197E-2"/>
          <c:w val="0.94731702858960298"/>
          <c:h val="0.79200605693519099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1"/>
                <c:pt idx="0">
                  <c:v>AUS</c:v>
                </c:pt>
                <c:pt idx="1">
                  <c:v>GER</c:v>
                </c:pt>
                <c:pt idx="2">
                  <c:v>NETH</c:v>
                </c:pt>
                <c:pt idx="3">
                  <c:v>UK</c:v>
                </c:pt>
                <c:pt idx="4">
                  <c:v>NZ</c:v>
                </c:pt>
                <c:pt idx="5">
                  <c:v>NOR</c:v>
                </c:pt>
                <c:pt idx="6">
                  <c:v>SWIZ</c:v>
                </c:pt>
                <c:pt idx="7">
                  <c:v>FR</c:v>
                </c:pt>
                <c:pt idx="8">
                  <c:v>SWE</c:v>
                </c:pt>
                <c:pt idx="9">
                  <c:v>US</c:v>
                </c:pt>
                <c:pt idx="10">
                  <c:v>CAN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</c:v>
                </c:pt>
                <c:pt idx="1">
                  <c:v>22</c:v>
                </c:pt>
                <c:pt idx="2">
                  <c:v>24</c:v>
                </c:pt>
                <c:pt idx="3">
                  <c:v>27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31</c:v>
                </c:pt>
                <c:pt idx="8">
                  <c:v>32</c:v>
                </c:pt>
                <c:pt idx="9">
                  <c:v>39</c:v>
                </c:pt>
                <c:pt idx="10">
                  <c:v>41</c:v>
                </c:pt>
                <c:pt idx="1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4056832"/>
        <c:axId val="34161024"/>
      </c:barChart>
      <c:catAx>
        <c:axId val="3405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161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161024"/>
        <c:scaling>
          <c:orientation val="minMax"/>
          <c:max val="75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056832"/>
        <c:crosses val="autoZero"/>
        <c:crossBetween val="between"/>
        <c:majorUnit val="25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79695431472"/>
          <c:y val="0.13471502590673601"/>
          <c:w val="0.87055837563451799"/>
          <c:h val="0.70699780260025602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4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UK</c:v>
                </c:pt>
                <c:pt idx="2">
                  <c:v>US</c:v>
                </c:pt>
                <c:pt idx="3">
                  <c:v>NETH</c:v>
                </c:pt>
                <c:pt idx="4">
                  <c:v>GER</c:v>
                </c:pt>
                <c:pt idx="5">
                  <c:v>NZ</c:v>
                </c:pt>
                <c:pt idx="6">
                  <c:v>SWE</c:v>
                </c:pt>
                <c:pt idx="7">
                  <c:v>AUS</c:v>
                </c:pt>
                <c:pt idx="8">
                  <c:v>FR</c:v>
                </c:pt>
                <c:pt idx="9">
                  <c:v>NOR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80</c:v>
                </c:pt>
                <c:pt idx="1">
                  <c:v>80</c:v>
                </c:pt>
                <c:pt idx="2">
                  <c:v>76</c:v>
                </c:pt>
                <c:pt idx="3">
                  <c:v>75</c:v>
                </c:pt>
                <c:pt idx="4">
                  <c:v>72</c:v>
                </c:pt>
                <c:pt idx="5">
                  <c:v>59</c:v>
                </c:pt>
                <c:pt idx="6">
                  <c:v>54</c:v>
                </c:pt>
                <c:pt idx="7">
                  <c:v>51</c:v>
                </c:pt>
                <c:pt idx="8">
                  <c:v>51</c:v>
                </c:pt>
                <c:pt idx="9">
                  <c:v>46</c:v>
                </c:pt>
                <c:pt idx="10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68660608"/>
        <c:axId val="68625536"/>
      </c:barChart>
      <c:catAx>
        <c:axId val="686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25536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60608"/>
        <c:crosses val="autoZero"/>
        <c:crossBetween val="between"/>
        <c:majorUnit val="25"/>
        <c:minorUnit val="10"/>
      </c:valAx>
      <c:spPr>
        <a:noFill/>
        <a:ln w="301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9.3023255813953501E-2"/>
          <c:w val="0.97375328083989499"/>
          <c:h val="0.7490783659150640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082">
                <a:noFill/>
              </a:ln>
            </c:spPr>
            <c:txPr>
              <a:bodyPr/>
              <a:lstStyle/>
              <a:p>
                <a:pPr>
                  <a:defRPr sz="18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SWIZ</c:v>
                </c:pt>
                <c:pt idx="2">
                  <c:v>US</c:v>
                </c:pt>
                <c:pt idx="3">
                  <c:v>UK</c:v>
                </c:pt>
                <c:pt idx="4">
                  <c:v>GER</c:v>
                </c:pt>
                <c:pt idx="5">
                  <c:v>SWE</c:v>
                </c:pt>
                <c:pt idx="6">
                  <c:v>AUS</c:v>
                </c:pt>
                <c:pt idx="7">
                  <c:v>FR</c:v>
                </c:pt>
                <c:pt idx="8">
                  <c:v>NZ</c:v>
                </c:pt>
                <c:pt idx="9">
                  <c:v>NOR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17</c:v>
                </c:pt>
                <c:pt idx="6">
                  <c:v>18</c:v>
                </c:pt>
                <c:pt idx="7">
                  <c:v>18</c:v>
                </c:pt>
                <c:pt idx="8">
                  <c:v>19</c:v>
                </c:pt>
                <c:pt idx="9">
                  <c:v>26</c:v>
                </c:pt>
                <c:pt idx="1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71795456"/>
        <c:axId val="71796992"/>
      </c:barChart>
      <c:catAx>
        <c:axId val="7179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796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79699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760">
            <a:solidFill>
              <a:schemeClr val="tx1"/>
            </a:solidFill>
            <a:prstDash val="solid"/>
          </a:ln>
        </c:spPr>
        <c:crossAx val="71795456"/>
        <c:crosses val="autoZero"/>
        <c:crossBetween val="between"/>
        <c:majorUnit val="25"/>
        <c:minorUnit val="10"/>
      </c:valAx>
      <c:spPr>
        <a:noFill/>
        <a:ln w="300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89216944801006E-2"/>
          <c:y val="5.67226890756303E-2"/>
          <c:w val="0.90885750962772804"/>
          <c:h val="0.811011040655316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&quot;$&quot;#,##0" sourceLinked="0"/>
            <c:spPr>
              <a:noFill/>
              <a:ln w="29179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Sheet1!$A$1:$A$10</c:f>
              <c:strCache>
                <c:ptCount val="10"/>
                <c:pt idx="0">
                  <c:v>NOR</c:v>
                </c:pt>
                <c:pt idx="1">
                  <c:v>SWE</c:v>
                </c:pt>
                <c:pt idx="2">
                  <c:v>AUS</c:v>
                </c:pt>
                <c:pt idx="3">
                  <c:v>NZ</c:v>
                </c:pt>
                <c:pt idx="4">
                  <c:v>CAN</c:v>
                </c:pt>
                <c:pt idx="5">
                  <c:v>NETH</c:v>
                </c:pt>
                <c:pt idx="6">
                  <c:v>GER</c:v>
                </c:pt>
                <c:pt idx="7">
                  <c:v>SWIZ</c:v>
                </c:pt>
                <c:pt idx="8">
                  <c:v>FR</c:v>
                </c:pt>
                <c:pt idx="9">
                  <c:v>US</c:v>
                </c:pt>
              </c:strCache>
            </c:strRef>
          </c:cat>
          <c:val>
            <c:numRef>
              <c:f>Sheet1!$B$1:$B$10</c:f>
              <c:numCache>
                <c:formatCode>#,##0</c:formatCode>
                <c:ptCount val="10"/>
                <c:pt idx="0">
                  <c:v>35</c:v>
                </c:pt>
                <c:pt idx="1">
                  <c:v>55</c:v>
                </c:pt>
                <c:pt idx="2">
                  <c:v>70</c:v>
                </c:pt>
                <c:pt idx="3">
                  <c:v>128</c:v>
                </c:pt>
                <c:pt idx="4">
                  <c:v>148</c:v>
                </c:pt>
                <c:pt idx="5">
                  <c:v>199</c:v>
                </c:pt>
                <c:pt idx="6">
                  <c:v>237</c:v>
                </c:pt>
                <c:pt idx="7">
                  <c:v>266</c:v>
                </c:pt>
                <c:pt idx="8">
                  <c:v>277</c:v>
                </c:pt>
                <c:pt idx="9">
                  <c:v>606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1980544"/>
        <c:axId val="72012160"/>
      </c:barChart>
      <c:catAx>
        <c:axId val="7198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1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012160"/>
        <c:scaling>
          <c:orientation val="minMax"/>
          <c:max val="7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980544"/>
        <c:crosses val="autoZero"/>
        <c:crossBetween val="between"/>
        <c:majorUnit val="100"/>
        <c:minorUnit val="25"/>
      </c:valAx>
      <c:spPr>
        <a:noFill/>
        <a:ln w="291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2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45651180357"/>
          <c:y val="9.5854922279793101E-2"/>
          <c:w val="0.87885434881964297"/>
          <c:h val="0.71495984994506701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10"/>
            <c:invertIfNegative val="0"/>
            <c:bubble3D val="0"/>
          </c:dPt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SWE</c:v>
                </c:pt>
                <c:pt idx="1">
                  <c:v>UK</c:v>
                </c:pt>
                <c:pt idx="2">
                  <c:v>NZ</c:v>
                </c:pt>
                <c:pt idx="3">
                  <c:v>NOR</c:v>
                </c:pt>
                <c:pt idx="4">
                  <c:v>CAN</c:v>
                </c:pt>
                <c:pt idx="5">
                  <c:v>AUS</c:v>
                </c:pt>
                <c:pt idx="6">
                  <c:v>GER</c:v>
                </c:pt>
                <c:pt idx="7">
                  <c:v>NETH</c:v>
                </c:pt>
                <c:pt idx="8">
                  <c:v>FR</c:v>
                </c:pt>
                <c:pt idx="9">
                  <c:v>SWIZ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19</c:v>
                </c:pt>
                <c:pt idx="8">
                  <c:v>23</c:v>
                </c:pt>
                <c:pt idx="9">
                  <c:v>25</c:v>
                </c:pt>
                <c:pt idx="10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74107904"/>
        <c:axId val="74109696"/>
      </c:barChart>
      <c:catAx>
        <c:axId val="7410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09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109696"/>
        <c:scaling>
          <c:orientation val="minMax"/>
          <c:max val="75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07904"/>
        <c:crosses val="autoZero"/>
        <c:crossBetween val="between"/>
        <c:majorUnit val="25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9.3264248704663502E-2"/>
          <c:w val="0.97375328083989598"/>
          <c:h val="0.69331278563513898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</c:dPt>
          <c:dLbls>
            <c:spPr>
              <a:noFill/>
              <a:ln w="30157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AUS</c:v>
                </c:pt>
                <c:pt idx="2">
                  <c:v>NOR</c:v>
                </c:pt>
                <c:pt idx="3">
                  <c:v>SWE</c:v>
                </c:pt>
                <c:pt idx="4">
                  <c:v>NZ</c:v>
                </c:pt>
                <c:pt idx="5">
                  <c:v>FR</c:v>
                </c:pt>
                <c:pt idx="6">
                  <c:v>CAN</c:v>
                </c:pt>
                <c:pt idx="7">
                  <c:v>SWIZ</c:v>
                </c:pt>
                <c:pt idx="8">
                  <c:v>NETH</c:v>
                </c:pt>
                <c:pt idx="9">
                  <c:v>GER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18</c:v>
                </c:pt>
                <c:pt idx="5">
                  <c:v>20</c:v>
                </c:pt>
                <c:pt idx="6">
                  <c:v>23</c:v>
                </c:pt>
                <c:pt idx="7">
                  <c:v>24</c:v>
                </c:pt>
                <c:pt idx="8">
                  <c:v>28</c:v>
                </c:pt>
                <c:pt idx="9">
                  <c:v>41</c:v>
                </c:pt>
                <c:pt idx="10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74137984"/>
        <c:axId val="74139520"/>
      </c:barChart>
      <c:catAx>
        <c:axId val="7413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7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3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139520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770">
            <a:solidFill>
              <a:schemeClr val="tx1"/>
            </a:solidFill>
            <a:prstDash val="solid"/>
          </a:ln>
        </c:spPr>
        <c:crossAx val="74137984"/>
        <c:crosses val="autoZero"/>
        <c:crossBetween val="between"/>
        <c:majorUnit val="25"/>
        <c:minorUnit val="10"/>
      </c:valAx>
      <c:spPr>
        <a:noFill/>
        <a:ln w="301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31187141430303E-2"/>
          <c:y val="0.14516129032258099"/>
          <c:w val="0.84638432511206996"/>
          <c:h val="0.781845737024807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Works well, only minor changes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FR</c:v>
                </c:pt>
                <c:pt idx="2">
                  <c:v>CAN</c:v>
                </c:pt>
                <c:pt idx="3">
                  <c:v>GER</c:v>
                </c:pt>
                <c:pt idx="4">
                  <c:v>SWE</c:v>
                </c:pt>
                <c:pt idx="5">
                  <c:v>NOR</c:v>
                </c:pt>
                <c:pt idx="6">
                  <c:v>NZ</c:v>
                </c:pt>
                <c:pt idx="7">
                  <c:v>AUS</c:v>
                </c:pt>
                <c:pt idx="8">
                  <c:v>NETH</c:v>
                </c:pt>
                <c:pt idx="9">
                  <c:v>SWIZ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25</c:v>
                </c:pt>
                <c:pt idx="1">
                  <c:v>40</c:v>
                </c:pt>
                <c:pt idx="2">
                  <c:v>42</c:v>
                </c:pt>
                <c:pt idx="3">
                  <c:v>42</c:v>
                </c:pt>
                <c:pt idx="4">
                  <c:v>44</c:v>
                </c:pt>
                <c:pt idx="5">
                  <c:v>46</c:v>
                </c:pt>
                <c:pt idx="6">
                  <c:v>47</c:v>
                </c:pt>
                <c:pt idx="7">
                  <c:v>48</c:v>
                </c:pt>
                <c:pt idx="8">
                  <c:v>51</c:v>
                </c:pt>
                <c:pt idx="9">
                  <c:v>54</c:v>
                </c:pt>
                <c:pt idx="10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Fundamental changes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FR</c:v>
                </c:pt>
                <c:pt idx="2">
                  <c:v>CAN</c:v>
                </c:pt>
                <c:pt idx="3">
                  <c:v>GER</c:v>
                </c:pt>
                <c:pt idx="4">
                  <c:v>SWE</c:v>
                </c:pt>
                <c:pt idx="5">
                  <c:v>NOR</c:v>
                </c:pt>
                <c:pt idx="6">
                  <c:v>NZ</c:v>
                </c:pt>
                <c:pt idx="7">
                  <c:v>AUS</c:v>
                </c:pt>
                <c:pt idx="8">
                  <c:v>NETH</c:v>
                </c:pt>
                <c:pt idx="9">
                  <c:v>SWIZ</c:v>
                </c:pt>
                <c:pt idx="10">
                  <c:v>UK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48</c:v>
                </c:pt>
                <c:pt idx="4">
                  <c:v>46</c:v>
                </c:pt>
                <c:pt idx="5">
                  <c:v>42</c:v>
                </c:pt>
                <c:pt idx="6">
                  <c:v>45</c:v>
                </c:pt>
                <c:pt idx="7">
                  <c:v>43</c:v>
                </c:pt>
                <c:pt idx="8">
                  <c:v>44</c:v>
                </c:pt>
                <c:pt idx="9">
                  <c:v>40</c:v>
                </c:pt>
                <c:pt idx="1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Completely rebuild</c:v>
                </c:pt>
              </c:strCache>
            </c:strRef>
          </c:tx>
          <c:spPr>
            <a:solidFill>
              <a:srgbClr val="00008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FR</c:v>
                </c:pt>
                <c:pt idx="2">
                  <c:v>CAN</c:v>
                </c:pt>
                <c:pt idx="3">
                  <c:v>GER</c:v>
                </c:pt>
                <c:pt idx="4">
                  <c:v>SWE</c:v>
                </c:pt>
                <c:pt idx="5">
                  <c:v>NOR</c:v>
                </c:pt>
                <c:pt idx="6">
                  <c:v>NZ</c:v>
                </c:pt>
                <c:pt idx="7">
                  <c:v>AUS</c:v>
                </c:pt>
                <c:pt idx="8">
                  <c:v>NETH</c:v>
                </c:pt>
                <c:pt idx="9">
                  <c:v>SWIZ</c:v>
                </c:pt>
                <c:pt idx="10">
                  <c:v>UK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7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74301824"/>
        <c:axId val="74303360"/>
      </c:barChart>
      <c:catAx>
        <c:axId val="74301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4303360"/>
        <c:crosses val="autoZero"/>
        <c:auto val="1"/>
        <c:lblAlgn val="ctr"/>
        <c:lblOffset val="100"/>
        <c:noMultiLvlLbl val="0"/>
      </c:catAx>
      <c:valAx>
        <c:axId val="74303360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4301824"/>
        <c:crosses val="autoZero"/>
        <c:crossBetween val="between"/>
        <c:majorUnit val="0.2"/>
        <c:minorUnit val="0.02"/>
      </c:valAx>
    </c:plotArea>
    <c:legend>
      <c:legendPos val="r"/>
      <c:layout>
        <c:manualLayout>
          <c:xMode val="edge"/>
          <c:yMode val="edge"/>
          <c:x val="0"/>
          <c:y val="1.2387221128608899E-3"/>
          <c:w val="0.99847407005158795"/>
          <c:h val="9.2952550853018304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79695431472"/>
          <c:y val="9.5854922279792795E-2"/>
          <c:w val="0.87055837563451799"/>
          <c:h val="0.745857901483245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4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SWE</c:v>
                </c:pt>
                <c:pt idx="2">
                  <c:v>NOR</c:v>
                </c:pt>
                <c:pt idx="3">
                  <c:v>CAN</c:v>
                </c:pt>
                <c:pt idx="4">
                  <c:v>SWIZ</c:v>
                </c:pt>
                <c:pt idx="5">
                  <c:v>GER</c:v>
                </c:pt>
                <c:pt idx="6">
                  <c:v>AUS</c:v>
                </c:pt>
                <c:pt idx="7">
                  <c:v>FR</c:v>
                </c:pt>
                <c:pt idx="8">
                  <c:v>NZ</c:v>
                </c:pt>
                <c:pt idx="9">
                  <c:v>NETH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6</c:v>
                </c:pt>
                <c:pt idx="2">
                  <c:v>10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16</c:v>
                </c:pt>
                <c:pt idx="7">
                  <c:v>18</c:v>
                </c:pt>
                <c:pt idx="8">
                  <c:v>21</c:v>
                </c:pt>
                <c:pt idx="9">
                  <c:v>22</c:v>
                </c:pt>
                <c:pt idx="10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1932288"/>
        <c:axId val="21934080"/>
      </c:barChart>
      <c:catAx>
        <c:axId val="2193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34080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932288"/>
        <c:crosses val="autoZero"/>
        <c:crossBetween val="between"/>
        <c:majorUnit val="10"/>
        <c:minorUnit val="10"/>
      </c:valAx>
      <c:spPr>
        <a:noFill/>
        <a:ln w="301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9.3264248704663294E-2"/>
          <c:w val="0.97375328083989499"/>
          <c:h val="0.7484959685720210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57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Sheet1!$A$3:$A$13</c:f>
              <c:strCache>
                <c:ptCount val="11"/>
                <c:pt idx="0">
                  <c:v>SWE</c:v>
                </c:pt>
                <c:pt idx="1">
                  <c:v>UK</c:v>
                </c:pt>
                <c:pt idx="2">
                  <c:v>FR</c:v>
                </c:pt>
                <c:pt idx="3">
                  <c:v>NETH</c:v>
                </c:pt>
                <c:pt idx="4">
                  <c:v>NZ</c:v>
                </c:pt>
                <c:pt idx="5">
                  <c:v>GER</c:v>
                </c:pt>
                <c:pt idx="6">
                  <c:v>CAN</c:v>
                </c:pt>
                <c:pt idx="7">
                  <c:v>NOR</c:v>
                </c:pt>
                <c:pt idx="8">
                  <c:v>SWIZ</c:v>
                </c:pt>
                <c:pt idx="9">
                  <c:v>AUS</c:v>
                </c:pt>
                <c:pt idx="10">
                  <c:v>US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  <c:pt idx="7">
                  <c:v>17</c:v>
                </c:pt>
                <c:pt idx="8">
                  <c:v>24</c:v>
                </c:pt>
                <c:pt idx="9">
                  <c:v>25</c:v>
                </c:pt>
                <c:pt idx="10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174528"/>
        <c:axId val="23180416"/>
      </c:barChart>
      <c:catAx>
        <c:axId val="2317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7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18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180416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770">
            <a:solidFill>
              <a:schemeClr val="tx1"/>
            </a:solidFill>
            <a:prstDash val="solid"/>
          </a:ln>
        </c:spPr>
        <c:crossAx val="23174528"/>
        <c:crosses val="autoZero"/>
        <c:crossBetween val="between"/>
        <c:majorUnit val="10"/>
        <c:minorUnit val="10"/>
      </c:valAx>
      <c:spPr>
        <a:noFill/>
        <a:ln w="301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98E-2"/>
          <c:y val="0.13436692506459899"/>
          <c:w val="0.94736842105263097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SWE</c:v>
                </c:pt>
                <c:pt idx="2">
                  <c:v>NOR</c:v>
                </c:pt>
                <c:pt idx="3">
                  <c:v>CAN</c:v>
                </c:pt>
                <c:pt idx="4">
                  <c:v>GER</c:v>
                </c:pt>
                <c:pt idx="5">
                  <c:v>AUS</c:v>
                </c:pt>
                <c:pt idx="6">
                  <c:v>NETH</c:v>
                </c:pt>
                <c:pt idx="7">
                  <c:v>NZ</c:v>
                </c:pt>
                <c:pt idx="8">
                  <c:v>SWIZ</c:v>
                </c:pt>
                <c:pt idx="9">
                  <c:v>FR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10</c:v>
                </c:pt>
                <c:pt idx="9">
                  <c:v>13</c:v>
                </c:pt>
                <c:pt idx="10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576960"/>
        <c:axId val="23578496"/>
      </c:barChart>
      <c:catAx>
        <c:axId val="2357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7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78496"/>
        <c:scaling>
          <c:orientation val="minMax"/>
          <c:max val="4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576960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11198945981594E-2"/>
          <c:y val="7.3406838892329504E-2"/>
          <c:w val="0.93280632411067199"/>
          <c:h val="0.818823763602583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Did not visit dentist/hygenist/dental clinic in past two years</c:v>
                </c:pt>
              </c:strCache>
            </c:strRef>
          </c:tx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2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SWE</c:v>
                </c:pt>
                <c:pt idx="2">
                  <c:v>NOR</c:v>
                </c:pt>
                <c:pt idx="3">
                  <c:v>NETH</c:v>
                </c:pt>
                <c:pt idx="4">
                  <c:v>SWIZ</c:v>
                </c:pt>
                <c:pt idx="5">
                  <c:v>CAN</c:v>
                </c:pt>
                <c:pt idx="6">
                  <c:v>UK</c:v>
                </c:pt>
                <c:pt idx="7">
                  <c:v>FR</c:v>
                </c:pt>
                <c:pt idx="8">
                  <c:v>US</c:v>
                </c:pt>
                <c:pt idx="9">
                  <c:v>AUS</c:v>
                </c:pt>
                <c:pt idx="10">
                  <c:v>NZ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11</c:v>
                </c:pt>
                <c:pt idx="3">
                  <c:v>19</c:v>
                </c:pt>
                <c:pt idx="4">
                  <c:v>22</c:v>
                </c:pt>
                <c:pt idx="5">
                  <c:v>23</c:v>
                </c:pt>
                <c:pt idx="6">
                  <c:v>26</c:v>
                </c:pt>
                <c:pt idx="7">
                  <c:v>27</c:v>
                </c:pt>
                <c:pt idx="8">
                  <c:v>27</c:v>
                </c:pt>
                <c:pt idx="9">
                  <c:v>28</c:v>
                </c:pt>
                <c:pt idx="10">
                  <c:v>41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Skipped dental care because of cost in past year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SWE</c:v>
                </c:pt>
                <c:pt idx="2">
                  <c:v>NOR</c:v>
                </c:pt>
                <c:pt idx="3">
                  <c:v>NETH</c:v>
                </c:pt>
                <c:pt idx="4">
                  <c:v>SWIZ</c:v>
                </c:pt>
                <c:pt idx="5">
                  <c:v>CAN</c:v>
                </c:pt>
                <c:pt idx="6">
                  <c:v>UK</c:v>
                </c:pt>
                <c:pt idx="7">
                  <c:v>FR</c:v>
                </c:pt>
                <c:pt idx="8">
                  <c:v>US</c:v>
                </c:pt>
                <c:pt idx="9">
                  <c:v>AUS</c:v>
                </c:pt>
                <c:pt idx="10">
                  <c:v>NZ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</c:v>
                </c:pt>
                <c:pt idx="1">
                  <c:v>12</c:v>
                </c:pt>
                <c:pt idx="2">
                  <c:v>25</c:v>
                </c:pt>
                <c:pt idx="3">
                  <c:v>19</c:v>
                </c:pt>
                <c:pt idx="4">
                  <c:v>11</c:v>
                </c:pt>
                <c:pt idx="5">
                  <c:v>21</c:v>
                </c:pt>
                <c:pt idx="6">
                  <c:v>6</c:v>
                </c:pt>
                <c:pt idx="7">
                  <c:v>20</c:v>
                </c:pt>
                <c:pt idx="8">
                  <c:v>33</c:v>
                </c:pt>
                <c:pt idx="9">
                  <c:v>29</c:v>
                </c:pt>
                <c:pt idx="10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3618688"/>
        <c:axId val="23620224"/>
      </c:barChart>
      <c:catAx>
        <c:axId val="2361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6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620224"/>
        <c:scaling>
          <c:orientation val="minMax"/>
          <c:max val="7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618688"/>
        <c:crosses val="autoZero"/>
        <c:crossBetween val="between"/>
        <c:majorUnit val="15"/>
        <c:minorUnit val="10"/>
      </c:valAx>
      <c:spPr>
        <a:noFill/>
        <a:ln w="30123">
          <a:noFill/>
        </a:ln>
      </c:spPr>
    </c:plotArea>
    <c:legend>
      <c:legendPos val="t"/>
      <c:layout>
        <c:manualLayout>
          <c:xMode val="edge"/>
          <c:yMode val="edge"/>
          <c:x val="7.3070050785072005E-2"/>
          <c:y val="4.7262425530142101E-2"/>
          <c:w val="0.90560592647812499"/>
          <c:h val="0.14387639045119399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040572514642601"/>
          <c:y val="7.7446686351706095E-2"/>
          <c:w val="0.65235993284090699"/>
          <c:h val="0.846949844160104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 all year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Spent $1,000 or more 
out-of-pocket</c:v>
                </c:pt>
                <c:pt idx="1">
                  <c:v>Serious problems/ 
unable to pay 
medical bills</c:v>
                </c:pt>
                <c:pt idx="2">
                  <c:v>Experienced cost-
related access 
problem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15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rgbClr val="00008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Spent $1,000 or more 
out-of-pocket</c:v>
                </c:pt>
                <c:pt idx="1">
                  <c:v>Serious problems/ 
unable to pay 
medical bills</c:v>
                </c:pt>
                <c:pt idx="2">
                  <c:v>Experienced cost-
related access 
problem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42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23714432"/>
        <c:axId val="23716224"/>
      </c:barChart>
      <c:catAx>
        <c:axId val="23714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3716224"/>
        <c:crosses val="autoZero"/>
        <c:auto val="1"/>
        <c:lblAlgn val="ctr"/>
        <c:lblOffset val="100"/>
        <c:noMultiLvlLbl val="0"/>
      </c:catAx>
      <c:valAx>
        <c:axId val="23716224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3714432"/>
        <c:crosses val="autoZero"/>
        <c:crossBetween val="between"/>
        <c:majorUnit val="20"/>
        <c:minorUnit val="2"/>
      </c:valAx>
    </c:plotArea>
    <c:legend>
      <c:legendPos val="r"/>
      <c:layout>
        <c:manualLayout>
          <c:xMode val="edge"/>
          <c:yMode val="edge"/>
          <c:x val="0.77128782547501795"/>
          <c:y val="0.39186372211286102"/>
          <c:w val="0.22770068766034801"/>
          <c:h val="0.15876886482939601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79695431472"/>
          <c:y val="0.13471502590673601"/>
          <c:w val="0.87055837563451799"/>
          <c:h val="0.70699780260025602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4">
                <a:noFill/>
              </a:ln>
            </c:spPr>
            <c:txPr>
              <a:bodyPr/>
              <a:lstStyle/>
              <a:p>
                <a:pPr>
                  <a:defRPr sz="18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GER</c:v>
                </c:pt>
                <c:pt idx="1">
                  <c:v>NZ</c:v>
                </c:pt>
                <c:pt idx="2">
                  <c:v>NETH</c:v>
                </c:pt>
                <c:pt idx="3">
                  <c:v>AUS</c:v>
                </c:pt>
                <c:pt idx="4">
                  <c:v>SWE</c:v>
                </c:pt>
                <c:pt idx="5">
                  <c:v>FR</c:v>
                </c:pt>
                <c:pt idx="6">
                  <c:v>NOR</c:v>
                </c:pt>
                <c:pt idx="7">
                  <c:v>UK</c:v>
                </c:pt>
                <c:pt idx="8">
                  <c:v>US</c:v>
                </c:pt>
                <c:pt idx="9">
                  <c:v>CAN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76</c:v>
                </c:pt>
                <c:pt idx="1">
                  <c:v>72</c:v>
                </c:pt>
                <c:pt idx="2">
                  <c:v>63</c:v>
                </c:pt>
                <c:pt idx="3">
                  <c:v>58</c:v>
                </c:pt>
                <c:pt idx="4">
                  <c:v>58</c:v>
                </c:pt>
                <c:pt idx="5">
                  <c:v>57</c:v>
                </c:pt>
                <c:pt idx="6">
                  <c:v>52</c:v>
                </c:pt>
                <c:pt idx="7">
                  <c:v>52</c:v>
                </c:pt>
                <c:pt idx="8">
                  <c:v>48</c:v>
                </c:pt>
                <c:pt idx="9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744896"/>
        <c:axId val="23746432"/>
      </c:barChart>
      <c:catAx>
        <c:axId val="237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46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46432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44896"/>
        <c:crosses val="autoZero"/>
        <c:crossBetween val="between"/>
        <c:majorUnit val="25"/>
        <c:minorUnit val="10"/>
      </c:valAx>
      <c:spPr>
        <a:noFill/>
        <a:ln w="301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499E-2"/>
          <c:y val="9.3023255813953501E-2"/>
          <c:w val="0.97375328083989499"/>
          <c:h val="0.7490783659150640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99CC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082">
                <a:noFill/>
              </a:ln>
            </c:spPr>
            <c:txPr>
              <a:bodyPr/>
              <a:lstStyle/>
              <a:p>
                <a:pPr>
                  <a:defRPr sz="18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NZ</c:v>
                </c:pt>
                <c:pt idx="1">
                  <c:v>AUS</c:v>
                </c:pt>
                <c:pt idx="2">
                  <c:v>NETH</c:v>
                </c:pt>
                <c:pt idx="3">
                  <c:v>GER</c:v>
                </c:pt>
                <c:pt idx="4">
                  <c:v>FR</c:v>
                </c:pt>
                <c:pt idx="5">
                  <c:v>UK</c:v>
                </c:pt>
                <c:pt idx="6">
                  <c:v>SWE</c:v>
                </c:pt>
                <c:pt idx="7">
                  <c:v>US</c:v>
                </c:pt>
                <c:pt idx="8">
                  <c:v>NOR</c:v>
                </c:pt>
                <c:pt idx="9">
                  <c:v>CAN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14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16</c:v>
                </c:pt>
                <c:pt idx="6">
                  <c:v>22</c:v>
                </c:pt>
                <c:pt idx="7">
                  <c:v>26</c:v>
                </c:pt>
                <c:pt idx="8">
                  <c:v>28</c:v>
                </c:pt>
                <c:pt idx="9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815680"/>
        <c:axId val="23817216"/>
      </c:barChart>
      <c:catAx>
        <c:axId val="2381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17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8172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760">
            <a:solidFill>
              <a:schemeClr val="tx1"/>
            </a:solidFill>
            <a:prstDash val="solid"/>
          </a:ln>
        </c:spPr>
        <c:crossAx val="23815680"/>
        <c:crosses val="autoZero"/>
        <c:crossBetween val="between"/>
        <c:majorUnit val="25"/>
        <c:minorUnit val="10"/>
      </c:valAx>
      <c:spPr>
        <a:noFill/>
        <a:ln w="300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52404042659205E-2"/>
          <c:y val="3.9972081111179197E-2"/>
          <c:w val="0.92764759595734103"/>
          <c:h val="0.827903456034861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03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NETH</c:v>
                </c:pt>
                <c:pt idx="2">
                  <c:v>SWE</c:v>
                </c:pt>
                <c:pt idx="3">
                  <c:v>SWIZ</c:v>
                </c:pt>
                <c:pt idx="4">
                  <c:v>NZ</c:v>
                </c:pt>
                <c:pt idx="5">
                  <c:v>AUS</c:v>
                </c:pt>
                <c:pt idx="6">
                  <c:v>NOR</c:v>
                </c:pt>
                <c:pt idx="7">
                  <c:v>UK</c:v>
                </c:pt>
                <c:pt idx="8">
                  <c:v>US</c:v>
                </c:pt>
                <c:pt idx="9">
                  <c:v>CAN</c:v>
                </c:pt>
                <c:pt idx="10">
                  <c:v>FR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90</c:v>
                </c:pt>
                <c:pt idx="1">
                  <c:v>84</c:v>
                </c:pt>
                <c:pt idx="2">
                  <c:v>84</c:v>
                </c:pt>
                <c:pt idx="3">
                  <c:v>82</c:v>
                </c:pt>
                <c:pt idx="4">
                  <c:v>80</c:v>
                </c:pt>
                <c:pt idx="5">
                  <c:v>79</c:v>
                </c:pt>
                <c:pt idx="6">
                  <c:v>78</c:v>
                </c:pt>
                <c:pt idx="7">
                  <c:v>75</c:v>
                </c:pt>
                <c:pt idx="8">
                  <c:v>73</c:v>
                </c:pt>
                <c:pt idx="9">
                  <c:v>67</c:v>
                </c:pt>
                <c:pt idx="10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23828352"/>
        <c:axId val="23829888"/>
      </c:barChart>
      <c:catAx>
        <c:axId val="2382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2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82988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28352"/>
        <c:crosses val="autoZero"/>
        <c:crossBetween val="between"/>
        <c:majorUnit val="20"/>
        <c:minorUnit val="10"/>
      </c:valAx>
      <c:spPr>
        <a:noFill/>
        <a:ln w="301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DE83A4-97C3-4275-9354-086121A9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14F15E14-18B0-4E0F-885A-B5B7B03B5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64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 txBox="1">
            <a:spLocks noGrp="1" noChangeArrowheads="1"/>
          </p:cNvSpPr>
          <p:nvPr/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261"/>
            <a:fld id="{57BE7381-5A02-4A07-979E-416A0BEBBEB0}" type="slidenum">
              <a:rPr lang="en-US" sz="1200">
                <a:ea typeface="ＭＳ Ｐゴシック" charset="-128"/>
              </a:rPr>
              <a:pPr algn="r" defTabSz="933261"/>
              <a:t>1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E1A60-7120-40F1-9C9B-967D02EB0F12}" type="slidenum">
              <a:rPr lang="en-US"/>
              <a:pPr/>
              <a:t>4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8025"/>
            <a:ext cx="4633912" cy="3475038"/>
          </a:xfrm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89" y="4421823"/>
            <a:ext cx="5153525" cy="41874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E1A60-7120-40F1-9C9B-967D02EB0F12}" type="slidenum">
              <a:rPr lang="en-US"/>
              <a:pPr/>
              <a:t>18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8025"/>
            <a:ext cx="4633912" cy="3475038"/>
          </a:xfrm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89" y="4421823"/>
            <a:ext cx="5153525" cy="41874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80D2E-CF65-4839-95FF-77B3E1E8BB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0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152400"/>
            <a:ext cx="1728788" cy="1554163"/>
            <a:chOff x="49" y="105"/>
            <a:chExt cx="1089" cy="979"/>
          </a:xfrm>
        </p:grpSpPr>
        <p:sp>
          <p:nvSpPr>
            <p:cNvPr id="5" name="Oval 11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2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/>
                <a:t>THE COMMONWEALTH</a:t>
              </a:r>
            </a:p>
            <a:p>
              <a:pPr algn="ctr">
                <a:defRPr/>
              </a:pPr>
              <a:r>
                <a:rPr lang="en-US" sz="1200" b="1"/>
                <a:t> FUND</a:t>
              </a:r>
            </a:p>
          </p:txBody>
        </p:sp>
      </p:grp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F0D6-FD66-4FBB-96A3-11B15650C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3C54-00C6-4A3B-9F0F-4FE9D7A41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E647-CBBE-4C9C-8ECF-40BB948C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F9718-6E25-4747-A707-164F06527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BE40-D6BA-4F8E-9757-478C623B0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43456-0D76-4733-B76A-931973D2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DEA64-5287-4664-A154-8FD755AC5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A408-A570-4230-9572-B067F9C24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67ECA-C0E6-4FA1-91AA-C6368C7AC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C6148-31D4-44DA-89C5-E2B84E692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96F86F-35FD-4E2D-8F4E-64FE87B7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8077200" y="5867400"/>
            <a:ext cx="1095375" cy="912813"/>
            <a:chOff x="5058" y="3695"/>
            <a:chExt cx="720" cy="576"/>
          </a:xfrm>
        </p:grpSpPr>
        <p:sp>
          <p:nvSpPr>
            <p:cNvPr id="19462" name="Oval 6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Text Box 7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700" b="1"/>
                <a:t>THE COMMONWEALTH</a:t>
              </a:r>
            </a:p>
            <a:p>
              <a:pPr algn="ctr"/>
              <a:r>
                <a:rPr lang="en-US" sz="700" b="1"/>
                <a:t> FUND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81200"/>
            <a:ext cx="9144000" cy="1600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Commonwealth Fund </a:t>
            </a:r>
            <a:br>
              <a:rPr lang="en-US" sz="3200" dirty="0" smtClean="0"/>
            </a:br>
            <a:r>
              <a:rPr lang="en-US" sz="3200" dirty="0" smtClean="0"/>
              <a:t>2013 International Health Policy Survey </a:t>
            </a:r>
            <a:br>
              <a:rPr lang="en-US" sz="3200" dirty="0" smtClean="0"/>
            </a:br>
            <a:r>
              <a:rPr lang="en-US" sz="3200" dirty="0" smtClean="0"/>
              <a:t>in Eleven Countries</a:t>
            </a:r>
          </a:p>
        </p:txBody>
      </p:sp>
      <p:sp>
        <p:nvSpPr>
          <p:cNvPr id="212995" name="Rectangle 5"/>
          <p:cNvSpPr>
            <a:spLocks noChangeArrowheads="1"/>
          </p:cNvSpPr>
          <p:nvPr/>
        </p:nvSpPr>
        <p:spPr bwMode="auto">
          <a:xfrm>
            <a:off x="609600" y="445714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ea typeface="ＭＳ Ｐゴシック" charset="-128"/>
              </a:rPr>
              <a:t>Robin Osborn and Cathy Schoen</a:t>
            </a:r>
          </a:p>
          <a:p>
            <a:pPr algn="ctr">
              <a:spcBef>
                <a:spcPct val="20000"/>
              </a:spcBef>
            </a:pPr>
            <a:r>
              <a:rPr lang="en-US" b="1" dirty="0" smtClean="0">
                <a:ea typeface="ＭＳ Ｐゴシック" charset="-128"/>
              </a:rPr>
              <a:t>The Commonwealth Fund</a:t>
            </a:r>
          </a:p>
          <a:p>
            <a:pPr algn="ctr">
              <a:spcBef>
                <a:spcPct val="20000"/>
              </a:spcBef>
            </a:pPr>
            <a:endParaRPr lang="en-US" sz="1200" b="1" dirty="0">
              <a:ea typeface="ＭＳ Ｐゴシック" charset="-128"/>
            </a:endParaRPr>
          </a:p>
          <a:p>
            <a:pPr algn="ctr">
              <a:spcBef>
                <a:spcPct val="20000"/>
              </a:spcBef>
            </a:pPr>
            <a:r>
              <a:rPr lang="en-US" b="1" dirty="0" smtClean="0">
                <a:ea typeface="ＭＳ Ｐゴシック" charset="-128"/>
              </a:rPr>
              <a:t>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3200"/>
            <a:ext cx="9144000" cy="1005840"/>
          </a:xfrm>
        </p:spPr>
        <p:txBody>
          <a:bodyPr anchor="t" anchorCtr="1"/>
          <a:lstStyle/>
          <a:p>
            <a:pPr eaLnBrk="1" hangingPunct="1"/>
            <a:r>
              <a:rPr lang="en-US" dirty="0" smtClean="0"/>
              <a:t>Access: Primary Care, Emergency Department Use, and Specialist Care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BD5B5E3-C54C-4D9F-B8A8-C1FF97DCCC3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2210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EDDEB7-D568-4B84-B9CF-156B52D4BC6C}" type="slidenum">
              <a:rPr lang="en-US" sz="1400">
                <a:ea typeface="ＭＳ Ｐゴシック" charset="-128"/>
              </a:rPr>
              <a:pPr algn="r"/>
              <a:t>11</a:t>
            </a:fld>
            <a:endParaRPr lang="en-US" sz="1400" dirty="0">
              <a:ea typeface="ＭＳ Ｐゴシック" charset="-128"/>
            </a:endParaRPr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46727015"/>
              </p:ext>
            </p:extLst>
          </p:nvPr>
        </p:nvGraphicFramePr>
        <p:xfrm>
          <a:off x="55563" y="1574800"/>
          <a:ext cx="4459287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22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Access to Doctor or Nurse When Sick or Needed Care</a:t>
            </a:r>
          </a:p>
        </p:txBody>
      </p:sp>
      <p:sp>
        <p:nvSpPr>
          <p:cNvPr id="222213" name="Text Box 4"/>
          <p:cNvSpPr txBox="1">
            <a:spLocks noChangeArrowheads="1"/>
          </p:cNvSpPr>
          <p:nvPr/>
        </p:nvSpPr>
        <p:spPr bwMode="auto">
          <a:xfrm>
            <a:off x="0" y="1567122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>
                <a:ea typeface="ＭＳ Ｐゴシック" charset="-128"/>
              </a:rPr>
              <a:t>Percent</a:t>
            </a:r>
            <a:endParaRPr lang="en-US" sz="1600" b="1" dirty="0">
              <a:ea typeface="ＭＳ Ｐゴシック" charset="-128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483124"/>
              </p:ext>
            </p:extLst>
          </p:nvPr>
        </p:nvGraphicFramePr>
        <p:xfrm>
          <a:off x="4622800" y="1570038"/>
          <a:ext cx="4322763" cy="437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2215" name="Text Box 6"/>
          <p:cNvSpPr txBox="1">
            <a:spLocks noChangeArrowheads="1"/>
          </p:cNvSpPr>
          <p:nvPr/>
        </p:nvSpPr>
        <p:spPr bwMode="auto">
          <a:xfrm>
            <a:off x="922408" y="7620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ea typeface="ＭＳ Ｐゴシック" charset="-128"/>
              </a:rPr>
              <a:t>Same</a:t>
            </a:r>
            <a:r>
              <a:rPr lang="en-US" sz="2000" b="1" dirty="0" smtClean="0">
                <a:ea typeface="ＭＳ Ｐゴシック" charset="-128"/>
              </a:rPr>
              <a:t>-day </a:t>
            </a:r>
            <a:r>
              <a:rPr lang="en-US" sz="2000" b="1" dirty="0">
                <a:ea typeface="ＭＳ Ｐゴシック" charset="-128"/>
              </a:rPr>
              <a:t>or next-day appointment</a:t>
            </a:r>
          </a:p>
        </p:txBody>
      </p:sp>
      <p:sp>
        <p:nvSpPr>
          <p:cNvPr id="222216" name="Text Box 7"/>
          <p:cNvSpPr txBox="1">
            <a:spLocks noChangeArrowheads="1"/>
          </p:cNvSpPr>
          <p:nvPr/>
        </p:nvSpPr>
        <p:spPr bwMode="auto">
          <a:xfrm>
            <a:off x="5071820" y="762000"/>
            <a:ext cx="3513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ea typeface="ＭＳ Ｐゴシック" charset="-128"/>
              </a:rPr>
              <a:t>Waited six days </a:t>
            </a:r>
            <a:r>
              <a:rPr lang="en-US" sz="2000" b="1" dirty="0" smtClean="0">
                <a:ea typeface="ＭＳ Ｐゴシック" charset="-128"/>
              </a:rPr>
              <a:t>or more</a:t>
            </a:r>
            <a:br>
              <a:rPr lang="en-US" sz="2000" b="1" dirty="0" smtClean="0">
                <a:ea typeface="ＭＳ Ｐゴシック" charset="-128"/>
              </a:rPr>
            </a:br>
            <a:r>
              <a:rPr lang="en-US" sz="2000" b="1" dirty="0" smtClean="0">
                <a:ea typeface="ＭＳ Ｐゴシック" charset="-128"/>
              </a:rPr>
              <a:t>for appointment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22217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6200001"/>
            <a:ext cx="487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Note: Question asked differently in Switzerland.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72653A9-BB6B-4B4D-B3BB-766E3957EF1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88042168"/>
              </p:ext>
            </p:extLst>
          </p:nvPr>
        </p:nvGraphicFramePr>
        <p:xfrm>
          <a:off x="55563" y="1476896"/>
          <a:ext cx="8936037" cy="4387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r>
              <a:rPr lang="en-US" sz="2400" dirty="0" smtClean="0"/>
              <a:t>When Calling Regular Doctor with a Question, </a:t>
            </a:r>
            <a:br>
              <a:rPr lang="en-US" sz="2400" dirty="0" smtClean="0"/>
            </a:br>
            <a:r>
              <a:rPr lang="en-US" sz="2400" dirty="0" smtClean="0"/>
              <a:t>Always or Often Hear Back on the Same Day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78546" y="1024692"/>
            <a:ext cx="125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179212" name="Rectangle 72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200724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72653A9-BB6B-4B4D-B3BB-766E3957EF14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86103784"/>
              </p:ext>
            </p:extLst>
          </p:nvPr>
        </p:nvGraphicFramePr>
        <p:xfrm>
          <a:off x="55563" y="2209800"/>
          <a:ext cx="4459287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r>
              <a:rPr lang="en-US" sz="2400" dirty="0" smtClean="0"/>
              <a:t>Access to After-Hours Care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-16933" y="1973127"/>
            <a:ext cx="10837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Percent</a:t>
            </a:r>
            <a:endParaRPr lang="en-US" sz="1600" b="1" i="1" dirty="0">
              <a:solidFill>
                <a:srgbClr val="000000"/>
              </a:solidFill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774754"/>
              </p:ext>
            </p:extLst>
          </p:nvPr>
        </p:nvGraphicFramePr>
        <p:xfrm>
          <a:off x="4622800" y="2133600"/>
          <a:ext cx="432276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533400" y="762000"/>
            <a:ext cx="396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0000"/>
                </a:solidFill>
              </a:rPr>
              <a:t>Adults, </a:t>
            </a:r>
            <a:r>
              <a:rPr lang="en-US" sz="2000" b="1" i="1" dirty="0">
                <a:solidFill>
                  <a:srgbClr val="000000"/>
                </a:solidFill>
              </a:rPr>
              <a:t>2013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Easy getting </a:t>
            </a:r>
            <a:r>
              <a:rPr lang="en-US" sz="2000" b="1" dirty="0">
                <a:solidFill>
                  <a:srgbClr val="000000"/>
                </a:solidFill>
              </a:rPr>
              <a:t>after-hours care without going to the ER</a:t>
            </a: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4724400" y="762000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000000"/>
                </a:solidFill>
              </a:rPr>
              <a:t>Primary care physicians, 2012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Practice has arrangement for patients’ after-hours care 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to see doctor or nurse</a:t>
            </a:r>
          </a:p>
        </p:txBody>
      </p:sp>
      <p:sp>
        <p:nvSpPr>
          <p:cNvPr id="179212" name="Rectangle 72"/>
          <p:cNvSpPr>
            <a:spLocks noChangeArrowheads="1"/>
          </p:cNvSpPr>
          <p:nvPr/>
        </p:nvSpPr>
        <p:spPr bwMode="auto">
          <a:xfrm>
            <a:off x="4262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2012 and 2013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Commonwealth Fund International Health Policy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Surveys.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4800" y="6061372"/>
            <a:ext cx="23182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Base: Needed care after hours.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495800" y="6015335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* In Norway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doctors asked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whether their practice had arrangements or there were regional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arrangements.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318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72653A9-BB6B-4B4D-B3BB-766E3957EF1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71303687"/>
              </p:ext>
            </p:extLst>
          </p:nvPr>
        </p:nvGraphicFramePr>
        <p:xfrm>
          <a:off x="55563" y="1066800"/>
          <a:ext cx="878363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r>
              <a:rPr lang="en-US" sz="2400" dirty="0" smtClean="0"/>
              <a:t>Used the Emergency Department in Past Two Years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0354" y="702846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/>
              <a:t>Percent</a:t>
            </a:r>
          </a:p>
        </p:txBody>
      </p:sp>
      <p:sp>
        <p:nvSpPr>
          <p:cNvPr id="179212" name="Rectangle 72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48600" y="5257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US Uninsured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61833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15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Patients’ Email Access to Regular Practice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054198"/>
              </p:ext>
            </p:extLst>
          </p:nvPr>
        </p:nvGraphicFramePr>
        <p:xfrm>
          <a:off x="-1" y="838200"/>
          <a:ext cx="9144001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734"/>
                <a:gridCol w="685800"/>
                <a:gridCol w="685800"/>
                <a:gridCol w="533400"/>
                <a:gridCol w="685800"/>
                <a:gridCol w="762000"/>
                <a:gridCol w="609600"/>
                <a:gridCol w="668867"/>
                <a:gridCol w="685800"/>
                <a:gridCol w="762000"/>
                <a:gridCol w="609600"/>
                <a:gridCol w="609600"/>
              </a:tblGrid>
              <a:tr h="359049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AUS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NETH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SWE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SWIZ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0409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tx1"/>
                          </a:solidFill>
                        </a:rPr>
                        <a:t>Adults, 2013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Can email practice with questions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831">
                <a:tc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Have emailed practice in past two years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136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597">
                <a:tc>
                  <a:txBody>
                    <a:bodyPr/>
                    <a:lstStyle/>
                    <a:p>
                      <a:pPr marL="0" indent="0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</a:rPr>
                        <a:t>Primary care doctors, 2012</a:t>
                      </a:r>
                    </a:p>
                    <a:p>
                      <a:pPr marL="0" indent="0"/>
                      <a:endParaRPr lang="en-US" sz="18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Patients can email practices with questions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4262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2012 and 2013 </a:t>
            </a:r>
            <a:r>
              <a:rPr lang="en-US" sz="1200" dirty="0">
                <a:solidFill>
                  <a:srgbClr val="000000"/>
                </a:solidFill>
                <a:ea typeface="ＭＳ Ｐゴシック" charset="-128"/>
              </a:rPr>
              <a:t>Commonwealth Fund International Health Policy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-128"/>
              </a:rPr>
              <a:t>Surveys.</a:t>
            </a:r>
            <a:endParaRPr lang="en-US" sz="12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0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BD5B5E3-C54C-4D9F-B8A8-C1FF97DCCC3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22210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EDDEB7-D568-4B84-B9CF-156B52D4BC6C}" type="slidenum">
              <a:rPr lang="en-US" sz="1400">
                <a:ea typeface="ＭＳ Ｐゴシック" charset="-128"/>
              </a:rPr>
              <a:pPr algn="r"/>
              <a:t>16</a:t>
            </a:fld>
            <a:endParaRPr lang="en-US" sz="1400" dirty="0">
              <a:ea typeface="ＭＳ Ｐゴシック" charset="-128"/>
            </a:endParaRPr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330885614"/>
              </p:ext>
            </p:extLst>
          </p:nvPr>
        </p:nvGraphicFramePr>
        <p:xfrm>
          <a:off x="98183" y="1438432"/>
          <a:ext cx="4459287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22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Wait Times for Specialist Appointment</a:t>
            </a:r>
          </a:p>
        </p:txBody>
      </p:sp>
      <p:sp>
        <p:nvSpPr>
          <p:cNvPr id="222213" name="Text Box 4"/>
          <p:cNvSpPr txBox="1">
            <a:spLocks noChangeArrowheads="1"/>
          </p:cNvSpPr>
          <p:nvPr/>
        </p:nvSpPr>
        <p:spPr bwMode="auto">
          <a:xfrm>
            <a:off x="34096" y="137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>
                <a:ea typeface="ＭＳ Ｐゴシック" charset="-128"/>
              </a:rPr>
              <a:t>Percent</a:t>
            </a:r>
            <a:endParaRPr lang="en-US" sz="1600" b="1" dirty="0">
              <a:ea typeface="ＭＳ Ｐゴシック" charset="-128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2721"/>
              </p:ext>
            </p:extLst>
          </p:nvPr>
        </p:nvGraphicFramePr>
        <p:xfrm>
          <a:off x="4665420" y="1433670"/>
          <a:ext cx="4322763" cy="437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2215" name="Text Box 6"/>
          <p:cNvSpPr txBox="1">
            <a:spLocks noChangeArrowheads="1"/>
          </p:cNvSpPr>
          <p:nvPr/>
        </p:nvSpPr>
        <p:spPr bwMode="auto">
          <a:xfrm>
            <a:off x="956504" y="7620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ea typeface="ＭＳ Ｐゴシック" charset="-128"/>
              </a:rPr>
              <a:t>Less than four weeks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22216" name="Text Box 7"/>
          <p:cNvSpPr txBox="1">
            <a:spLocks noChangeArrowheads="1"/>
          </p:cNvSpPr>
          <p:nvPr/>
        </p:nvSpPr>
        <p:spPr bwMode="auto">
          <a:xfrm>
            <a:off x="5165068" y="762000"/>
            <a:ext cx="34370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ＭＳ Ｐゴシック" charset="-128"/>
              </a:rPr>
              <a:t>Two months or more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22217" name="Rectangle 10"/>
          <p:cNvSpPr>
            <a:spLocks noChangeArrowheads="1"/>
          </p:cNvSpPr>
          <p:nvPr/>
        </p:nvSpPr>
        <p:spPr bwMode="auto">
          <a:xfrm>
            <a:off x="44450" y="6363603"/>
            <a:ext cx="639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>
                <a:ea typeface="ＭＳ Ｐゴシック" charset="-128"/>
              </a:rPr>
              <a:t>Base: Needed to see specialist in the past two years.</a:t>
            </a:r>
            <a:br>
              <a:rPr lang="en-US" sz="1200" dirty="0" smtClean="0">
                <a:ea typeface="ＭＳ Ｐゴシック" charset="-128"/>
              </a:rPr>
            </a:br>
            <a:r>
              <a:rPr lang="en-US" sz="1200" dirty="0" smtClean="0">
                <a:ea typeface="ＭＳ Ｐゴシック" charset="-128"/>
              </a:rPr>
              <a:t>Source</a:t>
            </a:r>
            <a:r>
              <a:rPr lang="en-US" sz="1200" dirty="0">
                <a:ea typeface="ＭＳ Ｐゴシック" charset="-128"/>
              </a:rPr>
              <a:t>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383584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577AAD31-B911-4F5A-AEB5-AC46CB866CA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7346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17</a:t>
            </a:fld>
            <a:endParaRPr lang="en-US" sz="1400" dirty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320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dirty="0" smtClean="0"/>
              <a:t>Complexity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330744"/>
              </p:ext>
            </p:extLst>
          </p:nvPr>
        </p:nvGraphicFramePr>
        <p:xfrm>
          <a:off x="152400" y="10668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822960"/>
          </a:xfrm>
          <a:noFill/>
        </p:spPr>
        <p:txBody>
          <a:bodyPr wrap="square" anchor="t" anchorCtr="1">
            <a:noAutofit/>
          </a:bodyPr>
          <a:lstStyle/>
          <a:p>
            <a:r>
              <a:rPr lang="en-US" sz="2300" dirty="0" smtClean="0"/>
              <a:t>Spending on Health Insurance Administration per Capita, 2011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/>
              <a:t>Adjusted for Differences in Cost of Living</a:t>
            </a:r>
            <a:endParaRPr lang="en-US" sz="2000" u="sng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457" y="6366547"/>
            <a:ext cx="37147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* 2010.</a:t>
            </a:r>
          </a:p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7344" y="795585"/>
            <a:ext cx="16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$US</a:t>
            </a:r>
          </a:p>
        </p:txBody>
      </p:sp>
      <p:sp>
        <p:nvSpPr>
          <p:cNvPr id="9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18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80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76200" y="894377"/>
            <a:ext cx="4724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Adults, 2013</a:t>
            </a:r>
            <a:endParaRPr lang="en-US" sz="2000" b="1" dirty="0" smtClean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Insurance did not cover as </a:t>
            </a:r>
            <a:r>
              <a:rPr lang="en-US" sz="2000" b="1" dirty="0" smtClean="0">
                <a:solidFill>
                  <a:srgbClr val="000000"/>
                </a:solidFill>
              </a:rPr>
              <a:t>expected/s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pent a lot of time on paperwork in past year*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>
          <a:xfrm>
            <a:off x="3464" y="91440"/>
            <a:ext cx="9144000" cy="822960"/>
          </a:xfrm>
        </p:spPr>
        <p:txBody>
          <a:bodyPr anchor="t" anchorCtr="1">
            <a:noAutofit/>
          </a:bodyPr>
          <a:lstStyle/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Insurance Complexity and Restrictions Create Concerns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for Patients and Doctors</a:t>
            </a:r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047975"/>
              </p:ext>
            </p:extLst>
          </p:nvPr>
        </p:nvGraphicFramePr>
        <p:xfrm>
          <a:off x="55563" y="2051321"/>
          <a:ext cx="4592637" cy="3783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76716" y="1947108"/>
            <a:ext cx="99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Percent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467533"/>
              </p:ext>
            </p:extLst>
          </p:nvPr>
        </p:nvGraphicFramePr>
        <p:xfrm>
          <a:off x="4876800" y="2051098"/>
          <a:ext cx="4068764" cy="390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4953000" y="894377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Primary care physicians, 2012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nsurance coverage restrictions pose </a:t>
            </a:r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major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time concern**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42620" y="6537960"/>
            <a:ext cx="845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2012 and 2013 Commonwealth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Fund International Health Policy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Surveys.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720" y="5798403"/>
            <a:ext cx="81840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* Adults spent a lot of time on paperwork or disputes over medical bills and/or insurance denied payment </a:t>
            </a:r>
            <a:br>
              <a:rPr lang="en-US" sz="12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or did not pay as much as expected in the past year.</a:t>
            </a:r>
          </a:p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** Amount of time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doctor or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staff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spend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getting patients needed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medications/treatments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because of coverage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restrictions is a </a:t>
            </a:r>
            <a:r>
              <a:rPr lang="en-US" sz="1200" u="sng" dirty="0" smtClean="0">
                <a:solidFill>
                  <a:srgbClr val="000000"/>
                </a:solidFill>
                <a:cs typeface="Arial" charset="0"/>
              </a:rPr>
              <a:t>major problem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19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3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r>
              <a:rPr lang="en-US" sz="2400" dirty="0" smtClean="0"/>
              <a:t>The Commonwealth Fund 2013 International </a:t>
            </a:r>
            <a:br>
              <a:rPr lang="en-US" sz="2400" dirty="0" smtClean="0"/>
            </a:br>
            <a:r>
              <a:rPr lang="en-US" sz="2400" dirty="0" smtClean="0"/>
              <a:t>Health Policy Survey in Eleven Countries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1371600"/>
            <a:ext cx="86868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Survey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of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adults age 18 and older in eleven countries.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Sample sizes: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Australia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(2,200),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Canada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(5,412),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France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(1,406),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Germany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(1,125),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Netherlands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(1,000),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New Zealand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(1,000), Norway (1,000), Sweden (2,400), Switzerland (1,500), United Kingdom (1,000), United States (2,002). </a:t>
            </a: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Survey in the field February to June 2013.</a:t>
            </a:r>
            <a:endParaRPr lang="en-US" sz="2000" b="1" dirty="0">
              <a:solidFill>
                <a:srgbClr val="000000"/>
              </a:solidFill>
              <a:ea typeface="ＭＳ Ｐゴシック" charset="-128"/>
            </a:endParaRPr>
          </a:p>
          <a:p>
            <a:pPr marL="231775" indent="-231775" fontAlgn="base"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Conducted by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Social Science Research Solutions and </a:t>
            </a:r>
            <a:r>
              <a:rPr lang="en-US" sz="2000" b="1" dirty="0">
                <a:solidFill>
                  <a:srgbClr val="000000"/>
                </a:solidFill>
                <a:ea typeface="ＭＳ Ｐゴシック" charset="-128"/>
              </a:rPr>
              <a:t>country </a:t>
            </a: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contractors (by landline and cell phone).</a:t>
            </a:r>
            <a:endParaRPr lang="en-US" sz="2000" b="1" dirty="0">
              <a:solidFill>
                <a:srgbClr val="000000"/>
              </a:solidFill>
              <a:ea typeface="ＭＳ Ｐゴシック" charset="-128"/>
            </a:endParaRPr>
          </a:p>
          <a:p>
            <a:pPr marL="231775" indent="-231775">
              <a:spcAft>
                <a:spcPts val="1800"/>
              </a:spcAft>
              <a:buClr>
                <a:srgbClr val="000000"/>
              </a:buClr>
              <a:buSzPts val="2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ea typeface="ＭＳ Ｐゴシック" charset="-128"/>
              </a:rPr>
              <a:t>Presentation </a:t>
            </a:r>
            <a:r>
              <a:rPr lang="en-US" sz="2000" b="1" dirty="0">
                <a:ea typeface="ＭＳ Ｐゴシック" charset="-128"/>
              </a:rPr>
              <a:t>topics: </a:t>
            </a:r>
            <a:r>
              <a:rPr lang="en-US" sz="2000" b="1" dirty="0" smtClean="0">
                <a:ea typeface="ＭＳ Ｐゴシック" charset="-128"/>
              </a:rPr>
              <a:t>affordability and cost-related access barriers; access </a:t>
            </a:r>
            <a:r>
              <a:rPr lang="en-US" sz="2000" b="1" dirty="0">
                <a:ea typeface="ＭＳ Ｐゴシック" charset="-128"/>
              </a:rPr>
              <a:t>to </a:t>
            </a:r>
            <a:r>
              <a:rPr lang="en-US" sz="2000" b="1" dirty="0" smtClean="0">
                <a:ea typeface="ＭＳ Ｐゴシック" charset="-128"/>
              </a:rPr>
              <a:t>primary care, emergency department, and specialist care; complexity;</a:t>
            </a:r>
            <a:r>
              <a:rPr lang="en-US" sz="2000" b="1" dirty="0" smtClean="0">
                <a:ea typeface="ＭＳ Ｐゴシック" charset="-128"/>
                <a:cs typeface="+mn-cs"/>
              </a:rPr>
              <a:t> and </a:t>
            </a:r>
            <a:r>
              <a:rPr lang="en-US" sz="2000" b="1" dirty="0">
                <a:ea typeface="ＭＳ Ｐゴシック" charset="-128"/>
                <a:cs typeface="+mn-cs"/>
              </a:rPr>
              <a:t>system </a:t>
            </a:r>
            <a:r>
              <a:rPr lang="en-US" sz="2000" b="1" dirty="0" smtClean="0">
                <a:ea typeface="ＭＳ Ｐゴシック" charset="-128"/>
                <a:cs typeface="+mn-cs"/>
              </a:rPr>
              <a:t>views.</a:t>
            </a:r>
            <a:endParaRPr lang="en-US" sz="2000" b="1" dirty="0">
              <a:ea typeface="ＭＳ Ｐゴシック" charset="-128"/>
              <a:cs typeface="+mn-cs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89884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F83EC1B-5B61-4D31-82FB-4A0D15E3265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34498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AA83194-DAD7-46FA-9A7F-020114561B0A}" type="slidenum">
              <a:rPr lang="en-US" sz="1400">
                <a:ea typeface="ＭＳ Ｐゴシック" charset="-128"/>
              </a:rPr>
              <a:pPr algn="r"/>
              <a:t>20</a:t>
            </a:fld>
            <a:endParaRPr lang="en-US" sz="1400">
              <a:ea typeface="ＭＳ Ｐゴシック" charset="-128"/>
            </a:endParaRPr>
          </a:p>
        </p:txBody>
      </p:sp>
      <p:sp>
        <p:nvSpPr>
          <p:cNvPr id="2344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Overall Views of Health Care System, 2013</a:t>
            </a:r>
          </a:p>
        </p:txBody>
      </p:sp>
      <p:sp>
        <p:nvSpPr>
          <p:cNvPr id="234567" name="Rectangle 72"/>
          <p:cNvSpPr>
            <a:spLocks noChangeArrowheads="1"/>
          </p:cNvSpPr>
          <p:nvPr/>
        </p:nvSpPr>
        <p:spPr bwMode="auto">
          <a:xfrm>
            <a:off x="44450" y="6549778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64477901"/>
              </p:ext>
            </p:extLst>
          </p:nvPr>
        </p:nvGraphicFramePr>
        <p:xfrm>
          <a:off x="44450" y="914400"/>
          <a:ext cx="9023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82476" y="587906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Percent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83322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21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Insights from Global and Domestic Perspectives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1430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Insurance coverage and insurance </a:t>
            </a:r>
            <a:r>
              <a:rPr lang="en-US" sz="2000" b="1" i="1" dirty="0" smtClean="0"/>
              <a:t>design</a:t>
            </a:r>
            <a:r>
              <a:rPr lang="en-US" sz="2000" b="1" dirty="0" smtClean="0"/>
              <a:t> matter for ensuring access and affordability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Insurance and payment policies targeted at primary care can strengthen access, including after-hours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Complexity can pose significant health system costs </a:t>
            </a:r>
          </a:p>
          <a:p>
            <a:pPr marL="800100" lvl="1" indent="-342900">
              <a:buSzPct val="75000"/>
              <a:buFont typeface="Courier New" panose="02070309020205020404" pitchFamily="49" charset="0"/>
              <a:buChar char="o"/>
            </a:pPr>
            <a:r>
              <a:rPr lang="en-US" sz="2000" b="1" dirty="0" smtClean="0"/>
              <a:t>U.S. provides a cautionary example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Controlling costs while safeguarding  access will require vigilance regarding the impact of insurance design changes</a:t>
            </a:r>
          </a:p>
          <a:p>
            <a:pPr marL="800100" lvl="1" indent="-342900">
              <a:buSzPct val="75000"/>
              <a:buFont typeface="Courier New"/>
              <a:buChar char="o"/>
            </a:pPr>
            <a:r>
              <a:rPr lang="en-US" sz="2000" b="1" dirty="0" smtClean="0"/>
              <a:t>Especially for those vulnerable because of chronic disease or limited incomes</a:t>
            </a:r>
            <a:br>
              <a:rPr lang="en-US" sz="2000" b="1" dirty="0" smtClean="0"/>
            </a:b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Varying country insurance approaches provide rich insights looking forward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47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953D331C-7B67-4AA0-9324-7A96B87A5929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20574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sz="1800" kern="0" dirty="0" err="1" smtClean="0">
                <a:solidFill>
                  <a:srgbClr val="000000"/>
                </a:solidFill>
              </a:rPr>
              <a:t>Cofunded</a:t>
            </a:r>
            <a:r>
              <a:rPr lang="en-US" sz="1800" kern="0" dirty="0" smtClean="0">
                <a:solidFill>
                  <a:srgbClr val="000000"/>
                </a:solidFill>
              </a:rPr>
              <a:t> by: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Australia</a:t>
            </a:r>
            <a:r>
              <a:rPr lang="en-US" sz="1800" kern="0" dirty="0">
                <a:solidFill>
                  <a:srgbClr val="000000"/>
                </a:solidFill>
              </a:rPr>
              <a:t>: </a:t>
            </a:r>
            <a:r>
              <a:rPr lang="en-US" sz="1800" kern="0" dirty="0" smtClean="0">
                <a:solidFill>
                  <a:srgbClr val="000000"/>
                </a:solidFill>
              </a:rPr>
              <a:t>New South Wales </a:t>
            </a:r>
            <a:r>
              <a:rPr lang="en-US" sz="1800" kern="0" dirty="0">
                <a:solidFill>
                  <a:srgbClr val="000000"/>
                </a:solidFill>
              </a:rPr>
              <a:t>Bureau of Health Information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Canada</a:t>
            </a:r>
            <a:r>
              <a:rPr lang="en-US" sz="1800" kern="0" dirty="0">
                <a:solidFill>
                  <a:srgbClr val="000000"/>
                </a:solidFill>
              </a:rPr>
              <a:t>: Health Council of </a:t>
            </a:r>
            <a:r>
              <a:rPr lang="en-US" sz="1800" kern="0" dirty="0" smtClean="0">
                <a:solidFill>
                  <a:srgbClr val="000000"/>
                </a:solidFill>
              </a:rPr>
              <a:t>Canada, </a:t>
            </a:r>
            <a:r>
              <a:rPr lang="en-US" sz="1800" kern="0" smtClean="0">
                <a:solidFill>
                  <a:srgbClr val="000000"/>
                </a:solidFill>
              </a:rPr>
              <a:t>Health Quality Ontario</a:t>
            </a:r>
            <a:r>
              <a:rPr lang="en-US" sz="1800" kern="0" dirty="0" smtClean="0">
                <a:solidFill>
                  <a:srgbClr val="000000"/>
                </a:solidFill>
              </a:rPr>
              <a:t>, </a:t>
            </a:r>
            <a:r>
              <a:rPr lang="en-US" sz="1800" kern="0" dirty="0" err="1">
                <a:solidFill>
                  <a:srgbClr val="000000"/>
                </a:solidFill>
              </a:rPr>
              <a:t>Commissaire</a:t>
            </a:r>
            <a:r>
              <a:rPr lang="en-US" sz="1800" kern="0" dirty="0">
                <a:solidFill>
                  <a:srgbClr val="000000"/>
                </a:solidFill>
              </a:rPr>
              <a:t> à la Santé et au Bien–</a:t>
            </a:r>
            <a:r>
              <a:rPr lang="en-US" sz="1800" kern="0" dirty="0" err="1">
                <a:solidFill>
                  <a:srgbClr val="000000"/>
                </a:solidFill>
              </a:rPr>
              <a:t>être</a:t>
            </a:r>
            <a:r>
              <a:rPr lang="en-US" sz="1800" kern="0" dirty="0">
                <a:solidFill>
                  <a:srgbClr val="000000"/>
                </a:solidFill>
              </a:rPr>
              <a:t> du </a:t>
            </a:r>
            <a:r>
              <a:rPr lang="en-US" sz="1800" kern="0" dirty="0" smtClean="0">
                <a:solidFill>
                  <a:srgbClr val="000000"/>
                </a:solidFill>
              </a:rPr>
              <a:t>Québec, </a:t>
            </a:r>
            <a:r>
              <a:rPr lang="en-US" sz="1800" kern="0" dirty="0">
                <a:solidFill>
                  <a:srgbClr val="000000"/>
                </a:solidFill>
              </a:rPr>
              <a:t>Health Quality Council of </a:t>
            </a:r>
            <a:r>
              <a:rPr lang="en-US" sz="1800" kern="0" dirty="0" smtClean="0">
                <a:solidFill>
                  <a:srgbClr val="000000"/>
                </a:solidFill>
              </a:rPr>
              <a:t>Alberta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France: Haute </a:t>
            </a:r>
            <a:r>
              <a:rPr lang="en-US" sz="1800" kern="0" dirty="0" err="1" smtClean="0">
                <a:solidFill>
                  <a:srgbClr val="000000"/>
                </a:solidFill>
              </a:rPr>
              <a:t>Autorité</a:t>
            </a:r>
            <a:r>
              <a:rPr lang="en-US" sz="1800" kern="0" dirty="0" smtClean="0">
                <a:solidFill>
                  <a:srgbClr val="000000"/>
                </a:solidFill>
              </a:rPr>
              <a:t> de Santé (HAS), </a:t>
            </a:r>
            <a:r>
              <a:rPr lang="en-US" sz="1800" kern="0" dirty="0" err="1" smtClean="0">
                <a:solidFill>
                  <a:srgbClr val="000000"/>
                </a:solidFill>
              </a:rPr>
              <a:t>Caisse</a:t>
            </a:r>
            <a:r>
              <a:rPr lang="en-US" sz="1800" kern="0" dirty="0" smtClean="0">
                <a:solidFill>
                  <a:srgbClr val="000000"/>
                </a:solidFill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</a:rPr>
              <a:t>Nationale</a:t>
            </a:r>
            <a:r>
              <a:rPr lang="en-US" sz="1800" kern="0" dirty="0" smtClean="0">
                <a:solidFill>
                  <a:srgbClr val="000000"/>
                </a:solidFill>
              </a:rPr>
              <a:t> de </a:t>
            </a:r>
            <a:r>
              <a:rPr lang="en-US" sz="1800" kern="0" dirty="0" err="1" smtClean="0">
                <a:solidFill>
                  <a:srgbClr val="000000"/>
                </a:solidFill>
              </a:rPr>
              <a:t>l’Assurance</a:t>
            </a:r>
            <a:r>
              <a:rPr lang="en-US" sz="1800" kern="0" dirty="0" smtClean="0">
                <a:solidFill>
                  <a:srgbClr val="000000"/>
                </a:solidFill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</a:rPr>
              <a:t>Maladie</a:t>
            </a:r>
            <a:r>
              <a:rPr lang="en-US" sz="1800" kern="0" dirty="0" smtClean="0">
                <a:solidFill>
                  <a:srgbClr val="000000"/>
                </a:solidFill>
              </a:rPr>
              <a:t> des </a:t>
            </a:r>
            <a:r>
              <a:rPr lang="en-US" sz="1800" kern="0" dirty="0" err="1" smtClean="0">
                <a:solidFill>
                  <a:srgbClr val="000000"/>
                </a:solidFill>
              </a:rPr>
              <a:t>Travailleurs</a:t>
            </a:r>
            <a:r>
              <a:rPr lang="en-US" sz="1800" kern="0" dirty="0" smtClean="0">
                <a:solidFill>
                  <a:srgbClr val="000000"/>
                </a:solidFill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</a:rPr>
              <a:t>Salariés</a:t>
            </a:r>
            <a:r>
              <a:rPr lang="en-US" sz="1800" kern="0" dirty="0" smtClean="0">
                <a:solidFill>
                  <a:srgbClr val="000000"/>
                </a:solidFill>
              </a:rPr>
              <a:t> (CNAMTS)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Germany: Federal Ministry of Health, </a:t>
            </a:r>
            <a:r>
              <a:rPr lang="en-US" sz="1800" kern="0" dirty="0">
                <a:solidFill>
                  <a:srgbClr val="000000"/>
                </a:solidFill>
              </a:rPr>
              <a:t>BQS Institute for Quality and </a:t>
            </a:r>
            <a:r>
              <a:rPr lang="en-US" sz="1800" kern="0" dirty="0" smtClean="0">
                <a:solidFill>
                  <a:srgbClr val="000000"/>
                </a:solidFill>
              </a:rPr>
              <a:t/>
            </a:r>
            <a:br>
              <a:rPr lang="en-US" sz="1800" kern="0" dirty="0" smtClean="0">
                <a:solidFill>
                  <a:srgbClr val="000000"/>
                </a:solidFill>
              </a:rPr>
            </a:br>
            <a:r>
              <a:rPr lang="en-US" sz="1800" kern="0" dirty="0" smtClean="0">
                <a:solidFill>
                  <a:srgbClr val="000000"/>
                </a:solidFill>
              </a:rPr>
              <a:t>Patient </a:t>
            </a:r>
            <a:r>
              <a:rPr lang="en-US" sz="1800" kern="0" dirty="0">
                <a:solidFill>
                  <a:srgbClr val="000000"/>
                </a:solidFill>
              </a:rPr>
              <a:t>Safety</a:t>
            </a:r>
            <a:endParaRPr lang="en-US" sz="1800" kern="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Netherlands: Dutch Ministry of Health, Welfare and Sport, and Scientific Institute for Quality of Healthcare (IQ Healthcare)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Norway: Norwegian Knowledge Centre for the Health Services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Sweden: Swedish Ministry of Health and Social Affairs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000000"/>
                </a:solidFill>
              </a:rPr>
              <a:t>Switzerland: Federal Office of Public Health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2880" y="777240"/>
            <a:ext cx="877152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Thanks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to coauthors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David Squires and Michelle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M. Doty,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Robyn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Rapoport, Eran Ben-Porath,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Social Science Research Solutions,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country contractors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for conducting the survey.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548640"/>
          </a:xfrm>
        </p:spPr>
        <p:txBody>
          <a:bodyPr anchor="t" anchorCtr="1"/>
          <a:lstStyle/>
          <a:p>
            <a:r>
              <a:rPr lang="en-US" sz="2400" dirty="0" smtClean="0"/>
              <a:t>Acknowledgments and Country Partners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20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3200"/>
            <a:ext cx="9144000" cy="548640"/>
          </a:xfrm>
        </p:spPr>
        <p:txBody>
          <a:bodyPr anchor="t" anchorCtr="1"/>
          <a:lstStyle/>
          <a:p>
            <a:pPr eaLnBrk="1" hangingPunct="1"/>
            <a:r>
              <a:rPr lang="en-US" dirty="0" smtClean="0"/>
              <a:t>Affordability and </a:t>
            </a:r>
            <a:r>
              <a:rPr lang="en-US" dirty="0" smtClean="0">
                <a:solidFill>
                  <a:schemeClr val="tx1"/>
                </a:solidFill>
              </a:rPr>
              <a:t>Cost-Related Access Barriers</a:t>
            </a:r>
          </a:p>
        </p:txBody>
      </p:sp>
    </p:spTree>
    <p:extLst>
      <p:ext uri="{BB962C8B-B14F-4D97-AF65-F5344CB8AC3E}">
        <p14:creationId xmlns:p14="http://schemas.microsoft.com/office/powerpoint/2010/main" val="24719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04734"/>
              </p:ext>
            </p:extLst>
          </p:nvPr>
        </p:nvGraphicFramePr>
        <p:xfrm>
          <a:off x="152400" y="1005840"/>
          <a:ext cx="876300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wrap="square" anchor="t" anchorCtr="1">
            <a:noAutofit/>
          </a:bodyPr>
          <a:lstStyle/>
          <a:p>
            <a:r>
              <a:rPr lang="en-US" sz="2400" dirty="0" smtClean="0"/>
              <a:t>Health Spending </a:t>
            </a:r>
            <a:r>
              <a:rPr lang="en-US" sz="2400" dirty="0"/>
              <a:t>per </a:t>
            </a:r>
            <a:r>
              <a:rPr lang="en-US" sz="2400" dirty="0" smtClean="0"/>
              <a:t>Capita, 2011</a:t>
            </a:r>
            <a:br>
              <a:rPr lang="en-US" sz="2400" dirty="0" smtClean="0"/>
            </a:br>
            <a:r>
              <a:rPr lang="en-US" sz="2000" dirty="0"/>
              <a:t>Adjusted for Differences in Cost of Living</a:t>
            </a:r>
            <a:endParaRPr lang="en-US" sz="2000" u="sng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457" y="6358024"/>
            <a:ext cx="37147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* 2010.</a:t>
            </a:r>
          </a:p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0433" y="5562600"/>
            <a:ext cx="7841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smtClean="0"/>
              <a:t>% GDP</a:t>
            </a:r>
            <a:endParaRPr lang="en-US" sz="1400" b="1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6200" y="727908"/>
            <a:ext cx="152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$US</a:t>
            </a:r>
            <a:endParaRPr lang="en-US" sz="1600" b="1" dirty="0"/>
          </a:p>
        </p:txBody>
      </p:sp>
      <p:sp>
        <p:nvSpPr>
          <p:cNvPr id="9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6CA1A-3A1D-4548-AB5C-39E2875A1575}" type="slidenum">
              <a:rPr lang="en-US" sz="1400"/>
              <a:pPr algn="r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748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Key National Insurance Design and </a:t>
            </a:r>
            <a:br>
              <a:rPr lang="en-US" sz="2400" dirty="0" smtClean="0"/>
            </a:br>
            <a:r>
              <a:rPr lang="en-US" sz="2400" dirty="0" smtClean="0"/>
              <a:t>Cost-Sharing Policies, 2013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5713"/>
              </p:ext>
            </p:extLst>
          </p:nvPr>
        </p:nvGraphicFramePr>
        <p:xfrm>
          <a:off x="0" y="1447800"/>
          <a:ext cx="9144001" cy="312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85800"/>
                <a:gridCol w="685800"/>
                <a:gridCol w="533400"/>
                <a:gridCol w="685800"/>
                <a:gridCol w="762000"/>
                <a:gridCol w="609600"/>
                <a:gridCol w="762001"/>
                <a:gridCol w="685800"/>
                <a:gridCol w="762000"/>
                <a:gridCol w="609600"/>
                <a:gridCol w="609600"/>
              </a:tblGrid>
              <a:tr h="438590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AUS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NETH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SWE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SWIZ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US*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59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Deductible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92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Caps on </a:t>
                      </a:r>
                      <a:br>
                        <a:rPr lang="en-US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out-of-pocket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spending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660"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2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Core benefit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59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Drugs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59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Dental (adults)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3875" y="6181046"/>
            <a:ext cx="8033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dirty="0" smtClean="0">
                <a:cs typeface="Arial" charset="0"/>
              </a:rPr>
              <a:t>* Before </a:t>
            </a:r>
            <a:r>
              <a:rPr lang="en-US" sz="1200" dirty="0" smtClean="0"/>
              <a:t>insurance market reforms take effect in 2014</a:t>
            </a:r>
            <a:r>
              <a:rPr lang="en-US" sz="1200" dirty="0"/>
              <a:t>.</a:t>
            </a:r>
            <a:br>
              <a:rPr lang="en-US" sz="1200" dirty="0"/>
            </a:br>
            <a:r>
              <a:rPr lang="en-US" sz="1200" dirty="0" smtClean="0"/>
              <a:t>Source: S</a:t>
            </a:r>
            <a:r>
              <a:rPr lang="en-US" sz="1200" dirty="0"/>
              <a:t>. Thomson, R. Osborn, D. Squires, and M. Jun, </a:t>
            </a:r>
            <a:r>
              <a:rPr lang="en-US" sz="1200" i="1" dirty="0"/>
              <a:t>International Profiles of Health Care Systems, 2013,</a:t>
            </a:r>
            <a:r>
              <a:rPr lang="en-US" sz="1200" dirty="0"/>
              <a:t>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The </a:t>
            </a:r>
            <a:r>
              <a:rPr lang="en-US" sz="1200" dirty="0"/>
              <a:t>Commonwealth Fund, </a:t>
            </a:r>
            <a:r>
              <a:rPr lang="en-US" sz="1200" dirty="0" smtClean="0"/>
              <a:t>Nov. 2013.</a:t>
            </a:r>
            <a:endParaRPr lang="en-US" sz="1200" b="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CD07683-D03C-4AB6-896D-7A5B236D4F3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8114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07A5C4F-EF32-48AC-A2AC-C747089A1D2B}" type="slidenum">
              <a:rPr lang="en-US" sz="1400">
                <a:ea typeface="ＭＳ Ｐゴシック" charset="-128"/>
              </a:rPr>
              <a:pPr algn="r"/>
              <a:t>6</a:t>
            </a:fld>
            <a:endParaRPr lang="en-US" sz="1400">
              <a:ea typeface="ＭＳ Ｐゴシック" charset="-128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515469226"/>
              </p:ext>
            </p:extLst>
          </p:nvPr>
        </p:nvGraphicFramePr>
        <p:xfrm>
          <a:off x="55563" y="1574800"/>
          <a:ext cx="4459287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81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Cost-Related Access Barriers and Out-of-Pocket Costs </a:t>
            </a:r>
            <a:br>
              <a:rPr lang="en-US" sz="2400" dirty="0" smtClean="0"/>
            </a:br>
            <a:r>
              <a:rPr lang="en-US" sz="2400" dirty="0" smtClean="0"/>
              <a:t>in the Past Year</a:t>
            </a:r>
          </a:p>
        </p:txBody>
      </p:sp>
      <p:sp>
        <p:nvSpPr>
          <p:cNvPr id="218117" name="Text Box 4"/>
          <p:cNvSpPr txBox="1">
            <a:spLocks noChangeArrowheads="1"/>
          </p:cNvSpPr>
          <p:nvPr/>
        </p:nvSpPr>
        <p:spPr bwMode="auto">
          <a:xfrm>
            <a:off x="93248" y="14478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ea typeface="ＭＳ Ｐゴシック" charset="-128"/>
              </a:rPr>
              <a:t>Percent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748100"/>
              </p:ext>
            </p:extLst>
          </p:nvPr>
        </p:nvGraphicFramePr>
        <p:xfrm>
          <a:off x="4622800" y="1570038"/>
          <a:ext cx="4322763" cy="437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8119" name="Text Box 6"/>
          <p:cNvSpPr txBox="1">
            <a:spLocks noChangeArrowheads="1"/>
          </p:cNvSpPr>
          <p:nvPr/>
        </p:nvSpPr>
        <p:spPr bwMode="auto">
          <a:xfrm>
            <a:off x="913884" y="968514"/>
            <a:ext cx="327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ea typeface="ＭＳ Ｐゴシック" charset="-128"/>
              </a:rPr>
              <a:t>Experienced cost-related access problem*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18120" name="Text Box 7"/>
          <p:cNvSpPr txBox="1">
            <a:spLocks noChangeArrowheads="1"/>
          </p:cNvSpPr>
          <p:nvPr/>
        </p:nvSpPr>
        <p:spPr bwMode="auto">
          <a:xfrm>
            <a:off x="5046248" y="968514"/>
            <a:ext cx="35558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ＭＳ Ｐゴシック" charset="-128"/>
              </a:rPr>
              <a:t>Spent US$1,000 </a:t>
            </a:r>
            <a:r>
              <a:rPr lang="en-US" sz="2000" b="1" dirty="0">
                <a:ea typeface="ＭＳ Ｐゴシック" charset="-128"/>
              </a:rPr>
              <a:t>or </a:t>
            </a:r>
            <a:r>
              <a:rPr lang="en-US" sz="2000" b="1" dirty="0" smtClean="0">
                <a:ea typeface="ＭＳ Ｐゴシック" charset="-128"/>
              </a:rPr>
              <a:t>more out-of-pocket</a:t>
            </a:r>
            <a:endParaRPr lang="en-US" sz="2000" b="1" dirty="0">
              <a:ea typeface="ＭＳ Ｐゴシック" charset="-128"/>
            </a:endParaRPr>
          </a:p>
        </p:txBody>
      </p:sp>
      <p:sp>
        <p:nvSpPr>
          <p:cNvPr id="218121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Commonwealth </a:t>
            </a:r>
            <a:r>
              <a:rPr lang="en-US" sz="1200" dirty="0">
                <a:ea typeface="ＭＳ Ｐゴシック" charset="-128"/>
              </a:rPr>
              <a:t>Fund </a:t>
            </a:r>
            <a:r>
              <a:rPr lang="en-US" sz="1200" dirty="0" smtClean="0">
                <a:ea typeface="ＭＳ Ｐゴシック" charset="-128"/>
              </a:rPr>
              <a:t>International </a:t>
            </a:r>
            <a:r>
              <a:rPr lang="en-US" sz="1200" dirty="0">
                <a:ea typeface="ＭＳ Ｐゴシック" charset="-128"/>
              </a:rPr>
              <a:t>Health Policy Survey in Eleven Countries.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720" y="6355080"/>
            <a:ext cx="845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 dirty="0" smtClean="0">
                <a:cs typeface="Arial" charset="0"/>
              </a:rPr>
              <a:t>* </a:t>
            </a:r>
            <a:r>
              <a:rPr lang="en-US" sz="1200" b="0" dirty="0">
                <a:cs typeface="Arial" charset="0"/>
              </a:rPr>
              <a:t>Did not fill/skipped prescription, did not visit doctor with medical problem, and/or did not get recommended care.</a:t>
            </a:r>
          </a:p>
        </p:txBody>
      </p:sp>
    </p:spTree>
    <p:extLst>
      <p:ext uri="{BB962C8B-B14F-4D97-AF65-F5344CB8AC3E}">
        <p14:creationId xmlns:p14="http://schemas.microsoft.com/office/powerpoint/2010/main" val="325858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9FC74F7-AC2C-48CA-83C3-5FF865ECC89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9138" name="Slide Number Placeholder 5"/>
          <p:cNvSpPr txBox="1">
            <a:spLocks noGrp="1"/>
          </p:cNvSpPr>
          <p:nvPr/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46079B-BA7D-4821-9143-6DDC3492AF17}" type="slidenum">
              <a:rPr lang="en-US" sz="1400">
                <a:ea typeface="ＭＳ Ｐゴシック" charset="-128"/>
              </a:rPr>
              <a:pPr algn="r"/>
              <a:t>7</a:t>
            </a:fld>
            <a:endParaRPr lang="en-US" sz="1400">
              <a:ea typeface="ＭＳ Ｐゴシック" charset="-128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801588594"/>
              </p:ext>
            </p:extLst>
          </p:nvPr>
        </p:nvGraphicFramePr>
        <p:xfrm>
          <a:off x="217488" y="1346200"/>
          <a:ext cx="85931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914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Serious Problems Paying or Unable to Pay </a:t>
            </a:r>
            <a:br>
              <a:rPr lang="en-US" sz="2400" dirty="0" smtClean="0"/>
            </a:br>
            <a:r>
              <a:rPr lang="en-US" sz="2400" dirty="0" smtClean="0"/>
              <a:t>Medical Bills in the Past Year</a:t>
            </a:r>
          </a:p>
        </p:txBody>
      </p:sp>
      <p:sp>
        <p:nvSpPr>
          <p:cNvPr id="219141" name="Text Box 4"/>
          <p:cNvSpPr txBox="1">
            <a:spLocks noChangeArrowheads="1"/>
          </p:cNvSpPr>
          <p:nvPr/>
        </p:nvSpPr>
        <p:spPr bwMode="auto">
          <a:xfrm>
            <a:off x="152400" y="1295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ea typeface="ＭＳ Ｐゴシック" charset="-128"/>
              </a:rPr>
              <a:t>Percent</a:t>
            </a:r>
          </a:p>
        </p:txBody>
      </p:sp>
      <p:sp>
        <p:nvSpPr>
          <p:cNvPr id="219142" name="Rectangle 7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182727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99905B18-F133-4275-92F1-846D9F2D2AC9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81876"/>
              </p:ext>
            </p:extLst>
          </p:nvPr>
        </p:nvGraphicFramePr>
        <p:xfrm>
          <a:off x="203200" y="990600"/>
          <a:ext cx="858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548640"/>
          </a:xfrm>
          <a:noFill/>
        </p:spPr>
        <p:txBody>
          <a:bodyPr anchor="t" anchorCtr="1"/>
          <a:lstStyle/>
          <a:p>
            <a:r>
              <a:rPr lang="en-US" sz="2400" dirty="0" smtClean="0"/>
              <a:t>Gaps in Dental Care</a:t>
            </a:r>
            <a:endParaRPr lang="en-US" sz="2000" i="1" dirty="0" smtClean="0"/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270647" y="762000"/>
            <a:ext cx="113453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i="1" dirty="0"/>
          </a:p>
        </p:txBody>
      </p:sp>
      <p:sp>
        <p:nvSpPr>
          <p:cNvPr id="125973" name="Rectangle 72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272383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0D69764-AA8C-4C24-A18E-5B02B6B239F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0354" name="Slide Number Placeholder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DA7188-202D-4F67-A498-9A24EBBBA348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dirty="0" smtClean="0"/>
              <a:t>Cost and Access Problems in the Past Year for U.S. Adults, </a:t>
            </a:r>
            <a:br>
              <a:rPr lang="en-US" sz="2400" dirty="0" smtClean="0"/>
            </a:br>
            <a:r>
              <a:rPr lang="en-US" sz="2400" dirty="0" smtClean="0"/>
              <a:t>by Insurance Status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77650092"/>
              </p:ext>
            </p:extLst>
          </p:nvPr>
        </p:nvGraphicFramePr>
        <p:xfrm>
          <a:off x="44450" y="914400"/>
          <a:ext cx="902335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0" y="59098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4450" y="6537960"/>
            <a:ext cx="639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ea typeface="ＭＳ Ｐゴシック" charset="-128"/>
              </a:rPr>
              <a:t>Source: </a:t>
            </a:r>
            <a:r>
              <a:rPr lang="en-US" sz="1200" dirty="0" smtClean="0">
                <a:ea typeface="ＭＳ Ｐゴシック" charset="-128"/>
              </a:rPr>
              <a:t>2013 </a:t>
            </a:r>
            <a:r>
              <a:rPr lang="en-US" sz="1200" dirty="0">
                <a:ea typeface="ＭＳ Ｐゴシック" charset="-128"/>
              </a:rPr>
              <a:t>Commonwealth Fund International Health Policy Survey 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23974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 IHP Survey FOR RELEASE DRAFT Chartpack 11-15-10 (5)">
  <a:themeElements>
    <a:clrScheme name="2010 Pennyhill Park Chartpack 7-12-10 (5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Pennyhill Park Chartpack 7-12-10 (5)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10 Pennyhill Park Chartpack 7-12-10 (5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Pennyhill Park Chartpack 7-12-10 (5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Pennyhill Park Chartpack 7-12-10 (5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 IHP Survey FOR RELEASE DRAFT Chartpack 11-15-10 (5)</Template>
  <TotalTime>2618</TotalTime>
  <Words>935</Words>
  <Application>Microsoft Office PowerPoint</Application>
  <PresentationFormat>On-screen Show (4:3)</PresentationFormat>
  <Paragraphs>243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2010 IHP Survey FOR RELEASE DRAFT Chartpack 11-15-10 (5)</vt:lpstr>
      <vt:lpstr>The Commonwealth Fund  2013 International Health Policy Survey  in Eleven Countries</vt:lpstr>
      <vt:lpstr>The Commonwealth Fund 2013 International  Health Policy Survey in Eleven Countries</vt:lpstr>
      <vt:lpstr>Affordability and Cost-Related Access Barriers</vt:lpstr>
      <vt:lpstr>Health Spending per Capita, 2011 Adjusted for Differences in Cost of Living</vt:lpstr>
      <vt:lpstr>Key National Insurance Design and  Cost-Sharing Policies, 2013</vt:lpstr>
      <vt:lpstr>Cost-Related Access Barriers and Out-of-Pocket Costs  in the Past Year</vt:lpstr>
      <vt:lpstr>Serious Problems Paying or Unable to Pay  Medical Bills in the Past Year</vt:lpstr>
      <vt:lpstr>Gaps in Dental Care</vt:lpstr>
      <vt:lpstr>Cost and Access Problems in the Past Year for U.S. Adults,  by Insurance Status</vt:lpstr>
      <vt:lpstr>Access: Primary Care, Emergency Department Use, and Specialist Care</vt:lpstr>
      <vt:lpstr>Access to Doctor or Nurse When Sick or Needed Care</vt:lpstr>
      <vt:lpstr>When Calling Regular Doctor with a Question,  Always or Often Hear Back on the Same Day</vt:lpstr>
      <vt:lpstr>Access to After-Hours Care</vt:lpstr>
      <vt:lpstr>Used the Emergency Department in Past Two Years</vt:lpstr>
      <vt:lpstr>Patients’ Email Access to Regular Practice</vt:lpstr>
      <vt:lpstr>Wait Times for Specialist Appointment</vt:lpstr>
      <vt:lpstr>Complexity</vt:lpstr>
      <vt:lpstr>Spending on Health Insurance Administration per Capita, 2011 Adjusted for Differences in Cost of Living</vt:lpstr>
      <vt:lpstr>Insurance Complexity and Restrictions Create Concerns  for Patients and Doctors</vt:lpstr>
      <vt:lpstr>Overall Views of Health Care System, 2013</vt:lpstr>
      <vt:lpstr>Insights from Global and Domestic Perspectives</vt:lpstr>
      <vt:lpstr>Acknowledgments and Country Partners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CHARTPACK -- The Commonwealth Fund  2010 International Health Policy Survey  in Eleven Countries</dc:title>
  <dc:creator>David Squires</dc:creator>
  <cp:lastModifiedBy>David Squires</cp:lastModifiedBy>
  <cp:revision>458</cp:revision>
  <cp:lastPrinted>2013-07-05T19:49:00Z</cp:lastPrinted>
  <dcterms:created xsi:type="dcterms:W3CDTF">2010-11-22T19:19:24Z</dcterms:created>
  <dcterms:modified xsi:type="dcterms:W3CDTF">2013-10-31T15:34:52Z</dcterms:modified>
</cp:coreProperties>
</file>