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23.xml" ContentType="application/vnd.openxmlformats-officedocument.presentationml.notesSlide+xml"/>
  <Override PartName="/ppt/charts/chart23.xml" ContentType="application/vnd.openxmlformats-officedocument.drawingml.chart+xml"/>
  <Override PartName="/ppt/notesSlides/notesSlide24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notesSlides/notesSlide25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9" r:id="rId2"/>
  </p:sldMasterIdLst>
  <p:notesMasterIdLst>
    <p:notesMasterId r:id="rId34"/>
  </p:notesMasterIdLst>
  <p:handoutMasterIdLst>
    <p:handoutMasterId r:id="rId35"/>
  </p:handoutMasterIdLst>
  <p:sldIdLst>
    <p:sldId id="274" r:id="rId3"/>
    <p:sldId id="685" r:id="rId4"/>
    <p:sldId id="727" r:id="rId5"/>
    <p:sldId id="744" r:id="rId6"/>
    <p:sldId id="672" r:id="rId7"/>
    <p:sldId id="726" r:id="rId8"/>
    <p:sldId id="435" r:id="rId9"/>
    <p:sldId id="698" r:id="rId10"/>
    <p:sldId id="699" r:id="rId11"/>
    <p:sldId id="405" r:id="rId12"/>
    <p:sldId id="702" r:id="rId13"/>
    <p:sldId id="631" r:id="rId14"/>
    <p:sldId id="729" r:id="rId15"/>
    <p:sldId id="745" r:id="rId16"/>
    <p:sldId id="437" r:id="rId17"/>
    <p:sldId id="732" r:id="rId18"/>
    <p:sldId id="733" r:id="rId19"/>
    <p:sldId id="407" r:id="rId20"/>
    <p:sldId id="633" r:id="rId21"/>
    <p:sldId id="436" r:id="rId22"/>
    <p:sldId id="725" r:id="rId23"/>
    <p:sldId id="734" r:id="rId24"/>
    <p:sldId id="735" r:id="rId25"/>
    <p:sldId id="736" r:id="rId26"/>
    <p:sldId id="739" r:id="rId27"/>
    <p:sldId id="690" r:id="rId28"/>
    <p:sldId id="737" r:id="rId29"/>
    <p:sldId id="738" r:id="rId30"/>
    <p:sldId id="743" r:id="rId31"/>
    <p:sldId id="695" r:id="rId32"/>
    <p:sldId id="697" r:id="rId3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folso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AFF"/>
    <a:srgbClr val="000090"/>
    <a:srgbClr val="000099"/>
    <a:srgbClr val="003399"/>
    <a:srgbClr val="000000"/>
    <a:srgbClr val="3366CC"/>
    <a:srgbClr val="FF9900"/>
    <a:srgbClr val="FF00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09" autoAdjust="0"/>
  </p:normalViewPr>
  <p:slideViewPr>
    <p:cSldViewPr>
      <p:cViewPr varScale="1">
        <p:scale>
          <a:sx n="149" d="100"/>
          <a:sy n="149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428"/>
    </p:cViewPr>
  </p:sorterViewPr>
  <p:notesViewPr>
    <p:cSldViewPr>
      <p:cViewPr varScale="1">
        <p:scale>
          <a:sx n="82" d="100"/>
          <a:sy n="82" d="100"/>
        </p:scale>
        <p:origin x="-2004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commentAuthors" Target="commentAuthors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59859344505014"/>
          <c:y val="0.0168205128205128"/>
          <c:w val="0.711216658815084"/>
          <c:h val="0.913325459317585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US ($8,508)</c:v>
                </c:pt>
              </c:strCache>
            </c:strRef>
          </c:tx>
          <c:spPr>
            <a:ln w="10652">
              <a:solidFill>
                <a:srgbClr val="0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1101.7965</c:v>
                </c:pt>
                <c:pt idx="1">
                  <c:v>1268.3142</c:v>
                </c:pt>
                <c:pt idx="2">
                  <c:v>1418.7525</c:v>
                </c:pt>
                <c:pt idx="3">
                  <c:v>1550.2822</c:v>
                </c:pt>
                <c:pt idx="4">
                  <c:v>1691.5271</c:v>
                </c:pt>
                <c:pt idx="5">
                  <c:v>1833.7305</c:v>
                </c:pt>
                <c:pt idx="6">
                  <c:v>1948.4616</c:v>
                </c:pt>
                <c:pt idx="7">
                  <c:v>2101.1779</c:v>
                </c:pt>
                <c:pt idx="8">
                  <c:v>2334.8227</c:v>
                </c:pt>
                <c:pt idx="9">
                  <c:v>2575.6786</c:v>
                </c:pt>
                <c:pt idx="10">
                  <c:v>2850.698899999999</c:v>
                </c:pt>
                <c:pt idx="11">
                  <c:v>3074.1689</c:v>
                </c:pt>
                <c:pt idx="12">
                  <c:v>3285.6623</c:v>
                </c:pt>
                <c:pt idx="13">
                  <c:v>3481.934</c:v>
                </c:pt>
                <c:pt idx="14">
                  <c:v>3629.1727</c:v>
                </c:pt>
                <c:pt idx="15">
                  <c:v>3788.3755</c:v>
                </c:pt>
                <c:pt idx="16">
                  <c:v>3949.753</c:v>
                </c:pt>
                <c:pt idx="17">
                  <c:v>4118.812300000001</c:v>
                </c:pt>
                <c:pt idx="18">
                  <c:v>4304.5452</c:v>
                </c:pt>
                <c:pt idx="19">
                  <c:v>4526.5411</c:v>
                </c:pt>
                <c:pt idx="20">
                  <c:v>4790.547799999998</c:v>
                </c:pt>
                <c:pt idx="21">
                  <c:v>5140.3385</c:v>
                </c:pt>
                <c:pt idx="22">
                  <c:v>5583.4461</c:v>
                </c:pt>
                <c:pt idx="23">
                  <c:v>5999.7518</c:v>
                </c:pt>
                <c:pt idx="24">
                  <c:v>6362.9004</c:v>
                </c:pt>
                <c:pt idx="25">
                  <c:v>6734.5634</c:v>
                </c:pt>
                <c:pt idx="26">
                  <c:v>7111.4225</c:v>
                </c:pt>
                <c:pt idx="27">
                  <c:v>7490.3798</c:v>
                </c:pt>
                <c:pt idx="28">
                  <c:v>7771.4841</c:v>
                </c:pt>
                <c:pt idx="29">
                  <c:v>8005.6601</c:v>
                </c:pt>
                <c:pt idx="30">
                  <c:v>8246.7033</c:v>
                </c:pt>
                <c:pt idx="31">
                  <c:v>8507.628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NOR ($5,669)</c:v>
                </c:pt>
              </c:strCache>
            </c:strRef>
          </c:tx>
          <c:spPr>
            <a:ln w="10652">
              <a:solidFill>
                <a:srgbClr val="C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32"/>
                <c:pt idx="0">
                  <c:v>664.1047</c:v>
                </c:pt>
                <c:pt idx="1">
                  <c:v>706.4945</c:v>
                </c:pt>
                <c:pt idx="2">
                  <c:v>761.014</c:v>
                </c:pt>
                <c:pt idx="3">
                  <c:v>842.3364999999997</c:v>
                </c:pt>
                <c:pt idx="4">
                  <c:v>878.8650999999996</c:v>
                </c:pt>
                <c:pt idx="5">
                  <c:v>937.0727</c:v>
                </c:pt>
                <c:pt idx="6">
                  <c:v>1065.5321</c:v>
                </c:pt>
                <c:pt idx="7">
                  <c:v>1187.7992</c:v>
                </c:pt>
                <c:pt idx="8">
                  <c:v>1251.0518</c:v>
                </c:pt>
                <c:pt idx="9">
                  <c:v>1276.9493</c:v>
                </c:pt>
                <c:pt idx="10">
                  <c:v>1363.5395</c:v>
                </c:pt>
                <c:pt idx="11">
                  <c:v>1516.9454</c:v>
                </c:pt>
                <c:pt idx="12">
                  <c:v>1616.8082</c:v>
                </c:pt>
                <c:pt idx="13">
                  <c:v>1657.7484</c:v>
                </c:pt>
                <c:pt idx="14">
                  <c:v>1747.1616</c:v>
                </c:pt>
                <c:pt idx="15">
                  <c:v>1854.898</c:v>
                </c:pt>
                <c:pt idx="16">
                  <c:v>2037.3924</c:v>
                </c:pt>
                <c:pt idx="17">
                  <c:v>2346.1426</c:v>
                </c:pt>
                <c:pt idx="18">
                  <c:v>2535.7224</c:v>
                </c:pt>
                <c:pt idx="19">
                  <c:v>2779.9855</c:v>
                </c:pt>
                <c:pt idx="20">
                  <c:v>3042.7298</c:v>
                </c:pt>
                <c:pt idx="21">
                  <c:v>3264.6321</c:v>
                </c:pt>
                <c:pt idx="22">
                  <c:v>3628.4765</c:v>
                </c:pt>
                <c:pt idx="23">
                  <c:v>3836.3585</c:v>
                </c:pt>
                <c:pt idx="24">
                  <c:v>4076.4</c:v>
                </c:pt>
                <c:pt idx="25">
                  <c:v>4300.8439</c:v>
                </c:pt>
                <c:pt idx="26">
                  <c:v>4605.572300000001</c:v>
                </c:pt>
                <c:pt idx="27">
                  <c:v>4880.9064</c:v>
                </c:pt>
                <c:pt idx="28">
                  <c:v>5245.5552</c:v>
                </c:pt>
                <c:pt idx="29">
                  <c:v>5299.8684</c:v>
                </c:pt>
                <c:pt idx="30">
                  <c:v>5413.2942</c:v>
                </c:pt>
                <c:pt idx="31">
                  <c:v>5668.5664</c:v>
                </c:pt>
              </c:numCache>
            </c:numRef>
          </c:val>
          <c:smooth val="0"/>
        </c:ser>
        <c:ser>
          <c:idx val="10"/>
          <c:order val="2"/>
          <c:tx>
            <c:strRef>
              <c:f>Sheet1!$D$1</c:f>
              <c:strCache>
                <c:ptCount val="1"/>
                <c:pt idx="0">
                  <c:v>SWIZ ($5,643)</c:v>
                </c:pt>
              </c:strCache>
            </c:strRef>
          </c:tx>
          <c:spPr>
            <a:ln w="10652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32"/>
                <c:pt idx="0">
                  <c:v>1029.1835</c:v>
                </c:pt>
                <c:pt idx="1">
                  <c:v>1147.6615</c:v>
                </c:pt>
                <c:pt idx="2">
                  <c:v>1219.0758</c:v>
                </c:pt>
                <c:pt idx="3">
                  <c:v>1337.6253</c:v>
                </c:pt>
                <c:pt idx="4">
                  <c:v>1376.9693</c:v>
                </c:pt>
                <c:pt idx="5">
                  <c:v>1465.3063</c:v>
                </c:pt>
                <c:pt idx="6">
                  <c:v>1555.656</c:v>
                </c:pt>
                <c:pt idx="7">
                  <c:v>1662.687</c:v>
                </c:pt>
                <c:pt idx="8">
                  <c:v>1775.1193</c:v>
                </c:pt>
                <c:pt idx="9">
                  <c:v>1912.8389</c:v>
                </c:pt>
                <c:pt idx="10">
                  <c:v>2023.1545</c:v>
                </c:pt>
                <c:pt idx="11">
                  <c:v>2216.635</c:v>
                </c:pt>
                <c:pt idx="12">
                  <c:v>2347.613</c:v>
                </c:pt>
                <c:pt idx="13">
                  <c:v>2396.196899999999</c:v>
                </c:pt>
                <c:pt idx="14">
                  <c:v>2479.4719</c:v>
                </c:pt>
                <c:pt idx="15">
                  <c:v>2557.9477</c:v>
                </c:pt>
                <c:pt idx="16">
                  <c:v>2729.3356</c:v>
                </c:pt>
                <c:pt idx="17">
                  <c:v>2841.4587</c:v>
                </c:pt>
                <c:pt idx="18">
                  <c:v>2979.6975</c:v>
                </c:pt>
                <c:pt idx="19">
                  <c:v>3073.2264</c:v>
                </c:pt>
                <c:pt idx="20">
                  <c:v>3221.048699999998</c:v>
                </c:pt>
                <c:pt idx="21">
                  <c:v>3428.0785</c:v>
                </c:pt>
                <c:pt idx="22">
                  <c:v>3672.9232</c:v>
                </c:pt>
                <c:pt idx="23">
                  <c:v>3779.426</c:v>
                </c:pt>
                <c:pt idx="24">
                  <c:v>3935.4046</c:v>
                </c:pt>
                <c:pt idx="25">
                  <c:v>4015.3324</c:v>
                </c:pt>
                <c:pt idx="26">
                  <c:v>4246.689</c:v>
                </c:pt>
                <c:pt idx="27">
                  <c:v>4567.3772</c:v>
                </c:pt>
                <c:pt idx="28">
                  <c:v>4933.1004</c:v>
                </c:pt>
                <c:pt idx="29">
                  <c:v>5156.7212</c:v>
                </c:pt>
                <c:pt idx="30">
                  <c:v>5299.438099999998</c:v>
                </c:pt>
                <c:pt idx="31">
                  <c:v>5642.5678</c:v>
                </c:pt>
              </c:numCache>
            </c:numRef>
          </c:val>
          <c:smooth val="0"/>
        </c:ser>
        <c:ser>
          <c:idx val="9"/>
          <c:order val="3"/>
          <c:tx>
            <c:strRef>
              <c:f>Sheet1!$E$1</c:f>
              <c:strCache>
                <c:ptCount val="1"/>
                <c:pt idx="0">
                  <c:v>NETH ($5,099)</c:v>
                </c:pt>
              </c:strCache>
            </c:strRef>
          </c:tx>
          <c:spPr>
            <a:ln w="10652">
              <a:solidFill>
                <a:srgbClr val="FFC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Sheet1!$E$2:$E$33</c:f>
              <c:numCache>
                <c:formatCode>General</c:formatCode>
                <c:ptCount val="32"/>
                <c:pt idx="0">
                  <c:v>731.0037</c:v>
                </c:pt>
                <c:pt idx="1">
                  <c:v>797.0336999999996</c:v>
                </c:pt>
                <c:pt idx="2">
                  <c:v>864.6636999999996</c:v>
                </c:pt>
                <c:pt idx="3">
                  <c:v>897.7067</c:v>
                </c:pt>
                <c:pt idx="4">
                  <c:v>919.11</c:v>
                </c:pt>
                <c:pt idx="5">
                  <c:v>958.1520999999997</c:v>
                </c:pt>
                <c:pt idx="6">
                  <c:v>1018.9149</c:v>
                </c:pt>
                <c:pt idx="7">
                  <c:v>1082.5921</c:v>
                </c:pt>
                <c:pt idx="8">
                  <c:v>1158.9107</c:v>
                </c:pt>
                <c:pt idx="9">
                  <c:v>1296.0206</c:v>
                </c:pt>
                <c:pt idx="10">
                  <c:v>1409.7023</c:v>
                </c:pt>
                <c:pt idx="11">
                  <c:v>1511.5879</c:v>
                </c:pt>
                <c:pt idx="12">
                  <c:v>1598.5744</c:v>
                </c:pt>
                <c:pt idx="13">
                  <c:v>1665.9426</c:v>
                </c:pt>
                <c:pt idx="14">
                  <c:v>1710.901</c:v>
                </c:pt>
                <c:pt idx="15">
                  <c:v>1791.4499</c:v>
                </c:pt>
                <c:pt idx="16">
                  <c:v>1857.9335</c:v>
                </c:pt>
                <c:pt idx="17">
                  <c:v>1912.9997</c:v>
                </c:pt>
                <c:pt idx="18">
                  <c:v>2052.7485</c:v>
                </c:pt>
                <c:pt idx="19">
                  <c:v>2177.9573</c:v>
                </c:pt>
                <c:pt idx="20">
                  <c:v>2339.9008</c:v>
                </c:pt>
                <c:pt idx="21">
                  <c:v>2554.5838</c:v>
                </c:pt>
                <c:pt idx="22">
                  <c:v>2833.0183</c:v>
                </c:pt>
                <c:pt idx="23">
                  <c:v>3099.2127</c:v>
                </c:pt>
                <c:pt idx="24">
                  <c:v>3307.9641</c:v>
                </c:pt>
                <c:pt idx="25">
                  <c:v>3820.0662</c:v>
                </c:pt>
                <c:pt idx="26">
                  <c:v>4086.5549</c:v>
                </c:pt>
                <c:pt idx="27">
                  <c:v>4381.549300000001</c:v>
                </c:pt>
                <c:pt idx="28">
                  <c:v>4716.7171</c:v>
                </c:pt>
                <c:pt idx="29">
                  <c:v>4870.0488</c:v>
                </c:pt>
                <c:pt idx="30">
                  <c:v>5028.3408</c:v>
                </c:pt>
                <c:pt idx="31">
                  <c:v>5098.9131</c:v>
                </c:pt>
              </c:numCache>
            </c:numRef>
          </c:val>
          <c:smooth val="0"/>
        </c:ser>
        <c:ser>
          <c:idx val="11"/>
          <c:order val="4"/>
          <c:tx>
            <c:strRef>
              <c:f>Sheet1!$F$1</c:f>
              <c:strCache>
                <c:ptCount val="1"/>
                <c:pt idx="0">
                  <c:v>CAN ($4,522)</c:v>
                </c:pt>
              </c:strCache>
            </c:strRef>
          </c:tx>
          <c:spPr>
            <a:ln w="10652">
              <a:solidFill>
                <a:srgbClr val="FFFF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Sheet1!$F$2:$F$33</c:f>
              <c:numCache>
                <c:formatCode>General</c:formatCode>
                <c:ptCount val="32"/>
                <c:pt idx="0">
                  <c:v>777.3064999999997</c:v>
                </c:pt>
                <c:pt idx="1">
                  <c:v>893.5312999999996</c:v>
                </c:pt>
                <c:pt idx="2">
                  <c:v>1011.3151</c:v>
                </c:pt>
                <c:pt idx="3">
                  <c:v>1092.2158</c:v>
                </c:pt>
                <c:pt idx="4">
                  <c:v>1172.7849</c:v>
                </c:pt>
                <c:pt idx="5">
                  <c:v>1258.9082</c:v>
                </c:pt>
                <c:pt idx="6">
                  <c:v>1344.4031</c:v>
                </c:pt>
                <c:pt idx="7">
                  <c:v>1410.4269</c:v>
                </c:pt>
                <c:pt idx="8">
                  <c:v>1500.504</c:v>
                </c:pt>
                <c:pt idx="9">
                  <c:v>1609.5125</c:v>
                </c:pt>
                <c:pt idx="10">
                  <c:v>1735.4281</c:v>
                </c:pt>
                <c:pt idx="11">
                  <c:v>1873.2924</c:v>
                </c:pt>
                <c:pt idx="12">
                  <c:v>1966.2295</c:v>
                </c:pt>
                <c:pt idx="13">
                  <c:v>2009.2737</c:v>
                </c:pt>
                <c:pt idx="14">
                  <c:v>2051.5263</c:v>
                </c:pt>
                <c:pt idx="15">
                  <c:v>2053.7741</c:v>
                </c:pt>
                <c:pt idx="16">
                  <c:v>2055.5245</c:v>
                </c:pt>
                <c:pt idx="17">
                  <c:v>2149.9633</c:v>
                </c:pt>
                <c:pt idx="18">
                  <c:v>2308.8541</c:v>
                </c:pt>
                <c:pt idx="19">
                  <c:v>2415.826</c:v>
                </c:pt>
                <c:pt idx="20">
                  <c:v>2518.5789</c:v>
                </c:pt>
                <c:pt idx="21">
                  <c:v>2732.4877</c:v>
                </c:pt>
                <c:pt idx="22">
                  <c:v>2870.9111</c:v>
                </c:pt>
                <c:pt idx="23">
                  <c:v>3058.4956</c:v>
                </c:pt>
                <c:pt idx="24">
                  <c:v>3220.7338</c:v>
                </c:pt>
                <c:pt idx="25">
                  <c:v>3450.6462</c:v>
                </c:pt>
                <c:pt idx="26">
                  <c:v>3672.3224</c:v>
                </c:pt>
                <c:pt idx="27">
                  <c:v>3845.3947</c:v>
                </c:pt>
                <c:pt idx="28">
                  <c:v>3997.5563</c:v>
                </c:pt>
                <c:pt idx="29">
                  <c:v>4309.3453</c:v>
                </c:pt>
                <c:pt idx="30">
                  <c:v>4445.1236</c:v>
                </c:pt>
                <c:pt idx="31">
                  <c:v>4521.5644</c:v>
                </c:pt>
              </c:numCache>
            </c:numRef>
          </c:val>
          <c:smooth val="0"/>
        </c:ser>
        <c:ser>
          <c:idx val="12"/>
          <c:order val="5"/>
          <c:tx>
            <c:strRef>
              <c:f>Sheet1!$G$1</c:f>
              <c:strCache>
                <c:ptCount val="1"/>
                <c:pt idx="0">
                  <c:v>DEN ($4,495)*</c:v>
                </c:pt>
              </c:strCache>
            </c:strRef>
          </c:tx>
          <c:spPr>
            <a:ln w="10652">
              <a:solidFill>
                <a:srgbClr val="92D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92D050"/>
              </a:solidFill>
              <a:ln>
                <a:solidFill>
                  <a:srgbClr val="92D05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Sheet1!$G$2:$G$33</c:f>
              <c:numCache>
                <c:formatCode>General</c:formatCode>
                <c:ptCount val="32"/>
                <c:pt idx="0">
                  <c:v>890.0907</c:v>
                </c:pt>
                <c:pt idx="1">
                  <c:v>987.1560999999997</c:v>
                </c:pt>
                <c:pt idx="2">
                  <c:v>1087.7607</c:v>
                </c:pt>
                <c:pt idx="3">
                  <c:v>1126.5314</c:v>
                </c:pt>
                <c:pt idx="4">
                  <c:v>1160.1629</c:v>
                </c:pt>
                <c:pt idx="5">
                  <c:v>1246.7618</c:v>
                </c:pt>
                <c:pt idx="6">
                  <c:v>1284.2026</c:v>
                </c:pt>
                <c:pt idx="7">
                  <c:v>1373.9993</c:v>
                </c:pt>
                <c:pt idx="8">
                  <c:v>1444.1703</c:v>
                </c:pt>
                <c:pt idx="9">
                  <c:v>1477.8889</c:v>
                </c:pt>
                <c:pt idx="10">
                  <c:v>1537.32</c:v>
                </c:pt>
                <c:pt idx="11">
                  <c:v>1584.978</c:v>
                </c:pt>
                <c:pt idx="12">
                  <c:v>1660.285</c:v>
                </c:pt>
                <c:pt idx="13">
                  <c:v>1764.6558</c:v>
                </c:pt>
                <c:pt idx="14">
                  <c:v>1848.6149</c:v>
                </c:pt>
                <c:pt idx="15">
                  <c:v>1863.5185</c:v>
                </c:pt>
                <c:pt idx="16">
                  <c:v>1973.8215</c:v>
                </c:pt>
                <c:pt idx="17">
                  <c:v>2056.7373</c:v>
                </c:pt>
                <c:pt idx="18">
                  <c:v>2130.6913</c:v>
                </c:pt>
                <c:pt idx="19">
                  <c:v>2410.4806</c:v>
                </c:pt>
                <c:pt idx="20">
                  <c:v>2506.8871</c:v>
                </c:pt>
                <c:pt idx="21">
                  <c:v>2678.4711</c:v>
                </c:pt>
                <c:pt idx="22">
                  <c:v>2870.495</c:v>
                </c:pt>
                <c:pt idx="23">
                  <c:v>2894.4856</c:v>
                </c:pt>
                <c:pt idx="24">
                  <c:v>3123.0751</c:v>
                </c:pt>
                <c:pt idx="25">
                  <c:v>3242.9716</c:v>
                </c:pt>
                <c:pt idx="26">
                  <c:v>3572.6875</c:v>
                </c:pt>
                <c:pt idx="27">
                  <c:v>3764.4796</c:v>
                </c:pt>
                <c:pt idx="28">
                  <c:v>4055.8652</c:v>
                </c:pt>
                <c:pt idx="29">
                  <c:v>4390.1844</c:v>
                </c:pt>
                <c:pt idx="30">
                  <c:v>4495.1698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GER ($4,495)</c:v>
                </c:pt>
              </c:strCache>
            </c:strRef>
          </c:tx>
          <c:spPr>
            <a:ln w="15875">
              <a:solidFill>
                <a:srgbClr val="00B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Sheet1!$H$2:$H$33</c:f>
              <c:numCache>
                <c:formatCode>General</c:formatCode>
                <c:ptCount val="32"/>
                <c:pt idx="0">
                  <c:v>973.9323999999997</c:v>
                </c:pt>
                <c:pt idx="1">
                  <c:v>1104.0897</c:v>
                </c:pt>
                <c:pt idx="2">
                  <c:v>1150.9877</c:v>
                </c:pt>
                <c:pt idx="3">
                  <c:v>1215.8938</c:v>
                </c:pt>
                <c:pt idx="4">
                  <c:v>1314.2967</c:v>
                </c:pt>
                <c:pt idx="5">
                  <c:v>1412.6026</c:v>
                </c:pt>
                <c:pt idx="6">
                  <c:v>1458.2233</c:v>
                </c:pt>
                <c:pt idx="7">
                  <c:v>1537.1388</c:v>
                </c:pt>
                <c:pt idx="8">
                  <c:v>1673.4083</c:v>
                </c:pt>
                <c:pt idx="9">
                  <c:v>1663.7054</c:v>
                </c:pt>
                <c:pt idx="10">
                  <c:v>1793.0301</c:v>
                </c:pt>
                <c:pt idx="12">
                  <c:v>1992.4385</c:v>
                </c:pt>
                <c:pt idx="13">
                  <c:v>1999.8642</c:v>
                </c:pt>
                <c:pt idx="14">
                  <c:v>2129.6241</c:v>
                </c:pt>
                <c:pt idx="15">
                  <c:v>2270.1501</c:v>
                </c:pt>
                <c:pt idx="16">
                  <c:v>2399.5019</c:v>
                </c:pt>
                <c:pt idx="17">
                  <c:v>2415.0655</c:v>
                </c:pt>
                <c:pt idx="18">
                  <c:v>2487.6242</c:v>
                </c:pt>
                <c:pt idx="19">
                  <c:v>2589.4859</c:v>
                </c:pt>
                <c:pt idx="20">
                  <c:v>2677.4537</c:v>
                </c:pt>
                <c:pt idx="21">
                  <c:v>2806.0619</c:v>
                </c:pt>
                <c:pt idx="22">
                  <c:v>2943.146499999998</c:v>
                </c:pt>
                <c:pt idx="23">
                  <c:v>3096.632</c:v>
                </c:pt>
                <c:pt idx="24">
                  <c:v>3166.3611</c:v>
                </c:pt>
                <c:pt idx="25">
                  <c:v>3363.1502</c:v>
                </c:pt>
                <c:pt idx="26">
                  <c:v>3563.878</c:v>
                </c:pt>
                <c:pt idx="27">
                  <c:v>3723.3733</c:v>
                </c:pt>
                <c:pt idx="28">
                  <c:v>3973.308</c:v>
                </c:pt>
                <c:pt idx="29">
                  <c:v>4187.1722</c:v>
                </c:pt>
                <c:pt idx="30">
                  <c:v>4348.5765</c:v>
                </c:pt>
                <c:pt idx="31">
                  <c:v>4494.6521</c:v>
                </c:pt>
              </c:numCache>
            </c:numRef>
          </c:val>
          <c:smooth val="0"/>
        </c:ser>
        <c:ser>
          <c:idx val="0"/>
          <c:order val="7"/>
          <c:tx>
            <c:strRef>
              <c:f>Sheet1!$I$1</c:f>
              <c:strCache>
                <c:ptCount val="1"/>
                <c:pt idx="0">
                  <c:v>FR ($4,118)</c:v>
                </c:pt>
              </c:strCache>
            </c:strRef>
          </c:tx>
          <c:spPr>
            <a:ln w="15875">
              <a:solidFill>
                <a:srgbClr val="00B0F0"/>
              </a:solidFill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Sheet1!$I$2:$I$33</c:f>
              <c:numCache>
                <c:formatCode>General</c:formatCode>
                <c:ptCount val="32"/>
                <c:pt idx="0">
                  <c:v>665.4097</c:v>
                </c:pt>
                <c:pt idx="5">
                  <c:v>1028.3533</c:v>
                </c:pt>
                <c:pt idx="10">
                  <c:v>1439.7037</c:v>
                </c:pt>
                <c:pt idx="11">
                  <c:v>1542.0327</c:v>
                </c:pt>
                <c:pt idx="12">
                  <c:v>1641.9911</c:v>
                </c:pt>
                <c:pt idx="13">
                  <c:v>1738.8402</c:v>
                </c:pt>
                <c:pt idx="14">
                  <c:v>1802.9622</c:v>
                </c:pt>
                <c:pt idx="15">
                  <c:v>2092.9793</c:v>
                </c:pt>
                <c:pt idx="16">
                  <c:v>2156.7919</c:v>
                </c:pt>
                <c:pt idx="17">
                  <c:v>2222.2909</c:v>
                </c:pt>
                <c:pt idx="18">
                  <c:v>2307.4077</c:v>
                </c:pt>
                <c:pt idx="19">
                  <c:v>2396.0095</c:v>
                </c:pt>
                <c:pt idx="20">
                  <c:v>2544.3679</c:v>
                </c:pt>
                <c:pt idx="21">
                  <c:v>2716.6073</c:v>
                </c:pt>
                <c:pt idx="22">
                  <c:v>2920.769299999999</c:v>
                </c:pt>
                <c:pt idx="23">
                  <c:v>2953.9727</c:v>
                </c:pt>
                <c:pt idx="24">
                  <c:v>3089.6444</c:v>
                </c:pt>
                <c:pt idx="25">
                  <c:v>3253.8962</c:v>
                </c:pt>
                <c:pt idx="26">
                  <c:v>3434.7515</c:v>
                </c:pt>
                <c:pt idx="27">
                  <c:v>3600.1147</c:v>
                </c:pt>
                <c:pt idx="28">
                  <c:v>3763.6212</c:v>
                </c:pt>
                <c:pt idx="29">
                  <c:v>3961.6686</c:v>
                </c:pt>
                <c:pt idx="30">
                  <c:v>4016.120699999999</c:v>
                </c:pt>
                <c:pt idx="31">
                  <c:v>4117.8829</c:v>
                </c:pt>
              </c:numCache>
            </c:numRef>
          </c:val>
          <c:smooth val="0"/>
        </c:ser>
        <c:ser>
          <c:idx val="1"/>
          <c:order val="8"/>
          <c:tx>
            <c:strRef>
              <c:f>Sheet1!$J$1</c:f>
              <c:strCache>
                <c:ptCount val="1"/>
                <c:pt idx="0">
                  <c:v>SWE ($3,925)</c:v>
                </c:pt>
              </c:strCache>
            </c:strRef>
          </c:tx>
          <c:spPr>
            <a:ln w="15875">
              <a:solidFill>
                <a:srgbClr val="0070C0"/>
              </a:solidFill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Sheet1!$J$2:$J$33</c:f>
              <c:numCache>
                <c:formatCode>General</c:formatCode>
                <c:ptCount val="32"/>
                <c:pt idx="0">
                  <c:v>940.5913</c:v>
                </c:pt>
                <c:pt idx="1">
                  <c:v>1041.7984</c:v>
                </c:pt>
                <c:pt idx="2">
                  <c:v>1132.2741</c:v>
                </c:pt>
                <c:pt idx="3">
                  <c:v>1183.9999</c:v>
                </c:pt>
                <c:pt idx="4">
                  <c:v>1250.417</c:v>
                </c:pt>
                <c:pt idx="5">
                  <c:v>1264.8903</c:v>
                </c:pt>
                <c:pt idx="6">
                  <c:v>1285.6863</c:v>
                </c:pt>
                <c:pt idx="7">
                  <c:v>1367.1335</c:v>
                </c:pt>
                <c:pt idx="8">
                  <c:v>1430.0233</c:v>
                </c:pt>
                <c:pt idx="9">
                  <c:v>1519.3196</c:v>
                </c:pt>
                <c:pt idx="10">
                  <c:v>1589.3196</c:v>
                </c:pt>
                <c:pt idx="11">
                  <c:v>1574.4372</c:v>
                </c:pt>
                <c:pt idx="12">
                  <c:v>1616.2123</c:v>
                </c:pt>
                <c:pt idx="13">
                  <c:v>1653.9378</c:v>
                </c:pt>
                <c:pt idx="14">
                  <c:v>1659.6074</c:v>
                </c:pt>
                <c:pt idx="15">
                  <c:v>1738.2111</c:v>
                </c:pt>
                <c:pt idx="16">
                  <c:v>1856.9868</c:v>
                </c:pt>
                <c:pt idx="17">
                  <c:v>1883.5251</c:v>
                </c:pt>
                <c:pt idx="18">
                  <c:v>1980.9165</c:v>
                </c:pt>
                <c:pt idx="19">
                  <c:v>2129.4727</c:v>
                </c:pt>
                <c:pt idx="20">
                  <c:v>2286.3833</c:v>
                </c:pt>
                <c:pt idx="21">
                  <c:v>2501.6271</c:v>
                </c:pt>
                <c:pt idx="22">
                  <c:v>2701.8127</c:v>
                </c:pt>
                <c:pt idx="23">
                  <c:v>2833.1491</c:v>
                </c:pt>
                <c:pt idx="24">
                  <c:v>2953.160699999999</c:v>
                </c:pt>
                <c:pt idx="25">
                  <c:v>2963.3834</c:v>
                </c:pt>
                <c:pt idx="26">
                  <c:v>3190.64</c:v>
                </c:pt>
                <c:pt idx="27">
                  <c:v>3429.3169</c:v>
                </c:pt>
                <c:pt idx="28">
                  <c:v>3655.8115</c:v>
                </c:pt>
                <c:pt idx="29">
                  <c:v>3702.9602</c:v>
                </c:pt>
                <c:pt idx="30">
                  <c:v>3716.5551</c:v>
                </c:pt>
                <c:pt idx="31">
                  <c:v>3924.788</c:v>
                </c:pt>
              </c:numCache>
            </c:numRef>
          </c:val>
          <c:smooth val="0"/>
        </c:ser>
        <c:ser>
          <c:idx val="2"/>
          <c:order val="9"/>
          <c:tx>
            <c:strRef>
              <c:f>Sheet1!$K$1</c:f>
              <c:strCache>
                <c:ptCount val="1"/>
                <c:pt idx="0">
                  <c:v>AUS ($3,800)*</c:v>
                </c:pt>
              </c:strCache>
            </c:strRef>
          </c:tx>
          <c:spPr>
            <a:ln w="15875">
              <a:solidFill>
                <a:srgbClr val="002060"/>
              </a:solidFill>
            </a:ln>
          </c:spPr>
          <c:marker>
            <c:symbol val="square"/>
            <c:size val="5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Sheet1!$K$2:$K$33</c:f>
              <c:numCache>
                <c:formatCode>General</c:formatCode>
                <c:ptCount val="32"/>
                <c:pt idx="0">
                  <c:v>639.803</c:v>
                </c:pt>
                <c:pt idx="1">
                  <c:v>715.075</c:v>
                </c:pt>
                <c:pt idx="2">
                  <c:v>747.5828</c:v>
                </c:pt>
                <c:pt idx="3">
                  <c:v>794.4789</c:v>
                </c:pt>
                <c:pt idx="4">
                  <c:v>847.0119</c:v>
                </c:pt>
                <c:pt idx="5">
                  <c:v>921.071</c:v>
                </c:pt>
                <c:pt idx="6">
                  <c:v>992.3457999999997</c:v>
                </c:pt>
                <c:pt idx="7">
                  <c:v>1037.2051</c:v>
                </c:pt>
                <c:pt idx="8">
                  <c:v>1090.7455</c:v>
                </c:pt>
                <c:pt idx="9">
                  <c:v>1143.6348</c:v>
                </c:pt>
                <c:pt idx="10">
                  <c:v>1207.3272</c:v>
                </c:pt>
                <c:pt idx="11">
                  <c:v>1284.8523</c:v>
                </c:pt>
                <c:pt idx="12">
                  <c:v>1373.2818</c:v>
                </c:pt>
                <c:pt idx="13">
                  <c:v>1448.1902</c:v>
                </c:pt>
                <c:pt idx="14">
                  <c:v>1534.6021</c:v>
                </c:pt>
                <c:pt idx="15">
                  <c:v>1617.4794</c:v>
                </c:pt>
                <c:pt idx="16">
                  <c:v>1718.8602</c:v>
                </c:pt>
                <c:pt idx="17">
                  <c:v>1817.0417</c:v>
                </c:pt>
                <c:pt idx="18">
                  <c:v>1954.2986</c:v>
                </c:pt>
                <c:pt idx="19">
                  <c:v>2097.0302</c:v>
                </c:pt>
                <c:pt idx="20">
                  <c:v>2258.9413</c:v>
                </c:pt>
                <c:pt idx="21">
                  <c:v>2386.4846</c:v>
                </c:pt>
                <c:pt idx="22">
                  <c:v>2558.5934</c:v>
                </c:pt>
                <c:pt idx="23">
                  <c:v>2665.9604</c:v>
                </c:pt>
                <c:pt idx="24">
                  <c:v>2882.0104</c:v>
                </c:pt>
                <c:pt idx="25">
                  <c:v>2979.5682</c:v>
                </c:pt>
                <c:pt idx="26">
                  <c:v>3167.6396</c:v>
                </c:pt>
                <c:pt idx="27">
                  <c:v>3360.3389</c:v>
                </c:pt>
                <c:pt idx="28">
                  <c:v>3470.224999999999</c:v>
                </c:pt>
                <c:pt idx="29">
                  <c:v>3734.3511</c:v>
                </c:pt>
                <c:pt idx="30">
                  <c:v>3800.0758</c:v>
                </c:pt>
              </c:numCache>
            </c:numRef>
          </c:val>
          <c:smooth val="0"/>
        </c:ser>
        <c:ser>
          <c:idx val="5"/>
          <c:order val="10"/>
          <c:tx>
            <c:strRef>
              <c:f>Sheet1!$L$1</c:f>
              <c:strCache>
                <c:ptCount val="1"/>
                <c:pt idx="0">
                  <c:v>UK ($3,405)</c:v>
                </c:pt>
              </c:strCache>
            </c:strRef>
          </c:tx>
          <c:spPr>
            <a:ln w="15875">
              <a:solidFill>
                <a:srgbClr val="7030A0"/>
              </a:solidFill>
            </a:ln>
          </c:spPr>
          <c:marker>
            <c:symbol val="square"/>
            <c:size val="5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Sheet1!$L$2:$L$33</c:f>
              <c:numCache>
                <c:formatCode>General</c:formatCode>
                <c:ptCount val="32"/>
                <c:pt idx="0">
                  <c:v>466.9930999999999</c:v>
                </c:pt>
                <c:pt idx="1">
                  <c:v>529.5605999999997</c:v>
                </c:pt>
                <c:pt idx="2">
                  <c:v>559.674</c:v>
                </c:pt>
                <c:pt idx="3">
                  <c:v>624.794</c:v>
                </c:pt>
                <c:pt idx="4">
                  <c:v>656.1605</c:v>
                </c:pt>
                <c:pt idx="5">
                  <c:v>687.994</c:v>
                </c:pt>
                <c:pt idx="6">
                  <c:v>731.0608</c:v>
                </c:pt>
                <c:pt idx="7">
                  <c:v>796.9808</c:v>
                </c:pt>
                <c:pt idx="8">
                  <c:v>853.1572999999994</c:v>
                </c:pt>
                <c:pt idx="9">
                  <c:v>908.4804</c:v>
                </c:pt>
                <c:pt idx="10">
                  <c:v>958.675</c:v>
                </c:pt>
                <c:pt idx="11">
                  <c:v>1047.2361</c:v>
                </c:pt>
                <c:pt idx="12">
                  <c:v>1151.5346</c:v>
                </c:pt>
                <c:pt idx="13">
                  <c:v>1204.1199</c:v>
                </c:pt>
                <c:pt idx="14">
                  <c:v>1292.8142</c:v>
                </c:pt>
                <c:pt idx="15">
                  <c:v>1344.2125</c:v>
                </c:pt>
                <c:pt idx="16">
                  <c:v>1432.5183</c:v>
                </c:pt>
                <c:pt idx="17">
                  <c:v>1479.0969</c:v>
                </c:pt>
                <c:pt idx="18">
                  <c:v>1549.9185</c:v>
                </c:pt>
                <c:pt idx="19">
                  <c:v>1670.4264</c:v>
                </c:pt>
                <c:pt idx="20">
                  <c:v>1827.2675</c:v>
                </c:pt>
                <c:pt idx="21">
                  <c:v>2012.4941</c:v>
                </c:pt>
                <c:pt idx="22">
                  <c:v>2191.2383</c:v>
                </c:pt>
                <c:pt idx="23">
                  <c:v>2331.408899999999</c:v>
                </c:pt>
                <c:pt idx="24">
                  <c:v>2580.3412</c:v>
                </c:pt>
                <c:pt idx="25">
                  <c:v>2762.0202</c:v>
                </c:pt>
                <c:pt idx="26">
                  <c:v>2997.4782</c:v>
                </c:pt>
                <c:pt idx="27">
                  <c:v>3094.1414</c:v>
                </c:pt>
                <c:pt idx="28">
                  <c:v>3273.6791</c:v>
                </c:pt>
                <c:pt idx="29">
                  <c:v>3455.6393</c:v>
                </c:pt>
                <c:pt idx="30">
                  <c:v>3421.6426</c:v>
                </c:pt>
                <c:pt idx="31">
                  <c:v>3405.4729</c:v>
                </c:pt>
              </c:numCache>
            </c:numRef>
          </c:val>
          <c:smooth val="0"/>
        </c:ser>
        <c:ser>
          <c:idx val="7"/>
          <c:order val="11"/>
          <c:tx>
            <c:strRef>
              <c:f>Sheet1!$M$1</c:f>
              <c:strCache>
                <c:ptCount val="1"/>
                <c:pt idx="0">
                  <c:v>JPN ($3,213)*</c:v>
                </c:pt>
              </c:strCache>
            </c:strRef>
          </c:tx>
          <c:spPr>
            <a:ln w="15875">
              <a:solidFill>
                <a:srgbClr val="C00000"/>
              </a:solidFill>
            </a:ln>
          </c:spPr>
          <c:marker>
            <c:symbol val="triang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Sheet1!$M$2:$M$33</c:f>
              <c:numCache>
                <c:formatCode>General</c:formatCode>
                <c:ptCount val="32"/>
                <c:pt idx="0">
                  <c:v>540.2801</c:v>
                </c:pt>
                <c:pt idx="1">
                  <c:v>618.0423999999997</c:v>
                </c:pt>
                <c:pt idx="2">
                  <c:v>689.8736</c:v>
                </c:pt>
                <c:pt idx="3">
                  <c:v>745.7291</c:v>
                </c:pt>
                <c:pt idx="4">
                  <c:v>779.1792</c:v>
                </c:pt>
                <c:pt idx="5">
                  <c:v>856.398</c:v>
                </c:pt>
                <c:pt idx="6">
                  <c:v>889.2603</c:v>
                </c:pt>
                <c:pt idx="7">
                  <c:v>949.7006</c:v>
                </c:pt>
                <c:pt idx="8">
                  <c:v>1001.3455</c:v>
                </c:pt>
                <c:pt idx="9">
                  <c:v>1047.151</c:v>
                </c:pt>
                <c:pt idx="10">
                  <c:v>1114.4329</c:v>
                </c:pt>
                <c:pt idx="11">
                  <c:v>1196.6255</c:v>
                </c:pt>
                <c:pt idx="12">
                  <c:v>1285.7887</c:v>
                </c:pt>
                <c:pt idx="13">
                  <c:v>1372.1087</c:v>
                </c:pt>
                <c:pt idx="14">
                  <c:v>1470.1169</c:v>
                </c:pt>
                <c:pt idx="15">
                  <c:v>1556.6315</c:v>
                </c:pt>
                <c:pt idx="16">
                  <c:v>1658.9826</c:v>
                </c:pt>
                <c:pt idx="17">
                  <c:v>1695.7883</c:v>
                </c:pt>
                <c:pt idx="18">
                  <c:v>1745.8624</c:v>
                </c:pt>
                <c:pt idx="19">
                  <c:v>1830.1321</c:v>
                </c:pt>
                <c:pt idx="20">
                  <c:v>1969.06</c:v>
                </c:pt>
                <c:pt idx="21">
                  <c:v>2068.8068</c:v>
                </c:pt>
                <c:pt idx="22">
                  <c:v>2140.5942</c:v>
                </c:pt>
                <c:pt idx="23">
                  <c:v>2233.0854</c:v>
                </c:pt>
                <c:pt idx="24">
                  <c:v>2350.8611</c:v>
                </c:pt>
                <c:pt idx="25">
                  <c:v>2490.8033</c:v>
                </c:pt>
                <c:pt idx="26">
                  <c:v>2603.8872</c:v>
                </c:pt>
                <c:pt idx="27">
                  <c:v>2748.381</c:v>
                </c:pt>
                <c:pt idx="28">
                  <c:v>2890.6501</c:v>
                </c:pt>
                <c:pt idx="29">
                  <c:v>3025.1583</c:v>
                </c:pt>
                <c:pt idx="30">
                  <c:v>3213.0997</c:v>
                </c:pt>
              </c:numCache>
            </c:numRef>
          </c:val>
          <c:smooth val="0"/>
        </c:ser>
        <c:ser>
          <c:idx val="8"/>
          <c:order val="12"/>
          <c:tx>
            <c:strRef>
              <c:f>Sheet1!$N$1</c:f>
              <c:strCache>
                <c:ptCount val="1"/>
                <c:pt idx="0">
                  <c:v>NZ ($3,182)</c:v>
                </c:pt>
              </c:strCache>
            </c:strRef>
          </c:tx>
          <c:spPr>
            <a:ln w="15875">
              <a:solidFill>
                <a:srgbClr val="FFC000"/>
              </a:solidFill>
            </a:ln>
          </c:spPr>
          <c:marker>
            <c:symbol val="triangle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Sheet1!$A$2:$A$33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Sheet1!$N$2:$N$33</c:f>
              <c:numCache>
                <c:formatCode>General</c:formatCode>
                <c:ptCount val="32"/>
                <c:pt idx="0">
                  <c:v>488.3127</c:v>
                </c:pt>
                <c:pt idx="1">
                  <c:v>542.3125999999995</c:v>
                </c:pt>
                <c:pt idx="2">
                  <c:v>611.6029</c:v>
                </c:pt>
                <c:pt idx="3">
                  <c:v>629.0919</c:v>
                </c:pt>
                <c:pt idx="4">
                  <c:v>644.1253</c:v>
                </c:pt>
                <c:pt idx="5">
                  <c:v>611.6408</c:v>
                </c:pt>
                <c:pt idx="6">
                  <c:v>649.8520999999993</c:v>
                </c:pt>
                <c:pt idx="7">
                  <c:v>739.4603999999997</c:v>
                </c:pt>
                <c:pt idx="8">
                  <c:v>846.7124</c:v>
                </c:pt>
                <c:pt idx="9">
                  <c:v>901.7917</c:v>
                </c:pt>
                <c:pt idx="10">
                  <c:v>980.708</c:v>
                </c:pt>
                <c:pt idx="11">
                  <c:v>1045.4622</c:v>
                </c:pt>
                <c:pt idx="12">
                  <c:v>1093.5119</c:v>
                </c:pt>
                <c:pt idx="13">
                  <c:v>1115.8323</c:v>
                </c:pt>
                <c:pt idx="14">
                  <c:v>1189.0123</c:v>
                </c:pt>
                <c:pt idx="15">
                  <c:v>1246.1352</c:v>
                </c:pt>
                <c:pt idx="16">
                  <c:v>1270.5474</c:v>
                </c:pt>
                <c:pt idx="17">
                  <c:v>1354.0523</c:v>
                </c:pt>
                <c:pt idx="18">
                  <c:v>1450.8573</c:v>
                </c:pt>
                <c:pt idx="19">
                  <c:v>1522.3234</c:v>
                </c:pt>
                <c:pt idx="20">
                  <c:v>1609.7135</c:v>
                </c:pt>
                <c:pt idx="21">
                  <c:v>1707.0896</c:v>
                </c:pt>
                <c:pt idx="22">
                  <c:v>1841.3267</c:v>
                </c:pt>
                <c:pt idx="23">
                  <c:v>1850.3172</c:v>
                </c:pt>
                <c:pt idx="24">
                  <c:v>1978.0584</c:v>
                </c:pt>
                <c:pt idx="25">
                  <c:v>2124.4074</c:v>
                </c:pt>
                <c:pt idx="26">
                  <c:v>2388.6862</c:v>
                </c:pt>
                <c:pt idx="27">
                  <c:v>2441.2635</c:v>
                </c:pt>
                <c:pt idx="28">
                  <c:v>2697.3098</c:v>
                </c:pt>
                <c:pt idx="29">
                  <c:v>2983.9616</c:v>
                </c:pt>
                <c:pt idx="30">
                  <c:v>3042.1151</c:v>
                </c:pt>
                <c:pt idx="31">
                  <c:v>3182.169899999999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82270184"/>
        <c:axId val="-2081949256"/>
      </c:lineChart>
      <c:catAx>
        <c:axId val="-2082270184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spPr>
          <a:ln w="26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1949256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-2081949256"/>
        <c:scaling>
          <c:orientation val="minMax"/>
          <c:max val="90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6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2270184"/>
        <c:crosses val="autoZero"/>
        <c:crossBetween val="between"/>
        <c:majorUnit val="1000.0"/>
      </c:valAx>
      <c:spPr>
        <a:noFill/>
        <a:ln w="21304">
          <a:noFill/>
        </a:ln>
      </c:spPr>
    </c:plotArea>
    <c:legend>
      <c:legendPos val="r"/>
      <c:legendEntry>
        <c:idx val="6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802134508827422"/>
          <c:y val="0.0"/>
          <c:w val="0.181013863651659"/>
          <c:h val="0.892307692307693"/>
        </c:manualLayout>
      </c:layout>
      <c:overlay val="0"/>
      <c:spPr>
        <a:noFill/>
        <a:ln w="21304">
          <a:noFill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7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8054522924411"/>
          <c:y val="0.034"/>
          <c:w val="0.938042131350682"/>
          <c:h val="0.8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736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7ABAFF"/>
              </a:solidFill>
              <a:ln w="13736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747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US**</c:v>
                </c:pt>
                <c:pt idx="1">
                  <c:v>DEN*</c:v>
                </c:pt>
                <c:pt idx="2">
                  <c:v>GER</c:v>
                </c:pt>
                <c:pt idx="3">
                  <c:v>NOR**</c:v>
                </c:pt>
                <c:pt idx="4">
                  <c:v>CAN*</c:v>
                </c:pt>
                <c:pt idx="5">
                  <c:v>NETH*</c:v>
                </c:pt>
                <c:pt idx="6">
                  <c:v>SWIZ</c:v>
                </c:pt>
                <c:pt idx="7">
                  <c:v>OECD Median</c:v>
                </c:pt>
                <c:pt idx="8">
                  <c:v>NZ</c:v>
                </c:pt>
                <c:pt idx="9">
                  <c:v>SWE</c:v>
                </c:pt>
                <c:pt idx="10">
                  <c:v>UK</c:v>
                </c:pt>
                <c:pt idx="11">
                  <c:v>FR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79.0</c:v>
                </c:pt>
                <c:pt idx="1">
                  <c:v>74.0</c:v>
                </c:pt>
                <c:pt idx="2">
                  <c:v>67.5</c:v>
                </c:pt>
                <c:pt idx="3">
                  <c:v>61.6</c:v>
                </c:pt>
                <c:pt idx="4">
                  <c:v>58.6</c:v>
                </c:pt>
                <c:pt idx="5">
                  <c:v>54.4</c:v>
                </c:pt>
                <c:pt idx="6">
                  <c:v>46.1</c:v>
                </c:pt>
                <c:pt idx="7">
                  <c:v>45.3</c:v>
                </c:pt>
                <c:pt idx="8">
                  <c:v>40.9</c:v>
                </c:pt>
                <c:pt idx="9">
                  <c:v>37.4</c:v>
                </c:pt>
                <c:pt idx="10">
                  <c:v>30.9</c:v>
                </c:pt>
                <c:pt idx="11">
                  <c:v>28.5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82074664"/>
        <c:axId val="-2081853640"/>
      </c:barChart>
      <c:catAx>
        <c:axId val="-2082074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1853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1853640"/>
        <c:scaling>
          <c:orientation val="minMax"/>
          <c:max val="10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2074664"/>
        <c:crosses val="autoZero"/>
        <c:crossBetween val="between"/>
        <c:majorUnit val="20.0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8054522924411"/>
          <c:y val="0.034"/>
          <c:w val="0.938042131350682"/>
          <c:h val="0.8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736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Lbls>
            <c:numFmt formatCode="#,##0.0" sourceLinked="0"/>
            <c:spPr>
              <a:noFill/>
              <a:ln w="2747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US</c:v>
                </c:pt>
                <c:pt idx="1">
                  <c:v>GER**</c:v>
                </c:pt>
                <c:pt idx="2">
                  <c:v>FR</c:v>
                </c:pt>
                <c:pt idx="3">
                  <c:v>DEN</c:v>
                </c:pt>
                <c:pt idx="4">
                  <c:v>NETH</c:v>
                </c:pt>
                <c:pt idx="5">
                  <c:v>CAN</c:v>
                </c:pt>
                <c:pt idx="6">
                  <c:v>AUS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102.7</c:v>
                </c:pt>
                <c:pt idx="1">
                  <c:v>95.2</c:v>
                </c:pt>
                <c:pt idx="2">
                  <c:v>67.5</c:v>
                </c:pt>
                <c:pt idx="3">
                  <c:v>61.5</c:v>
                </c:pt>
                <c:pt idx="4">
                  <c:v>49.9</c:v>
                </c:pt>
                <c:pt idx="5">
                  <c:v>49.8</c:v>
                </c:pt>
                <c:pt idx="6">
                  <c:v>24.1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46088664"/>
        <c:axId val="-2062449048"/>
      </c:barChart>
      <c:catAx>
        <c:axId val="214608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449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2449048"/>
        <c:scaling>
          <c:orientation val="minMax"/>
          <c:max val="12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46088664"/>
        <c:crosses val="autoZero"/>
        <c:crossBetween val="between"/>
        <c:majorUnit val="20.0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7136514983352"/>
          <c:y val="0.0654545454545455"/>
          <c:w val="0.935627081021088"/>
          <c:h val="0.8363636363636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5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Sheet1!$A$3:$A$12</c:f>
              <c:strCache>
                <c:ptCount val="10"/>
                <c:pt idx="0">
                  <c:v>US*</c:v>
                </c:pt>
                <c:pt idx="1">
                  <c:v>GER**</c:v>
                </c:pt>
                <c:pt idx="2">
                  <c:v>NOR</c:v>
                </c:pt>
                <c:pt idx="3">
                  <c:v>NZ</c:v>
                </c:pt>
                <c:pt idx="4">
                  <c:v>FR*</c:v>
                </c:pt>
                <c:pt idx="5">
                  <c:v>UK</c:v>
                </c:pt>
                <c:pt idx="6">
                  <c:v>DEN**</c:v>
                </c:pt>
                <c:pt idx="7">
                  <c:v>NETH</c:v>
                </c:pt>
                <c:pt idx="8">
                  <c:v>AUS</c:v>
                </c:pt>
                <c:pt idx="9">
                  <c:v>JPN*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85.0</c:v>
                </c:pt>
                <c:pt idx="1">
                  <c:v>78.7</c:v>
                </c:pt>
                <c:pt idx="2">
                  <c:v>76.2</c:v>
                </c:pt>
                <c:pt idx="3">
                  <c:v>75.0</c:v>
                </c:pt>
                <c:pt idx="4">
                  <c:v>71.1</c:v>
                </c:pt>
                <c:pt idx="5">
                  <c:v>68.5</c:v>
                </c:pt>
                <c:pt idx="6">
                  <c:v>66.3</c:v>
                </c:pt>
                <c:pt idx="7">
                  <c:v>64.8</c:v>
                </c:pt>
                <c:pt idx="8">
                  <c:v>56.8</c:v>
                </c:pt>
                <c:pt idx="9">
                  <c:v>37.7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50"/>
        <c:axId val="-2138877224"/>
        <c:axId val="-2138140008"/>
      </c:barChart>
      <c:catAx>
        <c:axId val="-2138877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8140008"/>
        <c:crosses val="autoZero"/>
        <c:auto val="1"/>
        <c:lblAlgn val="ctr"/>
        <c:lblOffset val="160"/>
        <c:tickLblSkip val="1"/>
        <c:tickMarkSkip val="1"/>
        <c:noMultiLvlLbl val="0"/>
      </c:catAx>
      <c:valAx>
        <c:axId val="-2138140008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8877224"/>
        <c:crosses val="autoZero"/>
        <c:crossBetween val="between"/>
        <c:majorUnit val="20.0"/>
      </c:valAx>
      <c:spPr>
        <a:noFill/>
        <a:ln w="253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77136514983352"/>
          <c:y val="0.0654545454545455"/>
          <c:w val="0.935627081021088"/>
          <c:h val="0.8363636363636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9"/>
            </a:solidFill>
            <a:ln w="12670">
              <a:solidFill>
                <a:schemeClr val="tx1"/>
              </a:solidFill>
              <a:prstDash val="solid"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7ABAFF"/>
              </a:solidFill>
              <a:ln w="12670">
                <a:solidFill>
                  <a:schemeClr val="tx1"/>
                </a:solidFill>
                <a:prstDash val="solid"/>
              </a:ln>
            </c:spPr>
          </c:dPt>
          <c:dPt>
            <c:idx val="9"/>
            <c:invertIfNegative val="0"/>
            <c:bubble3D val="0"/>
          </c:dPt>
          <c:dLbls>
            <c:numFmt formatCode="0.0" sourceLinked="0"/>
            <c:spPr>
              <a:noFill/>
              <a:ln w="25340">
                <a:noFill/>
              </a:ln>
            </c:spPr>
            <c:txPr>
              <a:bodyPr/>
              <a:lstStyle/>
              <a:p>
                <a:pPr>
                  <a:defRPr sz="15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Sheet1!$A$4:$A$16</c:f>
              <c:strCache>
                <c:ptCount val="13"/>
                <c:pt idx="0">
                  <c:v>AUS**</c:v>
                </c:pt>
                <c:pt idx="1">
                  <c:v>NETH**</c:v>
                </c:pt>
                <c:pt idx="2">
                  <c:v>UK</c:v>
                </c:pt>
                <c:pt idx="3">
                  <c:v>US</c:v>
                </c:pt>
                <c:pt idx="4">
                  <c:v>NZ</c:v>
                </c:pt>
                <c:pt idx="5">
                  <c:v>CAN</c:v>
                </c:pt>
                <c:pt idx="6">
                  <c:v>GER**</c:v>
                </c:pt>
                <c:pt idx="7">
                  <c:v>OECD 
Median</c:v>
                </c:pt>
                <c:pt idx="8">
                  <c:v>FR</c:v>
                </c:pt>
                <c:pt idx="9">
                  <c:v>JPN*</c:v>
                </c:pt>
                <c:pt idx="10">
                  <c:v>SWIZ*</c:v>
                </c:pt>
                <c:pt idx="11">
                  <c:v>DEN*</c:v>
                </c:pt>
                <c:pt idx="12">
                  <c:v>NOR</c:v>
                </c:pt>
              </c:strCache>
            </c:strRef>
          </c:cat>
          <c:val>
            <c:numRef>
              <c:f>Sheet1!$B$4:$B$16</c:f>
              <c:numCache>
                <c:formatCode>General</c:formatCode>
                <c:ptCount val="13"/>
                <c:pt idx="0">
                  <c:v>74.6</c:v>
                </c:pt>
                <c:pt idx="1">
                  <c:v>74.0</c:v>
                </c:pt>
                <c:pt idx="2">
                  <c:v>74.0</c:v>
                </c:pt>
                <c:pt idx="3">
                  <c:v>66.9</c:v>
                </c:pt>
                <c:pt idx="4">
                  <c:v>65.5</c:v>
                </c:pt>
                <c:pt idx="5">
                  <c:v>64.4</c:v>
                </c:pt>
                <c:pt idx="6">
                  <c:v>56.1</c:v>
                </c:pt>
                <c:pt idx="7">
                  <c:v>55.65</c:v>
                </c:pt>
                <c:pt idx="8">
                  <c:v>55.2</c:v>
                </c:pt>
                <c:pt idx="9">
                  <c:v>53.0</c:v>
                </c:pt>
                <c:pt idx="10">
                  <c:v>46.0</c:v>
                </c:pt>
                <c:pt idx="11">
                  <c:v>45.6</c:v>
                </c:pt>
                <c:pt idx="12">
                  <c:v>14.1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50"/>
        <c:axId val="-2062215784"/>
        <c:axId val="-2062205544"/>
      </c:barChart>
      <c:catAx>
        <c:axId val="-2062215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205544"/>
        <c:crosses val="autoZero"/>
        <c:auto val="1"/>
        <c:lblAlgn val="ctr"/>
        <c:lblOffset val="160"/>
        <c:tickLblSkip val="1"/>
        <c:tickMarkSkip val="1"/>
        <c:noMultiLvlLbl val="0"/>
      </c:catAx>
      <c:valAx>
        <c:axId val="-2062205544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215784"/>
        <c:crosses val="autoZero"/>
        <c:crossBetween val="between"/>
        <c:majorUnit val="20.0"/>
      </c:valAx>
      <c:spPr>
        <a:noFill/>
        <a:ln w="253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44747081712062"/>
          <c:y val="0.0756302521008403"/>
          <c:w val="0.948119325551232"/>
          <c:h val="0.7584033613445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</c:dPt>
          <c:dLbls>
            <c:numFmt formatCode="0.0" sourceLinked="0"/>
            <c:spPr>
              <a:noFill/>
              <a:ln w="2915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FR*</c:v>
                </c:pt>
                <c:pt idx="1">
                  <c:v>GER**</c:v>
                </c:pt>
                <c:pt idx="2">
                  <c:v>NETH</c:v>
                </c:pt>
                <c:pt idx="3">
                  <c:v>JPN</c:v>
                </c:pt>
                <c:pt idx="4">
                  <c:v>OECD Median</c:v>
                </c:pt>
                <c:pt idx="5">
                  <c:v>DEN*</c:v>
                </c:pt>
                <c:pt idx="6">
                  <c:v>UK*</c:v>
                </c:pt>
                <c:pt idx="7">
                  <c:v>NOR</c:v>
                </c:pt>
                <c:pt idx="8">
                  <c:v>CAN</c:v>
                </c:pt>
                <c:pt idx="9">
                  <c:v>AUS*</c:v>
                </c:pt>
                <c:pt idx="10">
                  <c:v>US</c:v>
                </c:pt>
                <c:pt idx="11">
                  <c:v>SWE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23.3</c:v>
                </c:pt>
                <c:pt idx="1">
                  <c:v>21.9</c:v>
                </c:pt>
                <c:pt idx="2">
                  <c:v>20.8</c:v>
                </c:pt>
                <c:pt idx="3">
                  <c:v>20.1</c:v>
                </c:pt>
                <c:pt idx="4">
                  <c:v>20.1</c:v>
                </c:pt>
                <c:pt idx="5">
                  <c:v>20.0</c:v>
                </c:pt>
                <c:pt idx="6">
                  <c:v>19.6</c:v>
                </c:pt>
                <c:pt idx="7">
                  <c:v>17.0</c:v>
                </c:pt>
                <c:pt idx="8">
                  <c:v>15.7</c:v>
                </c:pt>
                <c:pt idx="9">
                  <c:v>15.1</c:v>
                </c:pt>
                <c:pt idx="10">
                  <c:v>14.8</c:v>
                </c:pt>
                <c:pt idx="11">
                  <c:v>13.1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2266376"/>
        <c:axId val="-2061773224"/>
      </c:barChart>
      <c:catAx>
        <c:axId val="-2062266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1773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1773224"/>
        <c:scaling>
          <c:orientation val="minMax"/>
          <c:max val="40.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6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266376"/>
        <c:crosses val="autoZero"/>
        <c:crossBetween val="between"/>
        <c:majorUnit val="10.0"/>
        <c:minorUnit val="10.0"/>
      </c:valAx>
      <c:spPr>
        <a:noFill/>
        <a:ln w="291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2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16372795969773"/>
          <c:y val="0.0646651270207852"/>
          <c:w val="0.937027707808564"/>
          <c:h val="0.8337182448036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000099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8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9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10"/>
            <c:invertIfNegative val="0"/>
            <c:bubble3D val="0"/>
          </c:dPt>
          <c:dLbls>
            <c:dLbl>
              <c:idx val="11"/>
              <c:numFmt formatCode="0.0" sourceLinked="0"/>
              <c:spPr>
                <a:noFill/>
                <a:ln w="29002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+mn-lt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spPr>
              <a:noFill/>
              <a:ln w="29002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US*</c:v>
                </c:pt>
                <c:pt idx="1">
                  <c:v>AUS</c:v>
                </c:pt>
                <c:pt idx="2">
                  <c:v>NZ**</c:v>
                </c:pt>
                <c:pt idx="3">
                  <c:v>CAN*</c:v>
                </c:pt>
                <c:pt idx="4">
                  <c:v>UK</c:v>
                </c:pt>
                <c:pt idx="5">
                  <c:v>GER**</c:v>
                </c:pt>
                <c:pt idx="6">
                  <c:v>DEN*</c:v>
                </c:pt>
                <c:pt idx="7">
                  <c:v>FR*</c:v>
                </c:pt>
                <c:pt idx="8">
                  <c:v>NETH</c:v>
                </c:pt>
                <c:pt idx="9">
                  <c:v>SWE</c:v>
                </c:pt>
                <c:pt idx="10">
                  <c:v>JPN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36.5</c:v>
                </c:pt>
                <c:pt idx="1">
                  <c:v>28.3</c:v>
                </c:pt>
                <c:pt idx="2">
                  <c:v>27.8</c:v>
                </c:pt>
                <c:pt idx="3">
                  <c:v>25.4</c:v>
                </c:pt>
                <c:pt idx="4">
                  <c:v>24.8</c:v>
                </c:pt>
                <c:pt idx="5">
                  <c:v>14.7</c:v>
                </c:pt>
                <c:pt idx="6">
                  <c:v>13.4</c:v>
                </c:pt>
                <c:pt idx="7">
                  <c:v>12.9</c:v>
                </c:pt>
                <c:pt idx="8">
                  <c:v>11.4</c:v>
                </c:pt>
                <c:pt idx="9">
                  <c:v>11.0</c:v>
                </c:pt>
                <c:pt idx="10">
                  <c:v>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2075099240"/>
        <c:axId val="-2102382200"/>
      </c:barChart>
      <c:catAx>
        <c:axId val="2075099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02382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02382200"/>
        <c:scaling>
          <c:orientation val="minMax"/>
          <c:max val="40.0"/>
          <c:min val="0.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36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5099240"/>
        <c:crosses val="autoZero"/>
        <c:crossBetween val="between"/>
        <c:majorUnit val="5.0"/>
      </c:valAx>
      <c:spPr>
        <a:noFill/>
        <a:ln w="290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4826700898588"/>
          <c:y val="0.136554621848739"/>
          <c:w val="0.944801026957638"/>
          <c:h val="0.7836134453781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888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US</c:v>
                </c:pt>
                <c:pt idx="1">
                  <c:v>JPN</c:v>
                </c:pt>
                <c:pt idx="2">
                  <c:v>CAN</c:v>
                </c:pt>
                <c:pt idx="3">
                  <c:v>NOR</c:v>
                </c:pt>
                <c:pt idx="4">
                  <c:v>SWE</c:v>
                </c:pt>
                <c:pt idx="5">
                  <c:v>NZ</c:v>
                </c:pt>
                <c:pt idx="6">
                  <c:v>NETH</c:v>
                </c:pt>
                <c:pt idx="7">
                  <c:v>GER</c:v>
                </c:pt>
                <c:pt idx="8">
                  <c:v>DEN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89.3</c:v>
                </c:pt>
                <c:pt idx="1">
                  <c:v>87.3</c:v>
                </c:pt>
                <c:pt idx="2">
                  <c:v>87.1</c:v>
                </c:pt>
                <c:pt idx="3">
                  <c:v>86.5</c:v>
                </c:pt>
                <c:pt idx="4">
                  <c:v>86.0</c:v>
                </c:pt>
                <c:pt idx="5">
                  <c:v>84.5</c:v>
                </c:pt>
                <c:pt idx="6">
                  <c:v>84.4</c:v>
                </c:pt>
                <c:pt idx="7">
                  <c:v>83.3</c:v>
                </c:pt>
                <c:pt idx="8">
                  <c:v>82.0</c:v>
                </c:pt>
                <c:pt idx="9">
                  <c:v>81.3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0071896"/>
        <c:axId val="-2059689128"/>
      </c:barChart>
      <c:catAx>
        <c:axId val="-206007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59689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59689128"/>
        <c:scaling>
          <c:orientation val="minMax"/>
          <c:max val="100.0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6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0071896"/>
        <c:crosses val="autoZero"/>
        <c:crossBetween val="between"/>
        <c:majorUnit val="20.0"/>
        <c:minorUnit val="1.0"/>
      </c:valAx>
      <c:spPr>
        <a:noFill/>
        <a:ln w="2888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07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55696202531646"/>
          <c:y val="0.0691056910569106"/>
          <c:w val="0.956962025316456"/>
          <c:h val="0.80799200877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8972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UK</c:v>
                </c:pt>
                <c:pt idx="1">
                  <c:v>SWE</c:v>
                </c:pt>
                <c:pt idx="2">
                  <c:v>NZ</c:v>
                </c:pt>
                <c:pt idx="3">
                  <c:v>SWIZ*</c:v>
                </c:pt>
                <c:pt idx="4">
                  <c:v>CAN</c:v>
                </c:pt>
                <c:pt idx="5">
                  <c:v>NOR</c:v>
                </c:pt>
                <c:pt idx="6">
                  <c:v>OECD Median</c:v>
                </c:pt>
                <c:pt idx="7">
                  <c:v>AUS</c:v>
                </c:pt>
                <c:pt idx="8">
                  <c:v>NETH**</c:v>
                </c:pt>
                <c:pt idx="9">
                  <c:v>FR**</c:v>
                </c:pt>
                <c:pt idx="10">
                  <c:v>DEN</c:v>
                </c:pt>
                <c:pt idx="11">
                  <c:v>US*</c:v>
                </c:pt>
                <c:pt idx="12">
                  <c:v>GER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4.8</c:v>
                </c:pt>
                <c:pt idx="1">
                  <c:v>5.7</c:v>
                </c:pt>
                <c:pt idx="2">
                  <c:v>7.0</c:v>
                </c:pt>
                <c:pt idx="3">
                  <c:v>7.4</c:v>
                </c:pt>
                <c:pt idx="4">
                  <c:v>9.5</c:v>
                </c:pt>
                <c:pt idx="5">
                  <c:v>9.8</c:v>
                </c:pt>
                <c:pt idx="6">
                  <c:v>9.8</c:v>
                </c:pt>
                <c:pt idx="7">
                  <c:v>11.0</c:v>
                </c:pt>
                <c:pt idx="8">
                  <c:v>12.0</c:v>
                </c:pt>
                <c:pt idx="9">
                  <c:v>12.6</c:v>
                </c:pt>
                <c:pt idx="10">
                  <c:v>18.1</c:v>
                </c:pt>
                <c:pt idx="11">
                  <c:v>32.9</c:v>
                </c:pt>
                <c:pt idx="12">
                  <c:v>33.7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46374616"/>
        <c:axId val="-2062064888"/>
      </c:barChart>
      <c:catAx>
        <c:axId val="2146374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064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2064888"/>
        <c:scaling>
          <c:orientation val="minMax"/>
          <c:max val="4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46374616"/>
        <c:crosses val="autoZero"/>
        <c:crossBetween val="between"/>
        <c:majorUnit val="10.0"/>
        <c:minorUnit val="1.0"/>
      </c:valAx>
      <c:spPr>
        <a:noFill/>
        <a:ln w="2897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68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41772151898734"/>
          <c:y val="0.0676532769556026"/>
          <c:w val="0.968354430379747"/>
          <c:h val="0.8139420878841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904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DEN</c:v>
                </c:pt>
                <c:pt idx="1">
                  <c:v>NOR</c:v>
                </c:pt>
                <c:pt idx="2">
                  <c:v>SWE**</c:v>
                </c:pt>
                <c:pt idx="3">
                  <c:v>AUS</c:v>
                </c:pt>
                <c:pt idx="4">
                  <c:v>NZ</c:v>
                </c:pt>
                <c:pt idx="5">
                  <c:v>CAN</c:v>
                </c:pt>
                <c:pt idx="6">
                  <c:v>US*</c:v>
                </c:pt>
                <c:pt idx="7">
                  <c:v>SWIZ*</c:v>
                </c:pt>
                <c:pt idx="8">
                  <c:v>OECD Median</c:v>
                </c:pt>
                <c:pt idx="9">
                  <c:v>UK</c:v>
                </c:pt>
                <c:pt idx="10">
                  <c:v>NETH**</c:v>
                </c:pt>
                <c:pt idx="11">
                  <c:v>GER</c:v>
                </c:pt>
                <c:pt idx="12">
                  <c:v>JPN*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2.3</c:v>
                </c:pt>
                <c:pt idx="1">
                  <c:v>2.5</c:v>
                </c:pt>
                <c:pt idx="2">
                  <c:v>2.9</c:v>
                </c:pt>
                <c:pt idx="3">
                  <c:v>3.2</c:v>
                </c:pt>
                <c:pt idx="4">
                  <c:v>3.2</c:v>
                </c:pt>
                <c:pt idx="5">
                  <c:v>3.9</c:v>
                </c:pt>
                <c:pt idx="6">
                  <c:v>4.3</c:v>
                </c:pt>
                <c:pt idx="7">
                  <c:v>4.5</c:v>
                </c:pt>
                <c:pt idx="8">
                  <c:v>4.6</c:v>
                </c:pt>
                <c:pt idx="9">
                  <c:v>5.2</c:v>
                </c:pt>
                <c:pt idx="10">
                  <c:v>5.3</c:v>
                </c:pt>
                <c:pt idx="11">
                  <c:v>6.8</c:v>
                </c:pt>
                <c:pt idx="12">
                  <c:v>9.700000000000001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59848088"/>
        <c:axId val="-2060213608"/>
      </c:barChart>
      <c:catAx>
        <c:axId val="-2059848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0213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0213608"/>
        <c:scaling>
          <c:orientation val="minMax"/>
          <c:max val="1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59848088"/>
        <c:crosses val="autoZero"/>
        <c:crossBetween val="between"/>
        <c:majorUnit val="2.0"/>
        <c:minorUnit val="1.0"/>
      </c:valAx>
      <c:spPr>
        <a:noFill/>
        <a:ln w="290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15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41772151898734"/>
          <c:y val="0.0676532769556026"/>
          <c:w val="0.968354430379747"/>
          <c:h val="0.8562367864693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#,##0.0" sourceLinked="0"/>
            <c:spPr>
              <a:noFill/>
              <a:ln w="2904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DEN**</c:v>
                </c:pt>
                <c:pt idx="1">
                  <c:v>SWE</c:v>
                </c:pt>
                <c:pt idx="2">
                  <c:v>GER</c:v>
                </c:pt>
                <c:pt idx="3">
                  <c:v>US*</c:v>
                </c:pt>
                <c:pt idx="4">
                  <c:v>FR</c:v>
                </c:pt>
                <c:pt idx="5">
                  <c:v>UK</c:v>
                </c:pt>
                <c:pt idx="6">
                  <c:v>NZ</c:v>
                </c:pt>
                <c:pt idx="7">
                  <c:v>CAN</c:v>
                </c:pt>
                <c:pt idx="8">
                  <c:v>AUS</c:v>
                </c:pt>
                <c:pt idx="9">
                  <c:v>SWIZ*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1.8</c:v>
                </c:pt>
                <c:pt idx="1">
                  <c:v>2.6</c:v>
                </c:pt>
                <c:pt idx="2">
                  <c:v>3.4</c:v>
                </c:pt>
                <c:pt idx="3">
                  <c:v>4.9</c:v>
                </c:pt>
                <c:pt idx="4">
                  <c:v>5.5</c:v>
                </c:pt>
                <c:pt idx="5">
                  <c:v>5.7</c:v>
                </c:pt>
                <c:pt idx="6">
                  <c:v>8.700000000000001</c:v>
                </c:pt>
                <c:pt idx="7">
                  <c:v>9.700000000000001</c:v>
                </c:pt>
                <c:pt idx="8">
                  <c:v>9.8</c:v>
                </c:pt>
                <c:pt idx="9">
                  <c:v>13.8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86119400"/>
        <c:axId val="-2083157768"/>
      </c:barChart>
      <c:catAx>
        <c:axId val="-2086119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3157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3157768"/>
        <c:scaling>
          <c:orientation val="minMax"/>
          <c:max val="15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3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6119400"/>
        <c:crosses val="autoZero"/>
        <c:crossBetween val="between"/>
        <c:majorUnit val="3.0"/>
        <c:minorUnit val="1.0"/>
      </c:valAx>
      <c:spPr>
        <a:noFill/>
        <a:ln w="290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15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030809232958"/>
          <c:y val="0.1124394636374"/>
          <c:w val="0.731256780218848"/>
          <c:h val="0.737325224859011"/>
        </c:manualLayout>
      </c:layout>
      <c:lineChart>
        <c:grouping val="standard"/>
        <c:varyColors val="0"/>
        <c:ser>
          <c:idx val="7"/>
          <c:order val="0"/>
          <c:tx>
            <c:strRef>
              <c:f>Sheet1!$A$2:$A$2</c:f>
              <c:strCache>
                <c:ptCount val="1"/>
                <c:pt idx="0">
                  <c:v>US (17.7%)</c:v>
                </c:pt>
              </c:strCache>
            </c:strRef>
          </c:tx>
          <c:spPr>
            <a:ln w="24053">
              <a:solidFill>
                <a:srgbClr val="000000"/>
              </a:solidFill>
              <a:prstDash val="solid"/>
            </a:ln>
          </c:spPr>
          <c:marker>
            <c:symbol val="x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Sheet1!$B$2:$AG$2</c:f>
              <c:numCache>
                <c:formatCode>General</c:formatCode>
                <c:ptCount val="32"/>
                <c:pt idx="0">
                  <c:v>9.046299999999998</c:v>
                </c:pt>
                <c:pt idx="1">
                  <c:v>9.376700000000004</c:v>
                </c:pt>
                <c:pt idx="2">
                  <c:v>10.1829</c:v>
                </c:pt>
                <c:pt idx="3">
                  <c:v>10.3352</c:v>
                </c:pt>
                <c:pt idx="4">
                  <c:v>10.2273</c:v>
                </c:pt>
                <c:pt idx="5">
                  <c:v>10.4255</c:v>
                </c:pt>
                <c:pt idx="6">
                  <c:v>10.5738</c:v>
                </c:pt>
                <c:pt idx="7">
                  <c:v>10.8341</c:v>
                </c:pt>
                <c:pt idx="8">
                  <c:v>11.2803</c:v>
                </c:pt>
                <c:pt idx="9">
                  <c:v>11.687</c:v>
                </c:pt>
                <c:pt idx="10">
                  <c:v>12.3653</c:v>
                </c:pt>
                <c:pt idx="11">
                  <c:v>13.0856</c:v>
                </c:pt>
                <c:pt idx="12">
                  <c:v>13.3962</c:v>
                </c:pt>
                <c:pt idx="13">
                  <c:v>13.6828</c:v>
                </c:pt>
                <c:pt idx="14">
                  <c:v>13.5827</c:v>
                </c:pt>
                <c:pt idx="15">
                  <c:v>13.7073</c:v>
                </c:pt>
                <c:pt idx="16">
                  <c:v>13.6698</c:v>
                </c:pt>
                <c:pt idx="17">
                  <c:v>13.5644</c:v>
                </c:pt>
                <c:pt idx="18">
                  <c:v>13.5846</c:v>
                </c:pt>
                <c:pt idx="19">
                  <c:v>13.5801</c:v>
                </c:pt>
                <c:pt idx="20">
                  <c:v>13.6553</c:v>
                </c:pt>
                <c:pt idx="21">
                  <c:v>14.3136</c:v>
                </c:pt>
                <c:pt idx="22">
                  <c:v>15.1644</c:v>
                </c:pt>
                <c:pt idx="23">
                  <c:v>15.696</c:v>
                </c:pt>
                <c:pt idx="24">
                  <c:v>15.7919</c:v>
                </c:pt>
                <c:pt idx="25">
                  <c:v>15.8399</c:v>
                </c:pt>
                <c:pt idx="26">
                  <c:v>15.9368</c:v>
                </c:pt>
                <c:pt idx="27">
                  <c:v>16.16079999999998</c:v>
                </c:pt>
                <c:pt idx="28">
                  <c:v>16.6201</c:v>
                </c:pt>
                <c:pt idx="29">
                  <c:v>17.6706</c:v>
                </c:pt>
                <c:pt idx="30">
                  <c:v>17.6911</c:v>
                </c:pt>
                <c:pt idx="31">
                  <c:v>17.683</c:v>
                </c:pt>
              </c:numCache>
            </c:numRef>
          </c:val>
          <c:smooth val="0"/>
        </c:ser>
        <c:ser>
          <c:idx val="8"/>
          <c:order val="1"/>
          <c:tx>
            <c:strRef>
              <c:f>Sheet1!$A$3:$A$3</c:f>
              <c:strCache>
                <c:ptCount val="1"/>
                <c:pt idx="0">
                  <c:v>NETH (11.9%)</c:v>
                </c:pt>
              </c:strCache>
            </c:strRef>
          </c:tx>
          <c:spPr>
            <a:ln w="12700">
              <a:solidFill>
                <a:srgbClr val="C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Sheet1!$B$3:$AG$3</c:f>
              <c:numCache>
                <c:formatCode>General</c:formatCode>
                <c:ptCount val="32"/>
                <c:pt idx="0">
                  <c:v>7.4212</c:v>
                </c:pt>
                <c:pt idx="1">
                  <c:v>7.507899999999998</c:v>
                </c:pt>
                <c:pt idx="2">
                  <c:v>7.8094</c:v>
                </c:pt>
                <c:pt idx="3">
                  <c:v>7.6702</c:v>
                </c:pt>
                <c:pt idx="4">
                  <c:v>7.3731</c:v>
                </c:pt>
                <c:pt idx="5">
                  <c:v>7.304899999999997</c:v>
                </c:pt>
                <c:pt idx="6">
                  <c:v>7.4334</c:v>
                </c:pt>
                <c:pt idx="7">
                  <c:v>7.5755</c:v>
                </c:pt>
                <c:pt idx="8">
                  <c:v>7.626999999999997</c:v>
                </c:pt>
                <c:pt idx="9">
                  <c:v>7.9176</c:v>
                </c:pt>
                <c:pt idx="10">
                  <c:v>8.0136</c:v>
                </c:pt>
                <c:pt idx="11">
                  <c:v>8.1651</c:v>
                </c:pt>
                <c:pt idx="12">
                  <c:v>8.356200000000002</c:v>
                </c:pt>
                <c:pt idx="13">
                  <c:v>8.474300000000001</c:v>
                </c:pt>
                <c:pt idx="14">
                  <c:v>8.329600000000002</c:v>
                </c:pt>
                <c:pt idx="15">
                  <c:v>8.327300000000001</c:v>
                </c:pt>
                <c:pt idx="16">
                  <c:v>8.211500000000001</c:v>
                </c:pt>
                <c:pt idx="17">
                  <c:v>7.9493</c:v>
                </c:pt>
                <c:pt idx="18">
                  <c:v>8.061800000000003</c:v>
                </c:pt>
                <c:pt idx="19">
                  <c:v>8.088199999999998</c:v>
                </c:pt>
                <c:pt idx="20">
                  <c:v>7.957899999999999</c:v>
                </c:pt>
                <c:pt idx="21">
                  <c:v>8.2974</c:v>
                </c:pt>
                <c:pt idx="22">
                  <c:v>8.869900000000002</c:v>
                </c:pt>
                <c:pt idx="23">
                  <c:v>9.7728</c:v>
                </c:pt>
                <c:pt idx="24">
                  <c:v>9.968300000000001</c:v>
                </c:pt>
                <c:pt idx="25">
                  <c:v>10.882</c:v>
                </c:pt>
                <c:pt idx="26">
                  <c:v>10.7468</c:v>
                </c:pt>
                <c:pt idx="27">
                  <c:v>10.7642</c:v>
                </c:pt>
                <c:pt idx="28">
                  <c:v>10.9909</c:v>
                </c:pt>
                <c:pt idx="29">
                  <c:v>11.8823</c:v>
                </c:pt>
                <c:pt idx="30">
                  <c:v>12.0661</c:v>
                </c:pt>
                <c:pt idx="31">
                  <c:v>11.9369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Sheet1!$A$4:$A$4</c:f>
              <c:strCache>
                <c:ptCount val="1"/>
                <c:pt idx="0">
                  <c:v>FR (11.6%)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Sheet1!$B$4:$AG$4</c:f>
              <c:numCache>
                <c:formatCode>General</c:formatCode>
                <c:ptCount val="32"/>
                <c:pt idx="0">
                  <c:v>7.0316</c:v>
                </c:pt>
                <c:pt idx="5">
                  <c:v>7.9957</c:v>
                </c:pt>
                <c:pt idx="10">
                  <c:v>8.3666</c:v>
                </c:pt>
                <c:pt idx="11">
                  <c:v>8.607900000000001</c:v>
                </c:pt>
                <c:pt idx="12">
                  <c:v>8.866100000000002</c:v>
                </c:pt>
                <c:pt idx="13">
                  <c:v>9.2884</c:v>
                </c:pt>
                <c:pt idx="14">
                  <c:v>9.2598</c:v>
                </c:pt>
                <c:pt idx="15">
                  <c:v>10.3559</c:v>
                </c:pt>
                <c:pt idx="16">
                  <c:v>10.3753</c:v>
                </c:pt>
                <c:pt idx="17">
                  <c:v>10.2503</c:v>
                </c:pt>
                <c:pt idx="18">
                  <c:v>10.146</c:v>
                </c:pt>
                <c:pt idx="19">
                  <c:v>10.1536</c:v>
                </c:pt>
                <c:pt idx="20">
                  <c:v>10.0848</c:v>
                </c:pt>
                <c:pt idx="21">
                  <c:v>10.2113</c:v>
                </c:pt>
                <c:pt idx="22">
                  <c:v>10.5603</c:v>
                </c:pt>
                <c:pt idx="23">
                  <c:v>10.8301</c:v>
                </c:pt>
                <c:pt idx="24">
                  <c:v>10.9695</c:v>
                </c:pt>
                <c:pt idx="25">
                  <c:v>11.0173</c:v>
                </c:pt>
                <c:pt idx="26">
                  <c:v>10.9516</c:v>
                </c:pt>
                <c:pt idx="27">
                  <c:v>10.8754</c:v>
                </c:pt>
                <c:pt idx="28">
                  <c:v>11.0232</c:v>
                </c:pt>
                <c:pt idx="29">
                  <c:v>11.7314</c:v>
                </c:pt>
                <c:pt idx="30">
                  <c:v>11.677</c:v>
                </c:pt>
                <c:pt idx="31">
                  <c:v>11.6343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Sheet1!$A$5:$A$5</c:f>
              <c:strCache>
                <c:ptCount val="1"/>
                <c:pt idx="0">
                  <c:v>GER (11.3%)</c:v>
                </c:pt>
              </c:strCache>
            </c:strRef>
          </c:tx>
          <c:spPr>
            <a:ln w="12027">
              <a:solidFill>
                <a:srgbClr val="FFC000"/>
              </a:solidFill>
              <a:prstDash val="solid"/>
            </a:ln>
          </c:spPr>
          <c:marker>
            <c:symbol val="plus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Sheet1!$B$5:$AG$5</c:f>
              <c:numCache>
                <c:formatCode>General</c:formatCode>
                <c:ptCount val="32"/>
                <c:pt idx="0">
                  <c:v>8.423</c:v>
                </c:pt>
                <c:pt idx="1">
                  <c:v>8.703700000000001</c:v>
                </c:pt>
                <c:pt idx="2">
                  <c:v>8.5785</c:v>
                </c:pt>
                <c:pt idx="3">
                  <c:v>8.554200000000001</c:v>
                </c:pt>
                <c:pt idx="4">
                  <c:v>8.632</c:v>
                </c:pt>
                <c:pt idx="5">
                  <c:v>8.7774</c:v>
                </c:pt>
                <c:pt idx="6">
                  <c:v>8.671000000000001</c:v>
                </c:pt>
                <c:pt idx="7">
                  <c:v>8.7727</c:v>
                </c:pt>
                <c:pt idx="8">
                  <c:v>8.943200000000001</c:v>
                </c:pt>
                <c:pt idx="9">
                  <c:v>8.3422</c:v>
                </c:pt>
                <c:pt idx="10">
                  <c:v>8.287500000000001</c:v>
                </c:pt>
                <c:pt idx="12">
                  <c:v>9.624799999999998</c:v>
                </c:pt>
                <c:pt idx="13">
                  <c:v>9.611899999999998</c:v>
                </c:pt>
                <c:pt idx="14">
                  <c:v>9.818000000000001</c:v>
                </c:pt>
                <c:pt idx="15">
                  <c:v>10.1137</c:v>
                </c:pt>
                <c:pt idx="16">
                  <c:v>10.4202</c:v>
                </c:pt>
                <c:pt idx="17">
                  <c:v>10.2668</c:v>
                </c:pt>
                <c:pt idx="18">
                  <c:v>10.2941</c:v>
                </c:pt>
                <c:pt idx="19">
                  <c:v>10.362</c:v>
                </c:pt>
                <c:pt idx="20">
                  <c:v>10.3952</c:v>
                </c:pt>
                <c:pt idx="21">
                  <c:v>10.5042</c:v>
                </c:pt>
                <c:pt idx="22">
                  <c:v>10.7243</c:v>
                </c:pt>
                <c:pt idx="23">
                  <c:v>10.9191</c:v>
                </c:pt>
                <c:pt idx="24">
                  <c:v>10.6689</c:v>
                </c:pt>
                <c:pt idx="25">
                  <c:v>10.8089</c:v>
                </c:pt>
                <c:pt idx="26">
                  <c:v>10.6374</c:v>
                </c:pt>
                <c:pt idx="27">
                  <c:v>10.4771</c:v>
                </c:pt>
                <c:pt idx="28">
                  <c:v>10.7042</c:v>
                </c:pt>
                <c:pt idx="29">
                  <c:v>11.7516</c:v>
                </c:pt>
                <c:pt idx="30">
                  <c:v>11.5495</c:v>
                </c:pt>
                <c:pt idx="31">
                  <c:v>11.3323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Sheet1!$A$6:$A$6</c:f>
              <c:strCache>
                <c:ptCount val="1"/>
                <c:pt idx="0">
                  <c:v>CAN (11.2%)</c:v>
                </c:pt>
              </c:strCache>
            </c:strRef>
          </c:tx>
          <c:spPr>
            <a:ln w="12700">
              <a:solidFill>
                <a:srgbClr val="92D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92D050"/>
              </a:solidFill>
              <a:ln>
                <a:solidFill>
                  <a:srgbClr val="92D05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Sheet1!$B$6:$AG$6</c:f>
              <c:numCache>
                <c:formatCode>General</c:formatCode>
                <c:ptCount val="32"/>
                <c:pt idx="0">
                  <c:v>7.025099999999997</c:v>
                </c:pt>
                <c:pt idx="1">
                  <c:v>7.222099999999998</c:v>
                </c:pt>
                <c:pt idx="2">
                  <c:v>8.026000000000001</c:v>
                </c:pt>
                <c:pt idx="3">
                  <c:v>8.1984</c:v>
                </c:pt>
                <c:pt idx="4">
                  <c:v>8.094200000000001</c:v>
                </c:pt>
                <c:pt idx="5">
                  <c:v>8.120600000000001</c:v>
                </c:pt>
                <c:pt idx="6">
                  <c:v>8.363700000000004</c:v>
                </c:pt>
                <c:pt idx="7">
                  <c:v>8.2866</c:v>
                </c:pt>
                <c:pt idx="8">
                  <c:v>8.2222</c:v>
                </c:pt>
                <c:pt idx="9">
                  <c:v>8.4314</c:v>
                </c:pt>
                <c:pt idx="10">
                  <c:v>8.867600000000002</c:v>
                </c:pt>
                <c:pt idx="11">
                  <c:v>9.560600000000002</c:v>
                </c:pt>
                <c:pt idx="12">
                  <c:v>9.832500000000004</c:v>
                </c:pt>
                <c:pt idx="13">
                  <c:v>9.713999999999998</c:v>
                </c:pt>
                <c:pt idx="14">
                  <c:v>9.371500000000002</c:v>
                </c:pt>
                <c:pt idx="15">
                  <c:v>9.034000000000001</c:v>
                </c:pt>
                <c:pt idx="16">
                  <c:v>8.8222</c:v>
                </c:pt>
                <c:pt idx="17">
                  <c:v>8.7858</c:v>
                </c:pt>
                <c:pt idx="18">
                  <c:v>9.037299999999998</c:v>
                </c:pt>
                <c:pt idx="19">
                  <c:v>8.9023</c:v>
                </c:pt>
                <c:pt idx="20">
                  <c:v>8.8424</c:v>
                </c:pt>
                <c:pt idx="21">
                  <c:v>9.315700000000004</c:v>
                </c:pt>
                <c:pt idx="22">
                  <c:v>9.597900000000001</c:v>
                </c:pt>
                <c:pt idx="23">
                  <c:v>9.7814</c:v>
                </c:pt>
                <c:pt idx="24">
                  <c:v>9.8079</c:v>
                </c:pt>
                <c:pt idx="25">
                  <c:v>9.829500000000002</c:v>
                </c:pt>
                <c:pt idx="26">
                  <c:v>9.962100000000004</c:v>
                </c:pt>
                <c:pt idx="27">
                  <c:v>10.0263</c:v>
                </c:pt>
                <c:pt idx="28">
                  <c:v>10.2537</c:v>
                </c:pt>
                <c:pt idx="29">
                  <c:v>11.3992</c:v>
                </c:pt>
                <c:pt idx="30">
                  <c:v>11.3738</c:v>
                </c:pt>
                <c:pt idx="31">
                  <c:v>11.1784</c:v>
                </c:pt>
              </c:numCache>
            </c:numRef>
          </c:val>
          <c:smooth val="0"/>
        </c:ser>
        <c:ser>
          <c:idx val="0"/>
          <c:order val="5"/>
          <c:tx>
            <c:strRef>
              <c:f>Sheet1!$A$7:$A$7</c:f>
              <c:strCache>
                <c:ptCount val="1"/>
                <c:pt idx="0">
                  <c:v>DEN (11.1%)*</c:v>
                </c:pt>
              </c:strCache>
            </c:strRef>
          </c:tx>
          <c:spPr>
            <a:ln w="12027">
              <a:solidFill>
                <a:srgbClr val="00B05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Sheet1!$B$7:$AG$7</c:f>
              <c:numCache>
                <c:formatCode>General</c:formatCode>
                <c:ptCount val="32"/>
                <c:pt idx="0">
                  <c:v>8.9494</c:v>
                </c:pt>
                <c:pt idx="1">
                  <c:v>9.1534</c:v>
                </c:pt>
                <c:pt idx="2">
                  <c:v>9.1599</c:v>
                </c:pt>
                <c:pt idx="3">
                  <c:v>8.883500000000004</c:v>
                </c:pt>
                <c:pt idx="4">
                  <c:v>8.460600000000002</c:v>
                </c:pt>
                <c:pt idx="5">
                  <c:v>8.484800000000003</c:v>
                </c:pt>
                <c:pt idx="6">
                  <c:v>8.1562</c:v>
                </c:pt>
                <c:pt idx="7">
                  <c:v>8.4641</c:v>
                </c:pt>
                <c:pt idx="8">
                  <c:v>8.6157</c:v>
                </c:pt>
                <c:pt idx="9">
                  <c:v>8.4518</c:v>
                </c:pt>
                <c:pt idx="10">
                  <c:v>8.344000000000001</c:v>
                </c:pt>
                <c:pt idx="11">
                  <c:v>8.222900000000001</c:v>
                </c:pt>
                <c:pt idx="12">
                  <c:v>8.278099999999998</c:v>
                </c:pt>
                <c:pt idx="13">
                  <c:v>8.646000000000001</c:v>
                </c:pt>
                <c:pt idx="14">
                  <c:v>8.4357</c:v>
                </c:pt>
                <c:pt idx="15">
                  <c:v>8.125300000000001</c:v>
                </c:pt>
                <c:pt idx="16">
                  <c:v>8.211500000000001</c:v>
                </c:pt>
                <c:pt idx="17">
                  <c:v>8.1509</c:v>
                </c:pt>
                <c:pt idx="18">
                  <c:v>8.1561</c:v>
                </c:pt>
                <c:pt idx="19">
                  <c:v>8.953600000000006</c:v>
                </c:pt>
                <c:pt idx="20">
                  <c:v>8.699100000000001</c:v>
                </c:pt>
                <c:pt idx="21">
                  <c:v>9.100200000000001</c:v>
                </c:pt>
                <c:pt idx="22">
                  <c:v>9.3329</c:v>
                </c:pt>
                <c:pt idx="23">
                  <c:v>9.5094</c:v>
                </c:pt>
                <c:pt idx="24">
                  <c:v>9.674900000000001</c:v>
                </c:pt>
                <c:pt idx="25">
                  <c:v>9.77</c:v>
                </c:pt>
                <c:pt idx="26">
                  <c:v>9.924300000000001</c:v>
                </c:pt>
                <c:pt idx="27">
                  <c:v>9.987300000000001</c:v>
                </c:pt>
                <c:pt idx="28">
                  <c:v>10.183</c:v>
                </c:pt>
                <c:pt idx="29">
                  <c:v>11.4722</c:v>
                </c:pt>
                <c:pt idx="30">
                  <c:v>11.0751</c:v>
                </c:pt>
              </c:numCache>
            </c:numRef>
          </c:val>
          <c:smooth val="0"/>
        </c:ser>
        <c:ser>
          <c:idx val="3"/>
          <c:order val="6"/>
          <c:tx>
            <c:strRef>
              <c:f>Sheet1!$A$8:$A$8</c:f>
              <c:strCache>
                <c:ptCount val="1"/>
                <c:pt idx="0">
                  <c:v>SWIZ (11.0%)</c:v>
                </c:pt>
              </c:strCache>
            </c:strRef>
          </c:tx>
          <c:spPr>
            <a:ln w="12027">
              <a:solidFill>
                <a:srgbClr val="00B0F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Sheet1!$B$8:$AG$8</c:f>
              <c:numCache>
                <c:formatCode>General</c:formatCode>
                <c:ptCount val="32"/>
                <c:pt idx="0">
                  <c:v>7.222399999999999</c:v>
                </c:pt>
                <c:pt idx="1">
                  <c:v>7.2874</c:v>
                </c:pt>
                <c:pt idx="2">
                  <c:v>7.4365</c:v>
                </c:pt>
                <c:pt idx="3">
                  <c:v>7.8328</c:v>
                </c:pt>
                <c:pt idx="4">
                  <c:v>7.5715</c:v>
                </c:pt>
                <c:pt idx="5">
                  <c:v>7.5748</c:v>
                </c:pt>
                <c:pt idx="6">
                  <c:v>7.7627</c:v>
                </c:pt>
                <c:pt idx="7">
                  <c:v>7.9847</c:v>
                </c:pt>
                <c:pt idx="8">
                  <c:v>8.037199999999998</c:v>
                </c:pt>
                <c:pt idx="9">
                  <c:v>8.063300000000003</c:v>
                </c:pt>
                <c:pt idx="10">
                  <c:v>7.9977</c:v>
                </c:pt>
                <c:pt idx="11">
                  <c:v>8.6524</c:v>
                </c:pt>
                <c:pt idx="12">
                  <c:v>9.054300000000001</c:v>
                </c:pt>
                <c:pt idx="13">
                  <c:v>9.1374</c:v>
                </c:pt>
                <c:pt idx="14">
                  <c:v>9.218299999999997</c:v>
                </c:pt>
                <c:pt idx="15">
                  <c:v>9.334300000000001</c:v>
                </c:pt>
                <c:pt idx="16">
                  <c:v>9.715200000000001</c:v>
                </c:pt>
                <c:pt idx="17">
                  <c:v>9.6698</c:v>
                </c:pt>
                <c:pt idx="18">
                  <c:v>9.8465</c:v>
                </c:pt>
                <c:pt idx="19">
                  <c:v>10.0029</c:v>
                </c:pt>
                <c:pt idx="20">
                  <c:v>9.908100000000001</c:v>
                </c:pt>
                <c:pt idx="21">
                  <c:v>10.2817</c:v>
                </c:pt>
                <c:pt idx="22">
                  <c:v>10.6066</c:v>
                </c:pt>
                <c:pt idx="23">
                  <c:v>10.9339</c:v>
                </c:pt>
                <c:pt idx="24">
                  <c:v>10.9612</c:v>
                </c:pt>
                <c:pt idx="25">
                  <c:v>10.8629</c:v>
                </c:pt>
                <c:pt idx="26">
                  <c:v>10.3877</c:v>
                </c:pt>
                <c:pt idx="27">
                  <c:v>10.2099</c:v>
                </c:pt>
                <c:pt idx="28">
                  <c:v>10.289</c:v>
                </c:pt>
                <c:pt idx="29">
                  <c:v>11.0005</c:v>
                </c:pt>
                <c:pt idx="30">
                  <c:v>10.8817</c:v>
                </c:pt>
                <c:pt idx="31">
                  <c:v>11.0148</c:v>
                </c:pt>
              </c:numCache>
            </c:numRef>
          </c:val>
          <c:smooth val="0"/>
        </c:ser>
        <c:ser>
          <c:idx val="11"/>
          <c:order val="7"/>
          <c:tx>
            <c:strRef>
              <c:f>Sheet1!$A$9:$A$9</c:f>
              <c:strCache>
                <c:ptCount val="1"/>
                <c:pt idx="0">
                  <c:v>NZ (10.3%)</c:v>
                </c:pt>
              </c:strCache>
            </c:strRef>
          </c:tx>
          <c:spPr>
            <a:ln w="12027">
              <a:solidFill>
                <a:srgbClr val="0070C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Sheet1!$B$9:$AG$9</c:f>
              <c:numCache>
                <c:formatCode>General</c:formatCode>
                <c:ptCount val="32"/>
                <c:pt idx="0">
                  <c:v>5.8328</c:v>
                </c:pt>
                <c:pt idx="1">
                  <c:v>5.763999999999997</c:v>
                </c:pt>
                <c:pt idx="2">
                  <c:v>5.9216</c:v>
                </c:pt>
                <c:pt idx="3">
                  <c:v>5.7662</c:v>
                </c:pt>
                <c:pt idx="4">
                  <c:v>5.4781</c:v>
                </c:pt>
                <c:pt idx="5">
                  <c:v>5.0381</c:v>
                </c:pt>
                <c:pt idx="6">
                  <c:v>5.1436</c:v>
                </c:pt>
                <c:pt idx="7">
                  <c:v>5.693999999999997</c:v>
                </c:pt>
                <c:pt idx="8">
                  <c:v>6.262499999999997</c:v>
                </c:pt>
                <c:pt idx="9">
                  <c:v>6.4094</c:v>
                </c:pt>
                <c:pt idx="10">
                  <c:v>6.815599999999997</c:v>
                </c:pt>
                <c:pt idx="11">
                  <c:v>7.2565</c:v>
                </c:pt>
                <c:pt idx="12">
                  <c:v>7.3877</c:v>
                </c:pt>
                <c:pt idx="13">
                  <c:v>7.067399999999997</c:v>
                </c:pt>
                <c:pt idx="14">
                  <c:v>7.067499999999997</c:v>
                </c:pt>
                <c:pt idx="15">
                  <c:v>7.0715</c:v>
                </c:pt>
                <c:pt idx="16">
                  <c:v>7.0163</c:v>
                </c:pt>
                <c:pt idx="17">
                  <c:v>7.2231</c:v>
                </c:pt>
                <c:pt idx="18">
                  <c:v>7.652099999999997</c:v>
                </c:pt>
                <c:pt idx="19">
                  <c:v>7.5321</c:v>
                </c:pt>
                <c:pt idx="20">
                  <c:v>7.616099999999998</c:v>
                </c:pt>
                <c:pt idx="21">
                  <c:v>7.7203</c:v>
                </c:pt>
                <c:pt idx="22">
                  <c:v>8.039200000000001</c:v>
                </c:pt>
                <c:pt idx="23">
                  <c:v>7.8552</c:v>
                </c:pt>
                <c:pt idx="24">
                  <c:v>8.0297</c:v>
                </c:pt>
                <c:pt idx="25">
                  <c:v>8.394</c:v>
                </c:pt>
                <c:pt idx="26">
                  <c:v>8.8247</c:v>
                </c:pt>
                <c:pt idx="27">
                  <c:v>8.4769</c:v>
                </c:pt>
                <c:pt idx="28">
                  <c:v>9.305100000000002</c:v>
                </c:pt>
                <c:pt idx="29">
                  <c:v>10.0496</c:v>
                </c:pt>
                <c:pt idx="30">
                  <c:v>10.1995</c:v>
                </c:pt>
                <c:pt idx="31">
                  <c:v>10.2844</c:v>
                </c:pt>
              </c:numCache>
            </c:numRef>
          </c:val>
          <c:smooth val="0"/>
        </c:ser>
        <c:ser>
          <c:idx val="5"/>
          <c:order val="8"/>
          <c:tx>
            <c:strRef>
              <c:f>Sheet1!$A$10:$A$10</c:f>
              <c:strCache>
                <c:ptCount val="1"/>
                <c:pt idx="0">
                  <c:v>JPN (9.6%)*</c:v>
                </c:pt>
              </c:strCache>
            </c:strRef>
          </c:tx>
          <c:spPr>
            <a:ln w="12027">
              <a:solidFill>
                <a:srgbClr val="00206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2060"/>
              </a:solidFill>
              <a:ln>
                <a:solidFill>
                  <a:srgbClr val="00206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Sheet1!$B$10:$AG$10</c:f>
              <c:numCache>
                <c:formatCode>General</c:formatCode>
                <c:ptCount val="32"/>
                <c:pt idx="0">
                  <c:v>6.352799999999998</c:v>
                </c:pt>
                <c:pt idx="1">
                  <c:v>6.4228</c:v>
                </c:pt>
                <c:pt idx="2">
                  <c:v>6.5818</c:v>
                </c:pt>
                <c:pt idx="3">
                  <c:v>6.684799999999997</c:v>
                </c:pt>
                <c:pt idx="4">
                  <c:v>6.4848</c:v>
                </c:pt>
                <c:pt idx="5">
                  <c:v>6.5483</c:v>
                </c:pt>
                <c:pt idx="6">
                  <c:v>6.5009</c:v>
                </c:pt>
                <c:pt idx="7">
                  <c:v>6.5106</c:v>
                </c:pt>
                <c:pt idx="8">
                  <c:v>6.2189</c:v>
                </c:pt>
                <c:pt idx="9">
                  <c:v>5.9696</c:v>
                </c:pt>
                <c:pt idx="10">
                  <c:v>5.8107</c:v>
                </c:pt>
                <c:pt idx="11">
                  <c:v>5.852099999999997</c:v>
                </c:pt>
                <c:pt idx="12">
                  <c:v>6.112499999999997</c:v>
                </c:pt>
                <c:pt idx="13">
                  <c:v>6.387799999999999</c:v>
                </c:pt>
                <c:pt idx="14">
                  <c:v>6.660799999999997</c:v>
                </c:pt>
                <c:pt idx="15">
                  <c:v>6.8069</c:v>
                </c:pt>
                <c:pt idx="16">
                  <c:v>6.9536</c:v>
                </c:pt>
                <c:pt idx="17">
                  <c:v>6.8907</c:v>
                </c:pt>
                <c:pt idx="18">
                  <c:v>7.1766</c:v>
                </c:pt>
                <c:pt idx="19">
                  <c:v>7.4407</c:v>
                </c:pt>
                <c:pt idx="20">
                  <c:v>7.6034</c:v>
                </c:pt>
                <c:pt idx="21">
                  <c:v>7.8061</c:v>
                </c:pt>
                <c:pt idx="22">
                  <c:v>7.857499999999997</c:v>
                </c:pt>
                <c:pt idx="23">
                  <c:v>7.9881</c:v>
                </c:pt>
                <c:pt idx="24">
                  <c:v>7.9947</c:v>
                </c:pt>
                <c:pt idx="25">
                  <c:v>8.181900000000001</c:v>
                </c:pt>
                <c:pt idx="26">
                  <c:v>8.198600000000001</c:v>
                </c:pt>
                <c:pt idx="27">
                  <c:v>8.229500000000001</c:v>
                </c:pt>
                <c:pt idx="28">
                  <c:v>8.605</c:v>
                </c:pt>
                <c:pt idx="29">
                  <c:v>9.5258</c:v>
                </c:pt>
                <c:pt idx="30">
                  <c:v>9.589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Sheet1!$A$11:$A$11</c:f>
              <c:strCache>
                <c:ptCount val="1"/>
                <c:pt idx="0">
                  <c:v>SWE (9.5%)</c:v>
                </c:pt>
              </c:strCache>
            </c:strRef>
          </c:tx>
          <c:spPr>
            <a:ln w="12027">
              <a:solidFill>
                <a:srgbClr val="7030A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7030A0"/>
              </a:solidFill>
              <a:ln>
                <a:solidFill>
                  <a:srgbClr val="7030A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Sheet1!$B$11:$AG$11</c:f>
              <c:numCache>
                <c:formatCode>General</c:formatCode>
                <c:ptCount val="32"/>
                <c:pt idx="0">
                  <c:v>8.912600000000002</c:v>
                </c:pt>
                <c:pt idx="1">
                  <c:v>9.0548</c:v>
                </c:pt>
                <c:pt idx="2">
                  <c:v>9.1719</c:v>
                </c:pt>
                <c:pt idx="3">
                  <c:v>9.0661</c:v>
                </c:pt>
                <c:pt idx="4">
                  <c:v>8.8581</c:v>
                </c:pt>
                <c:pt idx="5">
                  <c:v>8.5228</c:v>
                </c:pt>
                <c:pt idx="6">
                  <c:v>8.257000000000001</c:v>
                </c:pt>
                <c:pt idx="7">
                  <c:v>8.272500000000002</c:v>
                </c:pt>
                <c:pt idx="8">
                  <c:v>8.184299999999998</c:v>
                </c:pt>
                <c:pt idx="9">
                  <c:v>8.206100000000001</c:v>
                </c:pt>
                <c:pt idx="10">
                  <c:v>8.2454</c:v>
                </c:pt>
                <c:pt idx="11">
                  <c:v>8.0326</c:v>
                </c:pt>
                <c:pt idx="12">
                  <c:v>8.200500000000003</c:v>
                </c:pt>
                <c:pt idx="13">
                  <c:v>8.433100000000001</c:v>
                </c:pt>
                <c:pt idx="14">
                  <c:v>8.0257</c:v>
                </c:pt>
                <c:pt idx="15">
                  <c:v>7.964599999999997</c:v>
                </c:pt>
                <c:pt idx="16">
                  <c:v>8.200299999999998</c:v>
                </c:pt>
                <c:pt idx="17">
                  <c:v>8.0264</c:v>
                </c:pt>
                <c:pt idx="18">
                  <c:v>8.1154</c:v>
                </c:pt>
                <c:pt idx="19">
                  <c:v>8.197600000000001</c:v>
                </c:pt>
                <c:pt idx="20">
                  <c:v>8.1796</c:v>
                </c:pt>
                <c:pt idx="21">
                  <c:v>8.8595</c:v>
                </c:pt>
                <c:pt idx="22">
                  <c:v>9.228199999999997</c:v>
                </c:pt>
                <c:pt idx="23">
                  <c:v>9.31</c:v>
                </c:pt>
                <c:pt idx="24">
                  <c:v>9.088000000000001</c:v>
                </c:pt>
                <c:pt idx="25">
                  <c:v>9.0615</c:v>
                </c:pt>
                <c:pt idx="26">
                  <c:v>8.947999999999998</c:v>
                </c:pt>
                <c:pt idx="27">
                  <c:v>8.917200000000001</c:v>
                </c:pt>
                <c:pt idx="28">
                  <c:v>9.228399999999998</c:v>
                </c:pt>
                <c:pt idx="29">
                  <c:v>9.939</c:v>
                </c:pt>
                <c:pt idx="30">
                  <c:v>9.468800000000003</c:v>
                </c:pt>
                <c:pt idx="31">
                  <c:v>9.4661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Sheet1!$A$12:$A$12</c:f>
              <c:strCache>
                <c:ptCount val="1"/>
                <c:pt idx="0">
                  <c:v>UK (9.4%)</c:v>
                </c:pt>
              </c:strCache>
            </c:strRef>
          </c:tx>
          <c:spPr>
            <a:ln w="12027">
              <a:solidFill>
                <a:srgbClr val="C0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Sheet1!$B$12:$AG$12</c:f>
              <c:numCache>
                <c:formatCode>General</c:formatCode>
                <c:ptCount val="32"/>
                <c:pt idx="0">
                  <c:v>5.5831</c:v>
                </c:pt>
                <c:pt idx="1">
                  <c:v>5.868999999999997</c:v>
                </c:pt>
                <c:pt idx="2">
                  <c:v>5.7202</c:v>
                </c:pt>
                <c:pt idx="3">
                  <c:v>5.9302</c:v>
                </c:pt>
                <c:pt idx="4">
                  <c:v>5.8561</c:v>
                </c:pt>
                <c:pt idx="5">
                  <c:v>5.766</c:v>
                </c:pt>
                <c:pt idx="6">
                  <c:v>5.7749</c:v>
                </c:pt>
                <c:pt idx="7">
                  <c:v>5.861899999999998</c:v>
                </c:pt>
                <c:pt idx="8">
                  <c:v>5.7865</c:v>
                </c:pt>
                <c:pt idx="9">
                  <c:v>5.820599999999997</c:v>
                </c:pt>
                <c:pt idx="10">
                  <c:v>5.8456</c:v>
                </c:pt>
                <c:pt idx="11">
                  <c:v>6.267999999999997</c:v>
                </c:pt>
                <c:pt idx="12">
                  <c:v>6.7315</c:v>
                </c:pt>
                <c:pt idx="13">
                  <c:v>6.7464</c:v>
                </c:pt>
                <c:pt idx="14">
                  <c:v>6.815599999999997</c:v>
                </c:pt>
                <c:pt idx="15">
                  <c:v>6.7515</c:v>
                </c:pt>
                <c:pt idx="16">
                  <c:v>6.7864</c:v>
                </c:pt>
                <c:pt idx="17">
                  <c:v>6.5598</c:v>
                </c:pt>
                <c:pt idx="18">
                  <c:v>6.625999999999997</c:v>
                </c:pt>
                <c:pt idx="19">
                  <c:v>6.8833</c:v>
                </c:pt>
                <c:pt idx="20">
                  <c:v>7.0168</c:v>
                </c:pt>
                <c:pt idx="21">
                  <c:v>7.310499999999998</c:v>
                </c:pt>
                <c:pt idx="22">
                  <c:v>7.634999999999997</c:v>
                </c:pt>
                <c:pt idx="23">
                  <c:v>7.828799999999997</c:v>
                </c:pt>
                <c:pt idx="24">
                  <c:v>8.0295</c:v>
                </c:pt>
                <c:pt idx="25">
                  <c:v>8.266800000000003</c:v>
                </c:pt>
                <c:pt idx="26">
                  <c:v>8.428899999999998</c:v>
                </c:pt>
                <c:pt idx="27">
                  <c:v>8.504000000000001</c:v>
                </c:pt>
                <c:pt idx="28">
                  <c:v>8.952100000000006</c:v>
                </c:pt>
                <c:pt idx="29">
                  <c:v>9.905600000000006</c:v>
                </c:pt>
                <c:pt idx="30">
                  <c:v>9.5504</c:v>
                </c:pt>
                <c:pt idx="31">
                  <c:v>9.4184</c:v>
                </c:pt>
              </c:numCache>
            </c:numRef>
          </c:val>
          <c:smooth val="0"/>
        </c:ser>
        <c:ser>
          <c:idx val="12"/>
          <c:order val="11"/>
          <c:tx>
            <c:strRef>
              <c:f>Sheet1!$A$13:$A$13</c:f>
              <c:strCache>
                <c:ptCount val="1"/>
                <c:pt idx="0">
                  <c:v>NOR (9.3%)</c:v>
                </c:pt>
              </c:strCache>
            </c:strRef>
          </c:tx>
          <c:spPr>
            <a:ln w="12027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Sheet1!$B$13:$AG$13</c:f>
              <c:numCache>
                <c:formatCode>General</c:formatCode>
                <c:ptCount val="32"/>
                <c:pt idx="0">
                  <c:v>6.9543</c:v>
                </c:pt>
                <c:pt idx="1">
                  <c:v>6.684099999999997</c:v>
                </c:pt>
                <c:pt idx="2">
                  <c:v>6.802899999999997</c:v>
                </c:pt>
                <c:pt idx="3">
                  <c:v>6.9968</c:v>
                </c:pt>
                <c:pt idx="4">
                  <c:v>6.663099999999997</c:v>
                </c:pt>
                <c:pt idx="5">
                  <c:v>6.5632</c:v>
                </c:pt>
                <c:pt idx="6">
                  <c:v>7.0414</c:v>
                </c:pt>
                <c:pt idx="7">
                  <c:v>7.527599999999997</c:v>
                </c:pt>
                <c:pt idx="8">
                  <c:v>7.7183</c:v>
                </c:pt>
                <c:pt idx="9">
                  <c:v>7.5467</c:v>
                </c:pt>
                <c:pt idx="10">
                  <c:v>7.6381</c:v>
                </c:pt>
                <c:pt idx="11">
                  <c:v>7.9974</c:v>
                </c:pt>
                <c:pt idx="12">
                  <c:v>8.089300000000001</c:v>
                </c:pt>
                <c:pt idx="13">
                  <c:v>7.9431</c:v>
                </c:pt>
                <c:pt idx="14">
                  <c:v>7.8503</c:v>
                </c:pt>
                <c:pt idx="15">
                  <c:v>7.8777</c:v>
                </c:pt>
                <c:pt idx="16">
                  <c:v>7.827199999999997</c:v>
                </c:pt>
                <c:pt idx="17">
                  <c:v>8.3994</c:v>
                </c:pt>
                <c:pt idx="18">
                  <c:v>9.252</c:v>
                </c:pt>
                <c:pt idx="19">
                  <c:v>9.328600000000001</c:v>
                </c:pt>
                <c:pt idx="20">
                  <c:v>8.421299999999998</c:v>
                </c:pt>
                <c:pt idx="21">
                  <c:v>8.8014</c:v>
                </c:pt>
                <c:pt idx="22">
                  <c:v>9.791099999999998</c:v>
                </c:pt>
                <c:pt idx="23">
                  <c:v>10.0222</c:v>
                </c:pt>
                <c:pt idx="24">
                  <c:v>9.598199999999998</c:v>
                </c:pt>
                <c:pt idx="25">
                  <c:v>9.0304</c:v>
                </c:pt>
                <c:pt idx="26">
                  <c:v>8.564</c:v>
                </c:pt>
                <c:pt idx="27">
                  <c:v>8.745999999999998</c:v>
                </c:pt>
                <c:pt idx="28">
                  <c:v>8.551300000000001</c:v>
                </c:pt>
                <c:pt idx="29">
                  <c:v>9.674299999999998</c:v>
                </c:pt>
                <c:pt idx="30">
                  <c:v>9.4224</c:v>
                </c:pt>
                <c:pt idx="31">
                  <c:v>9.283700000000001</c:v>
                </c:pt>
              </c:numCache>
            </c:numRef>
          </c:val>
          <c:smooth val="0"/>
        </c:ser>
        <c:ser>
          <c:idx val="9"/>
          <c:order val="12"/>
          <c:tx>
            <c:strRef>
              <c:f>Sheet1!$A$14:$A$14</c:f>
              <c:strCache>
                <c:ptCount val="1"/>
                <c:pt idx="0">
                  <c:v>AUS (8.9%)*</c:v>
                </c:pt>
              </c:strCache>
            </c:strRef>
          </c:tx>
          <c:spPr>
            <a:ln w="12700">
              <a:solidFill>
                <a:srgbClr val="FFC000"/>
              </a:solidFill>
            </a:ln>
          </c:spPr>
          <c:marker>
            <c:symbol val="triangle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Sheet1!$B$1:$AG$1</c:f>
              <c:strCache>
                <c:ptCount val="32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</c:strCache>
            </c:strRef>
          </c:cat>
          <c:val>
            <c:numRef>
              <c:f>Sheet1!$B$14:$AG$14</c:f>
              <c:numCache>
                <c:formatCode>General</c:formatCode>
                <c:ptCount val="32"/>
                <c:pt idx="0">
                  <c:v>6.1497</c:v>
                </c:pt>
                <c:pt idx="1">
                  <c:v>6.0885</c:v>
                </c:pt>
                <c:pt idx="2">
                  <c:v>6.3485</c:v>
                </c:pt>
                <c:pt idx="3">
                  <c:v>6.323899999999997</c:v>
                </c:pt>
                <c:pt idx="4">
                  <c:v>6.3383</c:v>
                </c:pt>
                <c:pt idx="5">
                  <c:v>6.4602</c:v>
                </c:pt>
                <c:pt idx="6">
                  <c:v>6.675099999999999</c:v>
                </c:pt>
                <c:pt idx="7">
                  <c:v>6.4935</c:v>
                </c:pt>
                <c:pt idx="8">
                  <c:v>6.4283</c:v>
                </c:pt>
                <c:pt idx="9">
                  <c:v>6.4665</c:v>
                </c:pt>
                <c:pt idx="10">
                  <c:v>6.8116</c:v>
                </c:pt>
                <c:pt idx="11">
                  <c:v>7.0954</c:v>
                </c:pt>
                <c:pt idx="12">
                  <c:v>7.1933</c:v>
                </c:pt>
                <c:pt idx="13">
                  <c:v>7.227499999999997</c:v>
                </c:pt>
                <c:pt idx="14">
                  <c:v>7.227999999999997</c:v>
                </c:pt>
                <c:pt idx="15">
                  <c:v>7.2509</c:v>
                </c:pt>
                <c:pt idx="16">
                  <c:v>7.4387</c:v>
                </c:pt>
                <c:pt idx="17">
                  <c:v>7.4913</c:v>
                </c:pt>
                <c:pt idx="18">
                  <c:v>7.647299999999999</c:v>
                </c:pt>
                <c:pt idx="19">
                  <c:v>7.775</c:v>
                </c:pt>
                <c:pt idx="20">
                  <c:v>8.052700000000006</c:v>
                </c:pt>
                <c:pt idx="21">
                  <c:v>8.1629</c:v>
                </c:pt>
                <c:pt idx="22">
                  <c:v>8.39</c:v>
                </c:pt>
                <c:pt idx="23">
                  <c:v>8.337200000000001</c:v>
                </c:pt>
                <c:pt idx="24">
                  <c:v>8.586500000000002</c:v>
                </c:pt>
                <c:pt idx="25">
                  <c:v>8.4794</c:v>
                </c:pt>
                <c:pt idx="26">
                  <c:v>8.5204</c:v>
                </c:pt>
                <c:pt idx="27">
                  <c:v>8.5531</c:v>
                </c:pt>
                <c:pt idx="28">
                  <c:v>8.751000000000001</c:v>
                </c:pt>
                <c:pt idx="29">
                  <c:v>9.042300000000001</c:v>
                </c:pt>
                <c:pt idx="30">
                  <c:v>8.948099999999998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62469560"/>
        <c:axId val="-2061964456"/>
      </c:lineChart>
      <c:catAx>
        <c:axId val="-2062469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196445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-2061964456"/>
        <c:scaling>
          <c:orientation val="minMax"/>
          <c:max val="18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0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469560"/>
        <c:crosses val="autoZero"/>
        <c:crossBetween val="between"/>
        <c:majorUnit val="2.0"/>
      </c:valAx>
      <c:spPr>
        <a:noFill/>
        <a:ln w="24053">
          <a:noFill/>
        </a:ln>
      </c:spPr>
    </c:plotArea>
    <c:legend>
      <c:legendPos val="r"/>
      <c:legendEntry>
        <c:idx val="6"/>
        <c:txPr>
          <a:bodyPr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786794025838798"/>
          <c:y val="0.0783519090651719"/>
          <c:w val="0.213205974161202"/>
          <c:h val="0.758414947049053"/>
        </c:manualLayout>
      </c:layout>
      <c:overlay val="0"/>
      <c:spPr>
        <a:noFill/>
        <a:ln w="24053">
          <a:noFill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58115183246073"/>
          <c:y val="0.0997732426303855"/>
          <c:w val="0.955497382198953"/>
          <c:h val="0.81632653061224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dLbl>
              <c:idx val="8"/>
              <c:layout>
                <c:manualLayout>
                  <c:x val="0.000928549682813333"/>
                  <c:y val="0.0024344841510195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0" sourceLinked="0"/>
              <c:spPr>
                <a:noFill/>
                <a:ln w="29909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0" sourceLinked="0"/>
              <c:spPr>
                <a:noFill/>
                <a:ln w="29909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0" sourceLinked="0"/>
              <c:spPr>
                <a:noFill/>
                <a:ln w="29909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pPr>
              <a:noFill/>
              <a:ln w="29909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Sheet1!$A$1:$A$7</c:f>
              <c:strCache>
                <c:ptCount val="7"/>
                <c:pt idx="0">
                  <c:v>US</c:v>
                </c:pt>
                <c:pt idx="1">
                  <c:v>GER</c:v>
                </c:pt>
                <c:pt idx="2">
                  <c:v>SWIZ</c:v>
                </c:pt>
                <c:pt idx="3">
                  <c:v>FR</c:v>
                </c:pt>
                <c:pt idx="4">
                  <c:v>CAN</c:v>
                </c:pt>
                <c:pt idx="5">
                  <c:v>AUS</c:v>
                </c:pt>
                <c:pt idx="6">
                  <c:v>UK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100.0</c:v>
                </c:pt>
                <c:pt idx="1">
                  <c:v>95.0</c:v>
                </c:pt>
                <c:pt idx="2">
                  <c:v>88.0</c:v>
                </c:pt>
                <c:pt idx="3">
                  <c:v>61.0</c:v>
                </c:pt>
                <c:pt idx="4">
                  <c:v>50.0</c:v>
                </c:pt>
                <c:pt idx="5">
                  <c:v>49.0</c:v>
                </c:pt>
                <c:pt idx="6">
                  <c:v>46.0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076861704"/>
        <c:axId val="2076839912"/>
      </c:barChart>
      <c:catAx>
        <c:axId val="207686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9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76839912"/>
        <c:scaling>
          <c:orientation val="minMax"/>
          <c:max val="100.0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61704"/>
        <c:crosses val="autoZero"/>
        <c:crossBetween val="between"/>
        <c:majorUnit val="20.0"/>
        <c:minorUnit val="0.1"/>
      </c:valAx>
      <c:spPr>
        <a:noFill/>
        <a:ln w="299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4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77764565992866"/>
          <c:y val="0.0306122448979592"/>
          <c:w val="0.933412604042806"/>
          <c:h val="0.8293782808398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numFmt formatCode="&quot;$&quot;#,##0" sourceLinked="0"/>
            <c:spPr>
              <a:noFill/>
              <a:ln w="26653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NETH</c:v>
                </c:pt>
                <c:pt idx="1">
                  <c:v>UK</c:v>
                </c:pt>
                <c:pt idx="2">
                  <c:v>FR</c:v>
                </c:pt>
                <c:pt idx="3">
                  <c:v>NZ</c:v>
                </c:pt>
                <c:pt idx="4">
                  <c:v>SWIZ</c:v>
                </c:pt>
                <c:pt idx="5">
                  <c:v>US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319.0</c:v>
                </c:pt>
                <c:pt idx="1">
                  <c:v>335.0</c:v>
                </c:pt>
                <c:pt idx="2">
                  <c:v>363.0</c:v>
                </c:pt>
                <c:pt idx="3">
                  <c:v>554.0</c:v>
                </c:pt>
                <c:pt idx="4">
                  <c:v>928.0</c:v>
                </c:pt>
                <c:pt idx="5">
                  <c:v>1121.0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82754248"/>
        <c:axId val="-2084496136"/>
      </c:barChart>
      <c:catAx>
        <c:axId val="-2082754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-2084496136"/>
        <c:crosses val="autoZero"/>
        <c:auto val="1"/>
        <c:lblAlgn val="ctr"/>
        <c:lblOffset val="100"/>
        <c:noMultiLvlLbl val="0"/>
      </c:catAx>
      <c:valAx>
        <c:axId val="-2084496136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-2082754248"/>
        <c:crosses val="autoZero"/>
        <c:crossBetween val="between"/>
      </c:valAx>
      <c:spPr>
        <a:noFill/>
        <a:ln w="266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+mn-lt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77764565992866"/>
          <c:y val="0.0306122448979592"/>
          <c:w val="0.933412604042806"/>
          <c:h val="0.8275785351049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Lbls>
            <c:numFmt formatCode="&quot;$&quot;#,##0" sourceLinked="0"/>
            <c:spPr>
              <a:noFill/>
              <a:ln w="26653">
                <a:noFill/>
              </a:ln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CAN</c:v>
                </c:pt>
                <c:pt idx="1">
                  <c:v>UK</c:v>
                </c:pt>
                <c:pt idx="2">
                  <c:v>FR</c:v>
                </c:pt>
                <c:pt idx="3">
                  <c:v>NETH</c:v>
                </c:pt>
                <c:pt idx="4">
                  <c:v>NZ</c:v>
                </c:pt>
                <c:pt idx="5">
                  <c:v>SWIZ</c:v>
                </c:pt>
                <c:pt idx="6">
                  <c:v>US</c:v>
                </c:pt>
              </c:strCache>
            </c:strRef>
          </c:cat>
          <c:val>
            <c:numRef>
              <c:f>Sheet1!$B$3:$B$9</c:f>
              <c:numCache>
                <c:formatCode>"$"#,##0</c:formatCode>
                <c:ptCount val="7"/>
                <c:pt idx="0">
                  <c:v>124.0</c:v>
                </c:pt>
                <c:pt idx="1">
                  <c:v>175.0</c:v>
                </c:pt>
                <c:pt idx="2">
                  <c:v>183.0</c:v>
                </c:pt>
                <c:pt idx="3">
                  <c:v>252.0</c:v>
                </c:pt>
                <c:pt idx="4">
                  <c:v>310.0</c:v>
                </c:pt>
                <c:pt idx="5">
                  <c:v>328.0</c:v>
                </c:pt>
                <c:pt idx="6">
                  <c:v>566.0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01209704"/>
        <c:axId val="-2100404232"/>
      </c:barChart>
      <c:catAx>
        <c:axId val="-2101209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-2100404232"/>
        <c:crosses val="autoZero"/>
        <c:auto val="1"/>
        <c:lblAlgn val="ctr"/>
        <c:lblOffset val="100"/>
        <c:noMultiLvlLbl val="0"/>
      </c:catAx>
      <c:valAx>
        <c:axId val="-2100404232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3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-2101209704"/>
        <c:crosses val="autoZero"/>
        <c:crossBetween val="between"/>
      </c:valAx>
      <c:spPr>
        <a:noFill/>
        <a:ln w="266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+mn-lt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44010088272384"/>
          <c:y val="0.0727844506270764"/>
          <c:w val="0.926860025220681"/>
          <c:h val="0.810515210399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9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11"/>
            <c:invertIfNegative val="0"/>
            <c:bubble3D val="0"/>
          </c:dPt>
          <c:dLbls>
            <c:numFmt formatCode="#,##0" sourceLinked="0"/>
            <c:spPr>
              <a:noFill/>
              <a:ln w="27823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Sheet1!$A$1:$A$12</c:f>
              <c:strCache>
                <c:ptCount val="12"/>
                <c:pt idx="0">
                  <c:v>US*</c:v>
                </c:pt>
                <c:pt idx="1">
                  <c:v>CAN*</c:v>
                </c:pt>
                <c:pt idx="2">
                  <c:v>NETH</c:v>
                </c:pt>
                <c:pt idx="3">
                  <c:v>SWIZ</c:v>
                </c:pt>
                <c:pt idx="4">
                  <c:v>DEN*</c:v>
                </c:pt>
                <c:pt idx="5">
                  <c:v>NOR*</c:v>
                </c:pt>
                <c:pt idx="6">
                  <c:v>SWE*</c:v>
                </c:pt>
                <c:pt idx="7">
                  <c:v>AUS*</c:v>
                </c:pt>
                <c:pt idx="8">
                  <c:v>NZ</c:v>
                </c:pt>
                <c:pt idx="9">
                  <c:v>FR</c:v>
                </c:pt>
                <c:pt idx="10">
                  <c:v>OECD Median</c:v>
                </c:pt>
                <c:pt idx="11">
                  <c:v>GER</c:v>
                </c:pt>
              </c:strCache>
            </c:str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21017.70834683102</c:v>
                </c:pt>
                <c:pt idx="1">
                  <c:v>15432.7315686623</c:v>
                </c:pt>
                <c:pt idx="2">
                  <c:v>13025.3972471649</c:v>
                </c:pt>
                <c:pt idx="3">
                  <c:v>11967.88826451059</c:v>
                </c:pt>
                <c:pt idx="4">
                  <c:v>11373.86891795471</c:v>
                </c:pt>
                <c:pt idx="5">
                  <c:v>11306.11994818351</c:v>
                </c:pt>
                <c:pt idx="6">
                  <c:v>9894.367454068237</c:v>
                </c:pt>
                <c:pt idx="7">
                  <c:v>9610.757173002492</c:v>
                </c:pt>
                <c:pt idx="8">
                  <c:v>8478.457671818293</c:v>
                </c:pt>
                <c:pt idx="9">
                  <c:v>8363.09719970106</c:v>
                </c:pt>
                <c:pt idx="10">
                  <c:v>7842.36783581807</c:v>
                </c:pt>
                <c:pt idx="11">
                  <c:v>5338.734649377328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39529864"/>
        <c:axId val="2139474296"/>
      </c:barChart>
      <c:catAx>
        <c:axId val="213952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9474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9474296"/>
        <c:scaling>
          <c:orientation val="minMax"/>
          <c:max val="2400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9529864"/>
        <c:crosses val="autoZero"/>
        <c:crossBetween val="between"/>
        <c:majorUnit val="4000.0"/>
        <c:minorUnit val="200.0"/>
      </c:valAx>
      <c:spPr>
        <a:noFill/>
        <a:ln w="2782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34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823529411765"/>
          <c:y val="0.045730813648294"/>
          <c:w val="0.84"/>
          <c:h val="0.876515485564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\$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spPr>
              <a:noFill/>
              <a:ln w="2740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Arial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Sheet1!$A$1:$A$6</c:f>
              <c:strCache>
                <c:ptCount val="6"/>
                <c:pt idx="0">
                  <c:v>US</c:v>
                </c:pt>
                <c:pt idx="1">
                  <c:v>GER</c:v>
                </c:pt>
                <c:pt idx="2">
                  <c:v>UK</c:v>
                </c:pt>
                <c:pt idx="3">
                  <c:v>AUS</c:v>
                </c:pt>
                <c:pt idx="4">
                  <c:v>FR</c:v>
                </c:pt>
                <c:pt idx="5">
                  <c:v>CAN</c:v>
                </c:pt>
              </c:strCache>
            </c:strRef>
          </c:cat>
          <c:val>
            <c:numRef>
              <c:f>Sheet1!$B$1:$B$6</c:f>
              <c:numCache>
                <c:formatCode>"$"#,##0</c:formatCode>
                <c:ptCount val="6"/>
                <c:pt idx="0">
                  <c:v>1634.0</c:v>
                </c:pt>
                <c:pt idx="1">
                  <c:v>1251.0</c:v>
                </c:pt>
                <c:pt idx="2">
                  <c:v>1181.0</c:v>
                </c:pt>
                <c:pt idx="3">
                  <c:v>1046.0</c:v>
                </c:pt>
                <c:pt idx="4">
                  <c:v>674.0</c:v>
                </c:pt>
                <c:pt idx="5">
                  <c:v>652.0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2352216"/>
        <c:axId val="-2062075496"/>
      </c:barChart>
      <c:catAx>
        <c:axId val="-2062352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075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2075496"/>
        <c:scaling>
          <c:orientation val="minMax"/>
        </c:scaling>
        <c:delete val="0"/>
        <c:axPos val="l"/>
        <c:numFmt formatCode="\$#,##0" sourceLinked="0"/>
        <c:majorTickMark val="out"/>
        <c:minorTickMark val="none"/>
        <c:tickLblPos val="nextTo"/>
        <c:spPr>
          <a:ln w="34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352216"/>
        <c:crosses val="autoZero"/>
        <c:crossBetween val="between"/>
      </c:valAx>
      <c:spPr>
        <a:noFill/>
        <a:ln w="274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249376558603491"/>
          <c:y val="0.00441501103752759"/>
          <c:w val="0.975062344139651"/>
          <c:h val="0.9116997792494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\$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Arial Black"/>
                      <a:ea typeface="Arial Black"/>
                      <a:cs typeface="Arial Black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spPr>
              <a:noFill/>
              <a:ln w="27429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US</c:v>
                </c:pt>
                <c:pt idx="1">
                  <c:v>UK</c:v>
                </c:pt>
                <c:pt idx="2">
                  <c:v>AUS</c:v>
                </c:pt>
                <c:pt idx="3">
                  <c:v>FR</c:v>
                </c:pt>
              </c:strCache>
            </c:strRef>
          </c:cat>
          <c:val>
            <c:numRef>
              <c:f>Sheet1!$B$1:$B$4</c:f>
              <c:numCache>
                <c:formatCode>"$"#,##0</c:formatCode>
                <c:ptCount val="4"/>
                <c:pt idx="0">
                  <c:v>3996.0</c:v>
                </c:pt>
                <c:pt idx="1">
                  <c:v>2160.0</c:v>
                </c:pt>
                <c:pt idx="2">
                  <c:v>1943.0</c:v>
                </c:pt>
                <c:pt idx="3">
                  <c:v>1340.0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00449160"/>
        <c:axId val="-2087483736"/>
      </c:barChart>
      <c:catAx>
        <c:axId val="-210044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7483736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-2087483736"/>
        <c:scaling>
          <c:orientation val="minMax"/>
          <c:max val="4200.0"/>
          <c:min val="0.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1">
                <a:latin typeface="+mn-lt"/>
              </a:defRPr>
            </a:pPr>
            <a:endParaRPr lang="en-US"/>
          </a:p>
        </c:txPr>
        <c:crossAx val="-2100449160"/>
        <c:crosses val="autoZero"/>
        <c:crossBetween val="between"/>
        <c:majorUnit val="600.0"/>
        <c:minorUnit val="2.0"/>
      </c:valAx>
      <c:spPr>
        <a:noFill/>
        <a:ln w="274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56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4345986602421"/>
          <c:y val="0.0563974803149606"/>
          <c:w val="0.944477611940298"/>
          <c:h val="0.86584881889763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0.00310682806440234"/>
                  <c:y val="-0.01600000000000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0122223528029146"/>
                  <c:y val="-0.01333333333333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117571982606652"/>
                  <c:y val="0.0"/>
                </c:manualLayout>
              </c:layout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" sourceLinked="0"/>
              <c:spPr>
                <a:noFill/>
                <a:ln w="2740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7404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Arial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Sheet1!$A$1:$A$6</c:f>
              <c:strCache>
                <c:ptCount val="6"/>
                <c:pt idx="0">
                  <c:v>US</c:v>
                </c:pt>
                <c:pt idx="1">
                  <c:v>UK</c:v>
                </c:pt>
                <c:pt idx="2">
                  <c:v>GER</c:v>
                </c:pt>
                <c:pt idx="3">
                  <c:v>CAN</c:v>
                </c:pt>
                <c:pt idx="4">
                  <c:v>FR</c:v>
                </c:pt>
                <c:pt idx="5">
                  <c:v>AUS</c:v>
                </c:pt>
              </c:strCache>
            </c:strRef>
          </c:cat>
          <c:val>
            <c:numRef>
              <c:f>Sheet1!$B$1:$B$6</c:f>
              <c:numCache>
                <c:formatCode>"$"#,##0</c:formatCode>
                <c:ptCount val="6"/>
                <c:pt idx="0">
                  <c:v>186582.0</c:v>
                </c:pt>
                <c:pt idx="1">
                  <c:v>159532.0</c:v>
                </c:pt>
                <c:pt idx="2">
                  <c:v>131809.0</c:v>
                </c:pt>
                <c:pt idx="3">
                  <c:v>125104.0</c:v>
                </c:pt>
                <c:pt idx="4">
                  <c:v>95585.0</c:v>
                </c:pt>
                <c:pt idx="5">
                  <c:v>92844.0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98260712"/>
        <c:axId val="-2098274776"/>
      </c:barChart>
      <c:catAx>
        <c:axId val="-2098260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8274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8274776"/>
        <c:scaling>
          <c:orientation val="minMax"/>
          <c:max val="500000.0"/>
          <c:min val="0.0"/>
        </c:scaling>
        <c:delete val="0"/>
        <c:axPos val="l"/>
        <c:numFmt formatCode="\$#,##0" sourceLinked="0"/>
        <c:majorTickMark val="none"/>
        <c:minorTickMark val="none"/>
        <c:tickLblPos val="none"/>
        <c:spPr>
          <a:ln w="34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8260712"/>
        <c:crosses val="autoZero"/>
        <c:crossBetween val="between"/>
        <c:majorUnit val="50000.0"/>
        <c:minorUnit val="4000.0"/>
      </c:valAx>
      <c:spPr>
        <a:noFill/>
        <a:ln w="2740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249376558603491"/>
          <c:y val="0.0254759460103565"/>
          <c:w val="0.975062344139651"/>
          <c:h val="0.8990750033741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-0.0160857908847185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268096514745308"/>
                  <c:y val="-0.00830737369902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" sourceLinked="0"/>
              <c:spPr>
                <a:noFill/>
                <a:ln w="27429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Arial Black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7429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Arial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Sheet1!$A$1:$A$6</c:f>
              <c:strCache>
                <c:ptCount val="6"/>
                <c:pt idx="0">
                  <c:v>US</c:v>
                </c:pt>
                <c:pt idx="1">
                  <c:v>UK</c:v>
                </c:pt>
                <c:pt idx="2">
                  <c:v>CAN</c:v>
                </c:pt>
                <c:pt idx="3">
                  <c:v>GER</c:v>
                </c:pt>
                <c:pt idx="4">
                  <c:v>AUS</c:v>
                </c:pt>
                <c:pt idx="5">
                  <c:v>FR</c:v>
                </c:pt>
              </c:strCache>
            </c:strRef>
          </c:cat>
          <c:val>
            <c:numRef>
              <c:f>Sheet1!$B$1:$B$6</c:f>
              <c:numCache>
                <c:formatCode>"$"#,##0</c:formatCode>
                <c:ptCount val="6"/>
                <c:pt idx="0">
                  <c:v>442450.0</c:v>
                </c:pt>
                <c:pt idx="1">
                  <c:v>324138.0</c:v>
                </c:pt>
                <c:pt idx="2">
                  <c:v>208634.0</c:v>
                </c:pt>
                <c:pt idx="3">
                  <c:v>202771.0</c:v>
                </c:pt>
                <c:pt idx="4">
                  <c:v>187609.0</c:v>
                </c:pt>
                <c:pt idx="5">
                  <c:v>154380.0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87956232"/>
        <c:axId val="-2087952472"/>
      </c:barChart>
      <c:catAx>
        <c:axId val="-2087956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7952472"/>
        <c:crossesAt val="0.0"/>
        <c:auto val="1"/>
        <c:lblAlgn val="ctr"/>
        <c:lblOffset val="100"/>
        <c:tickLblSkip val="1"/>
        <c:tickMarkSkip val="1"/>
        <c:noMultiLvlLbl val="0"/>
      </c:catAx>
      <c:valAx>
        <c:axId val="-2087952472"/>
        <c:scaling>
          <c:orientation val="minMax"/>
          <c:max val="50000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2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200" b="1">
                <a:latin typeface="+mn-lt"/>
              </a:defRPr>
            </a:pPr>
            <a:endParaRPr lang="en-US"/>
          </a:p>
        </c:txPr>
        <c:crossAx val="-2087956232"/>
        <c:crosses val="autoZero"/>
        <c:crossBetween val="between"/>
        <c:majorUnit val="50000.0"/>
      </c:valAx>
      <c:spPr>
        <a:noFill/>
        <a:ln w="2742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56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00242233357194"/>
          <c:y val="0.0283019573835286"/>
          <c:w val="0.93972602739726"/>
          <c:h val="0.900943396226415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Public spending</c:v>
                </c:pt>
              </c:strCache>
            </c:strRef>
          </c:tx>
          <c:spPr>
            <a:solidFill>
              <a:srgbClr val="7ABAFF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dLbls>
            <c:numFmt formatCode="#,##0" sourceLinked="0"/>
            <c:spPr>
              <a:noFill/>
              <a:ln w="31827">
                <a:noFill/>
              </a:ln>
            </c:spPr>
            <c:txPr>
              <a:bodyPr/>
              <a:lstStyle/>
              <a:p>
                <a:pPr>
                  <a:defRPr sz="125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SWIZ</c:v>
                </c:pt>
                <c:pt idx="2">
                  <c:v>CAN</c:v>
                </c:pt>
                <c:pt idx="3">
                  <c:v>DEN*</c:v>
                </c:pt>
                <c:pt idx="4">
                  <c:v>GER</c:v>
                </c:pt>
                <c:pt idx="5">
                  <c:v>FR</c:v>
                </c:pt>
                <c:pt idx="6">
                  <c:v>SWE</c:v>
                </c:pt>
                <c:pt idx="7">
                  <c:v>AUS*</c:v>
                </c:pt>
                <c:pt idx="8">
                  <c:v>UK</c:v>
                </c:pt>
                <c:pt idx="9">
                  <c:v>JPN*</c:v>
                </c:pt>
                <c:pt idx="10">
                  <c:v>NZ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4066.144</c:v>
                </c:pt>
                <c:pt idx="1">
                  <c:v>3661.2404</c:v>
                </c:pt>
                <c:pt idx="2">
                  <c:v>3182.764999999999</c:v>
                </c:pt>
                <c:pt idx="3">
                  <c:v>3826.6767</c:v>
                </c:pt>
                <c:pt idx="4">
                  <c:v>3436.2707</c:v>
                </c:pt>
                <c:pt idx="5">
                  <c:v>3160.5326</c:v>
                </c:pt>
                <c:pt idx="6">
                  <c:v>3203.568699999998</c:v>
                </c:pt>
                <c:pt idx="7">
                  <c:v>2577.5281</c:v>
                </c:pt>
                <c:pt idx="8">
                  <c:v>2821.0967</c:v>
                </c:pt>
                <c:pt idx="9">
                  <c:v>2637.9219</c:v>
                </c:pt>
                <c:pt idx="10">
                  <c:v>2631.4454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Private spending</c:v>
                </c:pt>
              </c:strCache>
            </c:strRef>
          </c:tx>
          <c:spPr>
            <a:solidFill>
              <a:srgbClr val="FFFFFF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-0.0392727272727273"/>
                  <c:y val="0.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349090909090909"/>
                  <c:y val="-0.002749465856721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378181818181818"/>
                  <c:y val="-0.0054989317134433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407272727272727"/>
                  <c:y val="0.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0407272727272727"/>
                  <c:y val="0.002749465856721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31827">
                <a:noFill/>
              </a:ln>
            </c:spPr>
            <c:txPr>
              <a:bodyPr/>
              <a:lstStyle/>
              <a:p>
                <a:pPr>
                  <a:defRPr sz="125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SWIZ</c:v>
                </c:pt>
                <c:pt idx="2">
                  <c:v>CAN</c:v>
                </c:pt>
                <c:pt idx="3">
                  <c:v>DEN*</c:v>
                </c:pt>
                <c:pt idx="4">
                  <c:v>GER</c:v>
                </c:pt>
                <c:pt idx="5">
                  <c:v>FR</c:v>
                </c:pt>
                <c:pt idx="6">
                  <c:v>SWE</c:v>
                </c:pt>
                <c:pt idx="7">
                  <c:v>AUS*</c:v>
                </c:pt>
                <c:pt idx="8">
                  <c:v>UK</c:v>
                </c:pt>
                <c:pt idx="9">
                  <c:v>JPN*</c:v>
                </c:pt>
                <c:pt idx="10">
                  <c:v>NZ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3454.0384</c:v>
                </c:pt>
                <c:pt idx="1">
                  <c:v>526.6353999999999</c:v>
                </c:pt>
                <c:pt idx="2">
                  <c:v>672.3383000000001</c:v>
                </c:pt>
                <c:pt idx="3">
                  <c:v>75.40880000000004</c:v>
                </c:pt>
                <c:pt idx="4">
                  <c:v>464.9913999999997</c:v>
                </c:pt>
                <c:pt idx="5">
                  <c:v>650.3161999999996</c:v>
                </c:pt>
                <c:pt idx="6">
                  <c:v>85.7677</c:v>
                </c:pt>
                <c:pt idx="7">
                  <c:v>489.8003000000001</c:v>
                </c:pt>
                <c:pt idx="8">
                  <c:v>246.0356</c:v>
                </c:pt>
                <c:pt idx="9">
                  <c:v>111.4661000000001</c:v>
                </c:pt>
                <c:pt idx="10">
                  <c:v>202.6536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Out-of-pocket spending</c:v>
                </c:pt>
              </c:strCache>
            </c:strRef>
          </c:tx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8"/>
              <c:layout>
                <c:manualLayout>
                  <c:x val="-0.000577829987938819"/>
                  <c:y val="-0.0029581524659937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_);[Red]\(#,##0\)" sourceLinked="0"/>
            <c:spPr>
              <a:noFill/>
              <a:ln w="31827">
                <a:noFill/>
              </a:ln>
            </c:spPr>
            <c:txPr>
              <a:bodyPr/>
              <a:lstStyle/>
              <a:p>
                <a:pPr>
                  <a:defRPr sz="1253" b="1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SWIZ</c:v>
                </c:pt>
                <c:pt idx="2">
                  <c:v>CAN</c:v>
                </c:pt>
                <c:pt idx="3">
                  <c:v>DEN*</c:v>
                </c:pt>
                <c:pt idx="4">
                  <c:v>GER</c:v>
                </c:pt>
                <c:pt idx="5">
                  <c:v>FR</c:v>
                </c:pt>
                <c:pt idx="6">
                  <c:v>SWE</c:v>
                </c:pt>
                <c:pt idx="7">
                  <c:v>AUS*</c:v>
                </c:pt>
                <c:pt idx="8">
                  <c:v>UK</c:v>
                </c:pt>
                <c:pt idx="9">
                  <c:v>JPN*</c:v>
                </c:pt>
                <c:pt idx="10">
                  <c:v>NZ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987.4454999999997</c:v>
                </c:pt>
                <c:pt idx="1">
                  <c:v>1454.692</c:v>
                </c:pt>
                <c:pt idx="2">
                  <c:v>666.4610999999996</c:v>
                </c:pt>
                <c:pt idx="3">
                  <c:v>593.0842</c:v>
                </c:pt>
                <c:pt idx="4">
                  <c:v>593.3747</c:v>
                </c:pt>
                <c:pt idx="5">
                  <c:v>307.0341</c:v>
                </c:pt>
                <c:pt idx="6">
                  <c:v>635.4515999999996</c:v>
                </c:pt>
                <c:pt idx="7">
                  <c:v>732.7474</c:v>
                </c:pt>
                <c:pt idx="8">
                  <c:v>338.3405</c:v>
                </c:pt>
                <c:pt idx="9">
                  <c:v>463.7117</c:v>
                </c:pt>
                <c:pt idx="10">
                  <c:v>348.0709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-2137548040"/>
        <c:axId val="-2137544584"/>
      </c:barChart>
      <c:catAx>
        <c:axId val="-2137548040"/>
        <c:scaling>
          <c:orientation val="minMax"/>
        </c:scaling>
        <c:delete val="0"/>
        <c:axPos val="b"/>
        <c:numFmt formatCode="\$#,##0" sourceLinked="0"/>
        <c:majorTickMark val="out"/>
        <c:minorTickMark val="none"/>
        <c:tickLblPos val="nextTo"/>
        <c:spPr>
          <a:ln w="95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7544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37544584"/>
        <c:scaling>
          <c:orientation val="minMax"/>
          <c:max val="900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9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5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7548040"/>
        <c:crosses val="autoZero"/>
        <c:crossBetween val="between"/>
        <c:majorUnit val="1000.0"/>
        <c:minorUnit val="1000.0"/>
      </c:valAx>
      <c:spPr>
        <a:noFill/>
        <a:ln w="31827">
          <a:noFill/>
        </a:ln>
      </c:spPr>
    </c:plotArea>
    <c:legend>
      <c:legendPos val="r"/>
      <c:layout>
        <c:manualLayout>
          <c:xMode val="edge"/>
          <c:yMode val="edge"/>
          <c:x val="0.615068493150685"/>
          <c:y val="0.10377358490566"/>
          <c:w val="0.269978869005011"/>
          <c:h val="0.185816046878609"/>
        </c:manualLayout>
      </c:layout>
      <c:overlay val="0"/>
      <c:spPr>
        <a:noFill/>
        <a:ln w="31827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47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49056603773585"/>
          <c:y val="0.0668103448275862"/>
          <c:w val="0.91644204851752"/>
          <c:h val="0.78970421443433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0"/>
              <c:numFmt formatCode="#,##0" sourceLinked="0"/>
              <c:spPr>
                <a:noFill/>
                <a:ln w="30275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Arial" pitchFamily="34" charset="0"/>
                      <a:ea typeface="Times New Roman"/>
                      <a:cs typeface="Arial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30275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 pitchFamily="34" charset="0"/>
                    <a:ea typeface="Arial"/>
                    <a:cs typeface="Arial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US</c:v>
                </c:pt>
                <c:pt idx="1">
                  <c:v>CAN</c:v>
                </c:pt>
                <c:pt idx="2">
                  <c:v>JPN*</c:v>
                </c:pt>
                <c:pt idx="3">
                  <c:v>FR</c:v>
                </c:pt>
                <c:pt idx="4">
                  <c:v>GER</c:v>
                </c:pt>
                <c:pt idx="5">
                  <c:v>AUS*</c:v>
                </c:pt>
                <c:pt idx="6">
                  <c:v>SWIZ</c:v>
                </c:pt>
                <c:pt idx="7">
                  <c:v>OECD Median</c:v>
                </c:pt>
                <c:pt idx="8">
                  <c:v>NETH</c:v>
                </c:pt>
                <c:pt idx="9">
                  <c:v>SWE</c:v>
                </c:pt>
                <c:pt idx="10">
                  <c:v>NOR</c:v>
                </c:pt>
                <c:pt idx="11">
                  <c:v>DEN</c:v>
                </c:pt>
                <c:pt idx="12">
                  <c:v>NZ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994.9749</c:v>
                </c:pt>
                <c:pt idx="1">
                  <c:v>751.5285</c:v>
                </c:pt>
                <c:pt idx="2">
                  <c:v>651.5691999999997</c:v>
                </c:pt>
                <c:pt idx="3">
                  <c:v>641.1087</c:v>
                </c:pt>
                <c:pt idx="4">
                  <c:v>632.6148</c:v>
                </c:pt>
                <c:pt idx="5">
                  <c:v>587.0516999999996</c:v>
                </c:pt>
                <c:pt idx="6">
                  <c:v>530.6903</c:v>
                </c:pt>
                <c:pt idx="7">
                  <c:v>487.338</c:v>
                </c:pt>
                <c:pt idx="8">
                  <c:v>479.3304</c:v>
                </c:pt>
                <c:pt idx="9">
                  <c:v>474.021</c:v>
                </c:pt>
                <c:pt idx="10">
                  <c:v>387.7004</c:v>
                </c:pt>
                <c:pt idx="11">
                  <c:v>300.3859</c:v>
                </c:pt>
                <c:pt idx="12">
                  <c:v>297.9766999999997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17445752"/>
        <c:axId val="2117534376"/>
      </c:barChart>
      <c:catAx>
        <c:axId val="2117445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17534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7534376"/>
        <c:scaling>
          <c:orientation val="minMax"/>
          <c:max val="100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7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17445752"/>
        <c:crosses val="autoZero"/>
        <c:crossBetween val="between"/>
        <c:majorUnit val="100.0"/>
        <c:minorUnit val="1.8"/>
      </c:valAx>
      <c:spPr>
        <a:noFill/>
        <a:ln w="3027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6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69620253164557"/>
          <c:y val="0.0709939148073023"/>
          <c:w val="0.945569620253165"/>
          <c:h val="0.8154158215010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#,##0" sourceLinked="0"/>
            <c:spPr>
              <a:noFill/>
              <a:ln w="2902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Sheet1!$A$1:$A$14</c:f>
              <c:strCache>
                <c:ptCount val="14"/>
                <c:pt idx="0">
                  <c:v>GER</c:v>
                </c:pt>
                <c:pt idx="1">
                  <c:v>NOR*</c:v>
                </c:pt>
                <c:pt idx="2">
                  <c:v>DEN*</c:v>
                </c:pt>
                <c:pt idx="3">
                  <c:v>SWIZ</c:v>
                </c:pt>
                <c:pt idx="4">
                  <c:v>FR</c:v>
                </c:pt>
                <c:pt idx="5">
                  <c:v>SWE*</c:v>
                </c:pt>
                <c:pt idx="6">
                  <c:v>AUS*</c:v>
                </c:pt>
                <c:pt idx="7">
                  <c:v>OECD Median</c:v>
                </c:pt>
                <c:pt idx="8">
                  <c:v>NZ</c:v>
                </c:pt>
                <c:pt idx="9">
                  <c:v>UK</c:v>
                </c:pt>
                <c:pt idx="10">
                  <c:v>US*</c:v>
                </c:pt>
                <c:pt idx="11">
                  <c:v>NETH</c:v>
                </c:pt>
                <c:pt idx="12">
                  <c:v>JPN</c:v>
                </c:pt>
                <c:pt idx="13">
                  <c:v>CAN*</c:v>
                </c:pt>
              </c:strCache>
            </c:strRef>
          </c:cat>
          <c:val>
            <c:numRef>
              <c:f>Sheet1!$B$1:$B$14</c:f>
              <c:numCache>
                <c:formatCode>General</c:formatCode>
                <c:ptCount val="14"/>
                <c:pt idx="0">
                  <c:v>244.169</c:v>
                </c:pt>
                <c:pt idx="1">
                  <c:v>175.256</c:v>
                </c:pt>
                <c:pt idx="2">
                  <c:v>171.537</c:v>
                </c:pt>
                <c:pt idx="3">
                  <c:v>169.647</c:v>
                </c:pt>
                <c:pt idx="4">
                  <c:v>168.53</c:v>
                </c:pt>
                <c:pt idx="5">
                  <c:v>162.506</c:v>
                </c:pt>
                <c:pt idx="6">
                  <c:v>159.447</c:v>
                </c:pt>
                <c:pt idx="7">
                  <c:v>159.447</c:v>
                </c:pt>
                <c:pt idx="8">
                  <c:v>146.54</c:v>
                </c:pt>
                <c:pt idx="9">
                  <c:v>136.395</c:v>
                </c:pt>
                <c:pt idx="10">
                  <c:v>125.493</c:v>
                </c:pt>
                <c:pt idx="11">
                  <c:v>122.012</c:v>
                </c:pt>
                <c:pt idx="12">
                  <c:v>110.549</c:v>
                </c:pt>
                <c:pt idx="13">
                  <c:v>82.488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86356568"/>
        <c:axId val="-2137434040"/>
      </c:barChart>
      <c:catAx>
        <c:axId val="-2086356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7434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37434040"/>
        <c:scaling>
          <c:orientation val="minMax"/>
          <c:max val="30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6356568"/>
        <c:crosses val="autoZero"/>
        <c:crossBetween val="between"/>
        <c:majorUnit val="50.0"/>
        <c:minorUnit val="5.0"/>
      </c:valAx>
      <c:spPr>
        <a:noFill/>
        <a:ln w="2902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7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28921568627451"/>
          <c:y val="0.0326530612244898"/>
          <c:w val="0.958333333333333"/>
          <c:h val="0.8408163265306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8126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Sheet1!$A$3:$A$14</c:f>
              <c:strCache>
                <c:ptCount val="12"/>
                <c:pt idx="0">
                  <c:v>GER</c:v>
                </c:pt>
                <c:pt idx="1">
                  <c:v>CAN*</c:v>
                </c:pt>
                <c:pt idx="2">
                  <c:v>SWIZ</c:v>
                </c:pt>
                <c:pt idx="3">
                  <c:v>UK</c:v>
                </c:pt>
                <c:pt idx="4">
                  <c:v>OECD Median</c:v>
                </c:pt>
                <c:pt idx="5">
                  <c:v>NETH</c:v>
                </c:pt>
                <c:pt idx="6">
                  <c:v>NZ</c:v>
                </c:pt>
                <c:pt idx="7">
                  <c:v>US</c:v>
                </c:pt>
                <c:pt idx="8">
                  <c:v>FR</c:v>
                </c:pt>
                <c:pt idx="9">
                  <c:v>SWE</c:v>
                </c:pt>
                <c:pt idx="10">
                  <c:v>AUS*</c:v>
                </c:pt>
                <c:pt idx="11">
                  <c:v>NOR*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7.9</c:v>
                </c:pt>
                <c:pt idx="1">
                  <c:v>7.7</c:v>
                </c:pt>
                <c:pt idx="2">
                  <c:v>6.5</c:v>
                </c:pt>
                <c:pt idx="3">
                  <c:v>6.5</c:v>
                </c:pt>
                <c:pt idx="4">
                  <c:v>6.4</c:v>
                </c:pt>
                <c:pt idx="5">
                  <c:v>5.8</c:v>
                </c:pt>
                <c:pt idx="6">
                  <c:v>5.6</c:v>
                </c:pt>
                <c:pt idx="7">
                  <c:v>5.4</c:v>
                </c:pt>
                <c:pt idx="8">
                  <c:v>5.1</c:v>
                </c:pt>
                <c:pt idx="9">
                  <c:v>5.1</c:v>
                </c:pt>
                <c:pt idx="10">
                  <c:v>5.0</c:v>
                </c:pt>
                <c:pt idx="11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37578632"/>
        <c:axId val="-2137603752"/>
      </c:barChart>
      <c:catAx>
        <c:axId val="-2137578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7603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37603752"/>
        <c:scaling>
          <c:orientation val="minMax"/>
          <c:max val="12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5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7578632"/>
        <c:crosses val="autoZero"/>
        <c:crossBetween val="between"/>
      </c:valAx>
      <c:spPr>
        <a:noFill/>
        <a:ln w="281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4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01416765053129"/>
          <c:y val="0.034"/>
          <c:w val="0.961038961038961"/>
          <c:h val="0.8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463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7ABAFF"/>
              </a:solidFill>
              <a:ln w="13463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1"/>
              <c:numFmt formatCode="#,##0.0" sourceLinked="0"/>
              <c:spPr>
                <a:noFill/>
                <a:ln w="26926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chemeClr val="tx1"/>
                      </a:solidFill>
                      <a:latin typeface="+mn-lt"/>
                      <a:ea typeface="Times New Roman"/>
                      <a:cs typeface="Times New Roman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6926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Sheet1!$A$1:$A$12</c:f>
              <c:strCache>
                <c:ptCount val="12"/>
                <c:pt idx="0">
                  <c:v>JPN*</c:v>
                </c:pt>
                <c:pt idx="1">
                  <c:v>GER</c:v>
                </c:pt>
                <c:pt idx="2">
                  <c:v>CAN*</c:v>
                </c:pt>
                <c:pt idx="3">
                  <c:v>FR</c:v>
                </c:pt>
                <c:pt idx="4">
                  <c:v>AUS</c:v>
                </c:pt>
                <c:pt idx="5">
                  <c:v>NETH</c:v>
                </c:pt>
                <c:pt idx="6">
                  <c:v>OECD Median</c:v>
                </c:pt>
                <c:pt idx="7">
                  <c:v>NOR**</c:v>
                </c:pt>
                <c:pt idx="8">
                  <c:v>UK**</c:v>
                </c:pt>
                <c:pt idx="9">
                  <c:v>DEN*</c:v>
                </c:pt>
                <c:pt idx="10">
                  <c:v>US**</c:v>
                </c:pt>
                <c:pt idx="11">
                  <c:v>SWE</c:v>
                </c:pt>
              </c:strCache>
            </c:str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13.1</c:v>
                </c:pt>
                <c:pt idx="1">
                  <c:v>9.700000000000001</c:v>
                </c:pt>
                <c:pt idx="2">
                  <c:v>7.4</c:v>
                </c:pt>
                <c:pt idx="3">
                  <c:v>6.8</c:v>
                </c:pt>
                <c:pt idx="4">
                  <c:v>6.7</c:v>
                </c:pt>
                <c:pt idx="5">
                  <c:v>6.6</c:v>
                </c:pt>
                <c:pt idx="6">
                  <c:v>6.6</c:v>
                </c:pt>
                <c:pt idx="7">
                  <c:v>5.2</c:v>
                </c:pt>
                <c:pt idx="8">
                  <c:v>5.0</c:v>
                </c:pt>
                <c:pt idx="9">
                  <c:v>4.6</c:v>
                </c:pt>
                <c:pt idx="10">
                  <c:v>4.1</c:v>
                </c:pt>
                <c:pt idx="11">
                  <c:v>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37219320"/>
        <c:axId val="-2085993064"/>
      </c:barChart>
      <c:catAx>
        <c:axId val="-2137219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859930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85993064"/>
        <c:scaling>
          <c:orientation val="minMax"/>
          <c:max val="14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3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8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7219320"/>
        <c:crosses val="autoZero"/>
        <c:crossBetween val="between"/>
        <c:majorUnit val="2.0"/>
      </c:valAx>
      <c:spPr>
        <a:noFill/>
        <a:ln w="269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8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39578454332553"/>
          <c:y val="0.0604838709677419"/>
          <c:w val="0.967213114754098"/>
          <c:h val="0.824637835449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364">
              <a:solidFill>
                <a:schemeClr val="tx1"/>
              </a:solidFill>
              <a:prstDash val="solid"/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7ABAFF"/>
              </a:solidFill>
              <a:ln w="13364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6728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Sheet1!$A$1:$A$12</c:f>
              <c:strCache>
                <c:ptCount val="12"/>
                <c:pt idx="0">
                  <c:v>SWE*</c:v>
                </c:pt>
                <c:pt idx="1">
                  <c:v>GER</c:v>
                </c:pt>
                <c:pt idx="2">
                  <c:v>SWIZ</c:v>
                </c:pt>
                <c:pt idx="3">
                  <c:v>NOR</c:v>
                </c:pt>
                <c:pt idx="4">
                  <c:v>DEN**</c:v>
                </c:pt>
                <c:pt idx="5">
                  <c:v>AUS</c:v>
                </c:pt>
                <c:pt idx="6">
                  <c:v>OECD Median</c:v>
                </c:pt>
                <c:pt idx="7">
                  <c:v>FR</c:v>
                </c:pt>
                <c:pt idx="8">
                  <c:v>UK</c:v>
                </c:pt>
                <c:pt idx="9">
                  <c:v>NZ</c:v>
                </c:pt>
                <c:pt idx="10">
                  <c:v>US</c:v>
                </c:pt>
                <c:pt idx="11">
                  <c:v>JPN*</c:v>
                </c:pt>
              </c:strCache>
            </c:strRef>
          </c:cat>
          <c:val>
            <c:numRef>
              <c:f>Sheet1!$B$1:$B$12</c:f>
              <c:numCache>
                <c:formatCode>General</c:formatCode>
                <c:ptCount val="12"/>
                <c:pt idx="0">
                  <c:v>3.86</c:v>
                </c:pt>
                <c:pt idx="1">
                  <c:v>3.84</c:v>
                </c:pt>
                <c:pt idx="2">
                  <c:v>3.83</c:v>
                </c:pt>
                <c:pt idx="3">
                  <c:v>3.72</c:v>
                </c:pt>
                <c:pt idx="4">
                  <c:v>3.48</c:v>
                </c:pt>
                <c:pt idx="5">
                  <c:v>3.31</c:v>
                </c:pt>
                <c:pt idx="6">
                  <c:v>3.165</c:v>
                </c:pt>
                <c:pt idx="7">
                  <c:v>3.07</c:v>
                </c:pt>
                <c:pt idx="8">
                  <c:v>2.81</c:v>
                </c:pt>
                <c:pt idx="9">
                  <c:v>2.64</c:v>
                </c:pt>
                <c:pt idx="10">
                  <c:v>2.46</c:v>
                </c:pt>
                <c:pt idx="11">
                  <c:v>2.21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15031560"/>
        <c:axId val="2115041992"/>
      </c:barChart>
      <c:catAx>
        <c:axId val="2115031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15041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5041992"/>
        <c:scaling>
          <c:orientation val="minMax"/>
          <c:max val="5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3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15031560"/>
        <c:crosses val="autoZero"/>
        <c:crossBetween val="between"/>
        <c:majorUnit val="1.0"/>
      </c:valAx>
      <c:spPr>
        <a:noFill/>
        <a:ln w="2672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68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8054522924411"/>
          <c:y val="0.034"/>
          <c:w val="0.938042131350682"/>
          <c:h val="0.8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13736">
              <a:solidFill>
                <a:schemeClr val="tx1"/>
              </a:solidFill>
              <a:prstDash val="solid"/>
            </a:ln>
          </c:spPr>
          <c:invertIfNegative val="0"/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7ABAFF"/>
              </a:solidFill>
              <a:ln w="13736">
                <a:solidFill>
                  <a:schemeClr val="tx1"/>
                </a:solidFill>
                <a:prstDash val="solid"/>
              </a:ln>
            </c:spPr>
          </c:dPt>
          <c:dLbls>
            <c:numFmt formatCode="#,##0.0" sourceLinked="0"/>
            <c:spPr>
              <a:noFill/>
              <a:ln w="27473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Sheet1!$A$1:$A$14</c:f>
              <c:strCache>
                <c:ptCount val="14"/>
                <c:pt idx="0">
                  <c:v>JPN</c:v>
                </c:pt>
                <c:pt idx="1">
                  <c:v>GER</c:v>
                </c:pt>
                <c:pt idx="2">
                  <c:v>FR</c:v>
                </c:pt>
                <c:pt idx="3">
                  <c:v>AUS*</c:v>
                </c:pt>
                <c:pt idx="4">
                  <c:v>NETH</c:v>
                </c:pt>
                <c:pt idx="5">
                  <c:v>SWIZ</c:v>
                </c:pt>
                <c:pt idx="6">
                  <c:v>OECD Median</c:v>
                </c:pt>
                <c:pt idx="7">
                  <c:v>DEN*</c:v>
                </c:pt>
                <c:pt idx="8">
                  <c:v>NZ</c:v>
                </c:pt>
                <c:pt idx="9">
                  <c:v>US*</c:v>
                </c:pt>
                <c:pt idx="10">
                  <c:v>UK</c:v>
                </c:pt>
                <c:pt idx="11">
                  <c:v>NOR</c:v>
                </c:pt>
                <c:pt idx="12">
                  <c:v>SWE</c:v>
                </c:pt>
                <c:pt idx="13">
                  <c:v>CAN*</c:v>
                </c:pt>
              </c:strCache>
            </c:strRef>
          </c:cat>
          <c:val>
            <c:numRef>
              <c:f>Sheet1!$B$1:$B$14</c:f>
              <c:numCache>
                <c:formatCode>General</c:formatCode>
                <c:ptCount val="14"/>
                <c:pt idx="0">
                  <c:v>7.95</c:v>
                </c:pt>
                <c:pt idx="1">
                  <c:v>5.33</c:v>
                </c:pt>
                <c:pt idx="2">
                  <c:v>3.43</c:v>
                </c:pt>
                <c:pt idx="3">
                  <c:v>3.38</c:v>
                </c:pt>
                <c:pt idx="4">
                  <c:v>3.33</c:v>
                </c:pt>
                <c:pt idx="5">
                  <c:v>3.03</c:v>
                </c:pt>
                <c:pt idx="6">
                  <c:v>2.995</c:v>
                </c:pt>
                <c:pt idx="7">
                  <c:v>2.87</c:v>
                </c:pt>
                <c:pt idx="8">
                  <c:v>2.61</c:v>
                </c:pt>
                <c:pt idx="9">
                  <c:v>2.56</c:v>
                </c:pt>
                <c:pt idx="10">
                  <c:v>2.41</c:v>
                </c:pt>
                <c:pt idx="11">
                  <c:v>2.4</c:v>
                </c:pt>
                <c:pt idx="12">
                  <c:v>2.01</c:v>
                </c:pt>
                <c:pt idx="13">
                  <c:v>1.73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061891992"/>
        <c:axId val="-2062204264"/>
      </c:barChart>
      <c:catAx>
        <c:axId val="-2061891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2204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62204264"/>
        <c:scaling>
          <c:orientation val="minMax"/>
          <c:max val="10.0"/>
          <c:min val="0.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61891992"/>
        <c:crosses val="autoZero"/>
        <c:crossBetween val="between"/>
        <c:majorUnit val="2.0"/>
      </c:valAx>
      <c:spPr>
        <a:noFill/>
        <a:ln w="2747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79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7" rIns="93312" bIns="46657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7" rIns="93312" bIns="46657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7" rIns="93312" bIns="46657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7" rIns="93312" bIns="46657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FE1142E-B0A4-4ED1-A7C8-F783CB138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74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7" rIns="93312" bIns="46657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7" rIns="93312" bIns="46657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7" rIns="93312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7" rIns="93312" bIns="46657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12" tIns="46657" rIns="93312" bIns="46657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6813F28-7A98-4DB4-A12B-8E8C47AFFB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30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CE4D6-D13C-4F19-8042-F68F918FB143}" type="slidenum">
              <a:rPr lang="en-US"/>
              <a:pPr/>
              <a:t>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77C1-4652-469B-BAB0-FD4662F642A6}" type="slidenum">
              <a:rPr lang="en-US"/>
              <a:pPr/>
              <a:t>12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77C1-4652-469B-BAB0-FD4662F642A6}" type="slidenum">
              <a:rPr lang="en-US"/>
              <a:pPr/>
              <a:t>13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277C1-4652-469B-BAB0-FD4662F642A6}" type="slidenum">
              <a:rPr lang="en-US"/>
              <a:pPr/>
              <a:t>14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3993F-A133-45F4-B680-1131837B052F}" type="slidenum">
              <a:rPr lang="en-US"/>
              <a:pPr/>
              <a:t>16</a:t>
            </a:fld>
            <a:endParaRPr lang="en-US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654550" cy="3490913"/>
          </a:xfrm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191" y="4428289"/>
            <a:ext cx="5608725" cy="4169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3993F-A133-45F4-B680-1131837B052F}" type="slidenum">
              <a:rPr lang="en-US"/>
              <a:pPr/>
              <a:t>17</a:t>
            </a:fld>
            <a:endParaRPr lang="en-US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11200"/>
            <a:ext cx="4654550" cy="3490913"/>
          </a:xfrm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191" y="4428289"/>
            <a:ext cx="5608725" cy="416970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D64B7-9EB3-4D2B-8674-BDAA4FA5A4A0}" type="slidenum">
              <a:rPr lang="en-US"/>
              <a:pPr/>
              <a:t>18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4550" cy="3490913"/>
          </a:xfrm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E2A05-8583-45A4-9DEA-C885CF63D203}" type="slidenum">
              <a:rPr lang="en-US"/>
              <a:pPr/>
              <a:t>19</a:t>
            </a:fld>
            <a:endParaRPr lang="en-US"/>
          </a:p>
        </p:txBody>
      </p:sp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8025"/>
            <a:ext cx="4633912" cy="3475038"/>
          </a:xfrm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89" y="4421823"/>
            <a:ext cx="5153525" cy="41874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169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However, when it comes to in-hospital mortality after acute myocardial infarctions, or heart attacks, U.S. performance was middling.  Our mortality rates were better than in five countries but worse than in five others.</a:t>
            </a: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54550" cy="3490912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946" y="4422459"/>
            <a:ext cx="5617208" cy="41871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However, when it comes to in-hospital mortality after acute myocardial infarctions, or heart attacks, U.S. performance was middling.  Our mortality rates were better than in five countries but worse than in five others.</a:t>
            </a: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This certainly seems to be true for pharmaceuticals.  This chart shows findings from an analysis of IMS Health data by Jerry Anderson at John Hopkins University.</a:t>
            </a:r>
          </a:p>
          <a:p>
            <a:endParaRPr lang="en-US" sz="1600" dirty="0">
              <a:ea typeface="ＭＳ Ｐゴシック" charset="-128"/>
            </a:endParaRPr>
          </a:p>
          <a:p>
            <a:r>
              <a:rPr lang="en-US" sz="1600" dirty="0">
                <a:ea typeface="ＭＳ Ｐゴシック" charset="-128"/>
              </a:rPr>
              <a:t>It shows that prescription drugs are more expensive in the U.S. than in other countries – even though drugs are pretty much the same in whichever country they’re taken: we’re just paying more for them.</a:t>
            </a:r>
          </a:p>
          <a:p>
            <a:endParaRPr lang="en-US" sz="1600" dirty="0">
              <a:ea typeface="ＭＳ Ｐゴシック" charset="-128"/>
            </a:endParaRPr>
          </a:p>
          <a:p>
            <a:endParaRPr lang="en-US" sz="16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dirty="0">
                <a:ea typeface="ＭＳ Ｐゴシック" charset="-128"/>
              </a:rPr>
              <a:t>We also may seem to pay more for diagnostic imaging than in other countries.</a:t>
            </a:r>
          </a:p>
          <a:p>
            <a:endParaRPr lang="en-US" sz="1600" dirty="0">
              <a:ea typeface="ＭＳ Ｐゴシック" charset="-128"/>
            </a:endParaRPr>
          </a:p>
          <a:p>
            <a:r>
              <a:rPr lang="en-US" sz="1600" dirty="0">
                <a:ea typeface="ＭＳ Ｐゴシック" charset="-128"/>
              </a:rPr>
              <a:t>This data is from an annual analysis of health care prices put out by the International Federation of Health Plans.</a:t>
            </a:r>
          </a:p>
          <a:p>
            <a:endParaRPr lang="en-US" sz="1600" dirty="0">
              <a:ea typeface="ＭＳ Ｐゴシック" charset="-128"/>
            </a:endParaRPr>
          </a:p>
          <a:p>
            <a:r>
              <a:rPr lang="en-US" sz="1600" dirty="0">
                <a:ea typeface="ＭＳ Ｐゴシック" charset="-128"/>
              </a:rPr>
              <a:t>It shows the average price for MRI and CT scans charged to U.S. commercial payers is higher than in Switzerland, Germany, and France.</a:t>
            </a:r>
          </a:p>
          <a:p>
            <a:endParaRPr lang="en-US" sz="1600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84B28-8E80-4930-BB6C-26621AF74FB0}" type="slidenum">
              <a:rPr lang="en-US"/>
              <a:pPr/>
              <a:t>30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84B28-8E80-4930-BB6C-26621AF74FB0}" type="slidenum">
              <a:rPr lang="en-US"/>
              <a:pPr/>
              <a:t>31</a:t>
            </a:fld>
            <a:endParaRPr lang="en-US"/>
          </a:p>
        </p:txBody>
      </p:sp>
      <p:sp>
        <p:nvSpPr>
          <p:cNvPr id="89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698500"/>
            <a:ext cx="4654550" cy="3490913"/>
          </a:xfrm>
          <a:ln/>
        </p:spPr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54550" cy="3490912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2946" y="4422459"/>
            <a:ext cx="5617208" cy="4187187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19895D73-D11E-4D5D-A83A-98A993C1B792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6719A-9F0F-42D7-8D43-2CDBB1771D1C}" type="slidenum">
              <a:rPr lang="en-US"/>
              <a:pPr/>
              <a:t>6</a:t>
            </a:fld>
            <a:endParaRPr 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4550" cy="3490913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4" y="4421823"/>
            <a:ext cx="5150273" cy="418909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90A40-86BA-49BB-802D-8E54D6DDBD73}" type="slidenum">
              <a:rPr lang="en-US"/>
              <a:pPr/>
              <a:t>10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6438"/>
            <a:ext cx="4635500" cy="3476625"/>
          </a:xfrm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89" y="4421823"/>
            <a:ext cx="5153525" cy="41874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THE COMMONWEALTH</a:t>
              </a:r>
            </a:p>
            <a:p>
              <a:pPr algn="ctr"/>
              <a:r>
                <a:rPr lang="en-US" sz="1200"/>
                <a:t> FUND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8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9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08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5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37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5575" y="631666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1400" b="0">
              <a:solidFill>
                <a:srgbClr val="000000"/>
              </a:solidFill>
            </a:endParaRP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CA45E4D-550D-4979-A2B2-0A6E6AB2BD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30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B94F0-241A-4762-973B-6B93B702C9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20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DCF9-C868-47BC-BE05-7AB3036ADD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71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848F4-6644-457D-B892-1C0D775D20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9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01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DFEAA-C6E5-4492-A861-9A5E1B4454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549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AB173-DD47-4DBC-95F3-91A3EDEF47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54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5B9CA-7F3D-4AD7-A2FB-55CB63FF76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43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66070-FB2E-47FC-8C82-D38682D1B4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03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9DE18-75D0-4068-B056-D3EC6BF855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7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E71BE-8EBA-45F9-B92E-6A48F55FDC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70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609600"/>
            <a:ext cx="1949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9912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160A5-A377-40F6-AAE2-2D6ACFB8F73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026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14375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F12B4-EBE2-4C4F-A3A2-099F65BD7E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42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4375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40756-85F2-4490-A534-329231B56B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0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7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4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2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0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0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2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8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fld id="{D35120CC-3932-41E2-9E14-AEF392C26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7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eaLnBrk="0" hangingPunct="0"/>
            <a:fld id="{4BEAEDB5-E6A8-4174-A663-CBD6A4BFC5BA}" type="slidenum">
              <a:rPr lang="en-US" b="0">
                <a:solidFill>
                  <a:srgbClr val="000000"/>
                </a:solidFill>
              </a:rPr>
              <a:pPr eaLnBrk="0" hangingPunct="0"/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1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4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4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4" Type="http://schemas.openxmlformats.org/officeDocument/2006/relationships/chart" Target="../charts/chart27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371600"/>
          </a:xfrm>
          <a:noFill/>
          <a:ln/>
        </p:spPr>
        <p:txBody>
          <a:bodyPr anchor="t"/>
          <a:lstStyle/>
          <a:p>
            <a:r>
              <a:rPr lang="en-US" sz="3600" dirty="0">
                <a:latin typeface="Arial" pitchFamily="34" charset="0"/>
                <a:ea typeface="ＭＳ Ｐゴシック" charset="-128"/>
              </a:rPr>
              <a:t>Multinational Comparisons</a:t>
            </a:r>
            <a:br>
              <a:rPr lang="en-US" sz="3600" dirty="0">
                <a:latin typeface="Arial" pitchFamily="34" charset="0"/>
                <a:ea typeface="ＭＳ Ｐゴシック" charset="-128"/>
              </a:rPr>
            </a:br>
            <a:r>
              <a:rPr lang="en-US" sz="3600" dirty="0">
                <a:latin typeface="Arial" pitchFamily="34" charset="0"/>
                <a:ea typeface="ＭＳ Ｐゴシック" charset="-128"/>
              </a:rPr>
              <a:t>of Health Systems Data, </a:t>
            </a:r>
            <a:r>
              <a:rPr lang="en-US" sz="3600" dirty="0" smtClean="0">
                <a:latin typeface="Arial" pitchFamily="34" charset="0"/>
                <a:ea typeface="ＭＳ Ｐゴシック" charset="-128"/>
              </a:rPr>
              <a:t>2013</a:t>
            </a:r>
            <a:endParaRPr lang="en-US" sz="36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511695"/>
            <a:ext cx="8001000" cy="150810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David Squires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Commonwealth </a:t>
            </a:r>
            <a:r>
              <a:rPr lang="en-US" sz="2400" dirty="0" smtClean="0"/>
              <a:t>Fund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November 2013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E3FF8E0D-B4E5-4AF0-A151-4678E802F832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/>
              <a:t>Average Annual Number of Physician Visits </a:t>
            </a:r>
            <a:r>
              <a:rPr lang="en-US" sz="2000" dirty="0" smtClean="0"/>
              <a:t>per </a:t>
            </a:r>
            <a:r>
              <a:rPr lang="en-US" sz="2000" dirty="0"/>
              <a:t>Capita, </a:t>
            </a:r>
            <a:r>
              <a:rPr lang="en-US" sz="2000" dirty="0" smtClean="0"/>
              <a:t>2011</a:t>
            </a:r>
            <a:endParaRPr lang="en-US" sz="2000" b="1" u="sng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298750"/>
              </p:ext>
            </p:extLst>
          </p:nvPr>
        </p:nvGraphicFramePr>
        <p:xfrm>
          <a:off x="152400" y="957263"/>
          <a:ext cx="8712200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365" name="Text Box 5"/>
          <p:cNvSpPr txBox="1">
            <a:spLocks noChangeArrowheads="1"/>
          </p:cNvSpPr>
          <p:nvPr/>
        </p:nvSpPr>
        <p:spPr bwMode="auto">
          <a:xfrm>
            <a:off x="45720" y="6184781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</a:p>
          <a:p>
            <a:pPr eaLnBrk="0" hangingPunct="0"/>
            <a:r>
              <a:rPr lang="en-US" sz="1200" b="0" dirty="0" smtClean="0"/>
              <a:t>** 2009.</a:t>
            </a:r>
            <a:endParaRPr lang="en-US" sz="1200" b="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2413" cy="457200"/>
          </a:xfrm>
          <a:noFill/>
        </p:spPr>
        <p:txBody>
          <a:bodyPr anchor="t" anchorCtr="1"/>
          <a:lstStyle/>
          <a:p>
            <a:r>
              <a:rPr lang="en-US" sz="2000" dirty="0" smtClean="0">
                <a:latin typeface="Arial" pitchFamily="34" charset="0"/>
                <a:ea typeface="ＭＳ Ｐゴシック" charset="-128"/>
              </a:rPr>
              <a:t>Number of Practicing Physicians per 1,000 Population, 2011</a:t>
            </a:r>
            <a:endParaRPr lang="en-US" sz="2000" b="0" u="sng" dirty="0" smtClean="0">
              <a:latin typeface="Arial" pitchFamily="34" charset="0"/>
              <a:ea typeface="ＭＳ Ｐゴシック" charset="-128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714265"/>
              </p:ext>
            </p:extLst>
          </p:nvPr>
        </p:nvGraphicFramePr>
        <p:xfrm>
          <a:off x="152400" y="933450"/>
          <a:ext cx="8839200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E3FF8E0D-B4E5-4AF0-A151-4678E802F832}" type="slidenum">
              <a:rPr lang="en-US"/>
              <a:pPr/>
              <a:t>11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0" y="6184781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</a:p>
          <a:p>
            <a:pPr eaLnBrk="0" hangingPunct="0"/>
            <a:r>
              <a:rPr lang="en-US" sz="1200" b="0" dirty="0" smtClean="0"/>
              <a:t>** 2009.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01341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7E9B9A5-C938-4015-B26C-AE6A9514EC5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/>
          <a:lstStyle/>
          <a:p>
            <a:r>
              <a:rPr lang="en-US" sz="2000" dirty="0"/>
              <a:t>Number of Acute Care Hospital Beds per 1,000 </a:t>
            </a:r>
            <a:r>
              <a:rPr lang="en-US" sz="2000" dirty="0" smtClean="0"/>
              <a:t>Population, 2011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943757"/>
              </p:ext>
            </p:extLst>
          </p:nvPr>
        </p:nvGraphicFramePr>
        <p:xfrm>
          <a:off x="45457" y="979488"/>
          <a:ext cx="8946143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" y="6352401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  <a:endParaRPr lang="en-US" sz="1200" b="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72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7E9B9A5-C938-4015-B26C-AE6A9514EC5D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/>
          <a:lstStyle/>
          <a:p>
            <a:r>
              <a:rPr lang="en-US" sz="2000" dirty="0" smtClean="0"/>
              <a:t>Inpatient Coronary Bypass Grafts per 100,000 Population, 2011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374283"/>
              </p:ext>
            </p:extLst>
          </p:nvPr>
        </p:nvGraphicFramePr>
        <p:xfrm>
          <a:off x="152400" y="901728"/>
          <a:ext cx="87630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" y="6166754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</a:p>
          <a:p>
            <a:pPr eaLnBrk="0" hangingPunct="0"/>
            <a:r>
              <a:rPr lang="en-US" sz="1200" b="0" dirty="0" smtClean="0"/>
              <a:t>** 2009.</a:t>
            </a:r>
            <a:endParaRPr lang="en-US" sz="1200" b="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720" y="6541723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9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7E9B9A5-C938-4015-B26C-AE6A9514EC5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/>
          <a:lstStyle/>
          <a:p>
            <a:r>
              <a:rPr lang="en-US" sz="2000" dirty="0"/>
              <a:t>Magnetic Resonance Imaging (MRI) </a:t>
            </a:r>
            <a:r>
              <a:rPr lang="en-US" sz="2000" dirty="0" smtClean="0"/>
              <a:t>Exams per </a:t>
            </a:r>
            <a:r>
              <a:rPr lang="en-US" sz="2000" dirty="0"/>
              <a:t>Million Population, </a:t>
            </a:r>
            <a:r>
              <a:rPr lang="en-US" sz="2000" dirty="0" smtClean="0"/>
              <a:t>2011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741214"/>
              </p:ext>
            </p:extLst>
          </p:nvPr>
        </p:nvGraphicFramePr>
        <p:xfrm>
          <a:off x="152400" y="901728"/>
          <a:ext cx="8763000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720" y="6158231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</a:p>
          <a:p>
            <a:pPr eaLnBrk="0" hangingPunct="0"/>
            <a:r>
              <a:rPr lang="en-US" sz="1200" b="0" dirty="0" smtClean="0"/>
              <a:t>** 2009.</a:t>
            </a:r>
            <a:endParaRPr lang="en-US" sz="1200" b="0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720" y="6541723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1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8D2E4F44-6CA7-4741-BAE2-E3783326601F}" type="slidenum">
              <a:rPr lang="en-US"/>
              <a:pPr/>
              <a:t>15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600"/>
            <a:ext cx="9140825" cy="731520"/>
          </a:xfrm>
        </p:spPr>
        <p:txBody>
          <a:bodyPr anchor="t" anchorCtr="1"/>
          <a:lstStyle/>
          <a:p>
            <a:r>
              <a:rPr lang="en-US" sz="3200" dirty="0"/>
              <a:t>Health Promotion and </a:t>
            </a:r>
            <a:r>
              <a:rPr lang="en-US" sz="3200" dirty="0" smtClean="0"/>
              <a:t>Disease Prevention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 smtClean="0"/>
              <a:t>Cervical Cancer </a:t>
            </a:r>
            <a:r>
              <a:rPr lang="en-US" sz="2000" dirty="0"/>
              <a:t>Screening Rates, </a:t>
            </a:r>
            <a:r>
              <a:rPr lang="en-US" sz="2000" dirty="0" smtClean="0"/>
              <a:t>2011</a:t>
            </a:r>
            <a:endParaRPr lang="en-US" sz="16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81942764"/>
              </p:ext>
            </p:extLst>
          </p:nvPr>
        </p:nvGraphicFramePr>
        <p:xfrm>
          <a:off x="185566" y="710862"/>
          <a:ext cx="8745537" cy="521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144108" y="532542"/>
            <a:ext cx="381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dirty="0" smtClean="0"/>
              <a:t>Percent of women screened</a:t>
            </a:r>
            <a:endParaRPr lang="en-US" sz="1400" dirty="0"/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45720" y="6004080"/>
            <a:ext cx="8991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b="0" dirty="0" smtClean="0"/>
              <a:t>Note: NOR, NZ, UK, DEN, and AUS based </a:t>
            </a:r>
            <a:r>
              <a:rPr lang="en-US" sz="1200" b="0" dirty="0"/>
              <a:t>on </a:t>
            </a:r>
            <a:r>
              <a:rPr lang="en-US" sz="1200" b="0" dirty="0" smtClean="0"/>
              <a:t>program data</a:t>
            </a:r>
            <a:r>
              <a:rPr lang="en-US" sz="1200" b="0" dirty="0"/>
              <a:t>; all other countries based on </a:t>
            </a:r>
            <a:r>
              <a:rPr lang="en-US" sz="1200" b="0" dirty="0" smtClean="0"/>
              <a:t>survey data.</a:t>
            </a:r>
            <a:endParaRPr lang="en-US" sz="1200" b="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720" y="6198354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</a:p>
          <a:p>
            <a:pPr eaLnBrk="0" hangingPunct="0"/>
            <a:r>
              <a:rPr lang="en-US" sz="1200" b="0" dirty="0" smtClean="0"/>
              <a:t>** 2009.</a:t>
            </a:r>
            <a:endParaRPr lang="en-US" sz="1200" b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5720" y="6546909"/>
            <a:ext cx="8991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b="0" dirty="0" smtClean="0"/>
              <a:t>Source</a:t>
            </a:r>
            <a:r>
              <a:rPr lang="en-US" sz="1200" b="0" dirty="0"/>
              <a:t>: </a:t>
            </a:r>
            <a:r>
              <a:rPr lang="en-US" sz="1200" b="0" dirty="0" smtClean="0"/>
              <a:t>OECD Health Data 2013.</a:t>
            </a:r>
            <a:endParaRPr lang="en-US" sz="1200" b="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/>
              <a:t>Flu Immunization Among Adults </a:t>
            </a:r>
            <a:r>
              <a:rPr lang="en-US" sz="2000" dirty="0" smtClean="0"/>
              <a:t>Age </a:t>
            </a:r>
            <a:r>
              <a:rPr lang="en-US" sz="2000" dirty="0"/>
              <a:t>65 or Older, </a:t>
            </a:r>
            <a:r>
              <a:rPr lang="en-US" sz="2000" dirty="0" smtClean="0"/>
              <a:t>2011</a:t>
            </a:r>
            <a:endParaRPr lang="en-US" sz="1600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8047855"/>
              </p:ext>
            </p:extLst>
          </p:nvPr>
        </p:nvGraphicFramePr>
        <p:xfrm>
          <a:off x="211138" y="641040"/>
          <a:ext cx="874553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169680" y="490200"/>
            <a:ext cx="381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dirty="0" smtClean="0"/>
              <a:t>Percent</a:t>
            </a:r>
            <a:endParaRPr lang="en-US" sz="1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457" y="6189246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</a:p>
          <a:p>
            <a:pPr eaLnBrk="0" hangingPunct="0"/>
            <a:r>
              <a:rPr lang="en-US" sz="1200" b="0" dirty="0" smtClean="0"/>
              <a:t>** 2009.</a:t>
            </a:r>
            <a:endParaRPr lang="en-US" sz="1200" b="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1499" y="6546909"/>
            <a:ext cx="8991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200" b="0" dirty="0" smtClean="0"/>
              <a:t>Source</a:t>
            </a:r>
            <a:r>
              <a:rPr lang="en-US" sz="1200" b="0" dirty="0"/>
              <a:t>: </a:t>
            </a:r>
            <a:r>
              <a:rPr lang="en-US" sz="1200" b="0" dirty="0" smtClean="0"/>
              <a:t>OECD Health Data 2013.</a:t>
            </a:r>
            <a:endParaRPr lang="en-US" sz="1200" b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5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ED7FA727-2C88-44BD-A773-6847965E4D63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2413" cy="457200"/>
          </a:xfrm>
          <a:noFill/>
        </p:spPr>
        <p:txBody>
          <a:bodyPr anchor="t" anchorCtr="1"/>
          <a:lstStyle/>
          <a:p>
            <a:r>
              <a:rPr lang="en-US" sz="2000" dirty="0"/>
              <a:t>Adults Who Report Being Daily Smokers, </a:t>
            </a:r>
            <a:r>
              <a:rPr lang="en-US" sz="2000" dirty="0" smtClean="0"/>
              <a:t>2011</a:t>
            </a:r>
            <a:endParaRPr lang="en-US" sz="2000" b="1" u="sng" dirty="0"/>
          </a:p>
        </p:txBody>
      </p:sp>
      <p:graphicFrame>
        <p:nvGraphicFramePr>
          <p:cNvPr id="2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2470129"/>
              </p:ext>
            </p:extLst>
          </p:nvPr>
        </p:nvGraphicFramePr>
        <p:xfrm>
          <a:off x="334463" y="1038225"/>
          <a:ext cx="8448675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263025" y="762000"/>
            <a:ext cx="1219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Percent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7102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457" y="6172200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</a:p>
          <a:p>
            <a:pPr eaLnBrk="0" hangingPunct="0"/>
            <a:r>
              <a:rPr lang="en-US" sz="1200" b="0" dirty="0" smtClean="0"/>
              <a:t>** 2009.</a:t>
            </a:r>
            <a:endParaRPr lang="en-US" sz="1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254511"/>
              </p:ext>
            </p:extLst>
          </p:nvPr>
        </p:nvGraphicFramePr>
        <p:xfrm>
          <a:off x="270040" y="889000"/>
          <a:ext cx="8650288" cy="471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3448" y="0"/>
            <a:ext cx="2133600" cy="476250"/>
          </a:xfrm>
        </p:spPr>
        <p:txBody>
          <a:bodyPr/>
          <a:lstStyle/>
          <a:p>
            <a:fld id="{8D76CA23-915A-4ED0-9014-2F29C927535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00110"/>
          </a:xfrm>
          <a:noFill/>
        </p:spPr>
        <p:txBody>
          <a:bodyPr anchor="t" anchorCtr="1">
            <a:spAutoFit/>
          </a:bodyPr>
          <a:lstStyle/>
          <a:p>
            <a:r>
              <a:rPr lang="en-US" sz="2000" dirty="0"/>
              <a:t>Obesity (BMI&gt;30) </a:t>
            </a:r>
            <a:r>
              <a:rPr lang="en-US" sz="2000" dirty="0" smtClean="0"/>
              <a:t>Prevalence Among </a:t>
            </a:r>
            <a:r>
              <a:rPr lang="en-US" sz="2000" dirty="0"/>
              <a:t>Adult Population, </a:t>
            </a:r>
            <a:r>
              <a:rPr lang="en-US" sz="2000" dirty="0" smtClean="0"/>
              <a:t>2011</a:t>
            </a:r>
            <a:endParaRPr lang="en-US" sz="2000" b="1" u="sng" dirty="0"/>
          </a:p>
        </p:txBody>
      </p:sp>
      <p:sp>
        <p:nvSpPr>
          <p:cNvPr id="839686" name="Rectangle 6"/>
          <p:cNvSpPr>
            <a:spLocks noChangeArrowheads="1"/>
          </p:cNvSpPr>
          <p:nvPr/>
        </p:nvSpPr>
        <p:spPr bwMode="auto">
          <a:xfrm>
            <a:off x="36512" y="5799980"/>
            <a:ext cx="72786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/>
              <a:t>Note: </a:t>
            </a:r>
            <a:r>
              <a:rPr lang="en-US" sz="1200" b="0" dirty="0" smtClean="0"/>
              <a:t>Body-mass index (BMI) </a:t>
            </a:r>
            <a:r>
              <a:rPr lang="en-US" sz="1200" b="0" dirty="0"/>
              <a:t>estimates </a:t>
            </a:r>
            <a:r>
              <a:rPr lang="en-US" sz="1200" b="0" dirty="0" smtClean="0"/>
              <a:t>based </a:t>
            </a:r>
            <a:r>
              <a:rPr lang="en-US" sz="1200" b="0" dirty="0"/>
              <a:t>on national health interview surveys (self-reported data</a:t>
            </a:r>
            <a:r>
              <a:rPr lang="en-US" sz="1200" b="0" dirty="0" smtClean="0"/>
              <a:t>) are usually significantly lower than estimates based on actual measurements.  </a:t>
            </a:r>
            <a:endParaRPr lang="en-US" sz="1200" b="0" dirty="0">
              <a:solidFill>
                <a:schemeClr val="tx2"/>
              </a:solidFill>
            </a:endParaRPr>
          </a:p>
        </p:txBody>
      </p:sp>
      <p:sp>
        <p:nvSpPr>
          <p:cNvPr id="839687" name="Text Box 7"/>
          <p:cNvSpPr txBox="1">
            <a:spLocks noChangeArrowheads="1"/>
          </p:cNvSpPr>
          <p:nvPr/>
        </p:nvSpPr>
        <p:spPr bwMode="auto">
          <a:xfrm>
            <a:off x="210885" y="682823"/>
            <a:ext cx="1219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Percent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72240" y="1313108"/>
            <a:ext cx="3581400" cy="342944"/>
            <a:chOff x="5172240" y="1313108"/>
            <a:chExt cx="3581400" cy="342944"/>
          </a:xfrm>
        </p:grpSpPr>
        <p:sp>
          <p:nvSpPr>
            <p:cNvPr id="3" name="Rectangle 2"/>
            <p:cNvSpPr/>
            <p:nvPr/>
          </p:nvSpPr>
          <p:spPr bwMode="auto">
            <a:xfrm>
              <a:off x="5172240" y="1404485"/>
              <a:ext cx="182880" cy="182880"/>
            </a:xfrm>
            <a:prstGeom prst="rect">
              <a:avLst/>
            </a:prstGeom>
            <a:solidFill>
              <a:srgbClr val="0000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826102" y="1403358"/>
              <a:ext cx="182880" cy="182880"/>
            </a:xfrm>
            <a:prstGeom prst="rect">
              <a:avLst/>
            </a:prstGeom>
            <a:solidFill>
              <a:srgbClr val="7ABAFF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423378" y="1317498"/>
              <a:ext cx="119666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Measured</a:t>
              </a:r>
              <a:endParaRPr lang="en-US" sz="1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77240" y="1313108"/>
              <a:ext cx="1676400" cy="2983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Self-reported</a:t>
              </a:r>
              <a:endParaRPr lang="en-US" sz="16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7" name="Oval 16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5457" y="6185353"/>
            <a:ext cx="729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</a:p>
          <a:p>
            <a:pPr eaLnBrk="0" hangingPunct="0"/>
            <a:r>
              <a:rPr lang="en-US" sz="1200" b="0" dirty="0" smtClean="0"/>
              <a:t>** 2009.</a:t>
            </a:r>
            <a:endParaRPr lang="en-US" sz="1200" b="0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37102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34B8D8AF-2DE6-4AC6-838B-9BBF2B1516C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600"/>
            <a:ext cx="9140825" cy="731520"/>
          </a:xfrm>
        </p:spPr>
        <p:txBody>
          <a:bodyPr anchor="t" anchorCtr="1"/>
          <a:lstStyle/>
          <a:p>
            <a:r>
              <a:rPr lang="en-US" sz="3200" dirty="0"/>
              <a:t>Health Care Spending and </a:t>
            </a:r>
            <a:r>
              <a:rPr lang="en-US" sz="3200" dirty="0" smtClean="0"/>
              <a:t>Coverage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74420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4AF2ECBA-81AC-43F8-AE17-D0ED185B04E7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599"/>
            <a:ext cx="9140825" cy="731520"/>
          </a:xfrm>
        </p:spPr>
        <p:txBody>
          <a:bodyPr anchor="t" anchorCtr="1"/>
          <a:lstStyle/>
          <a:p>
            <a:r>
              <a:rPr lang="en-US" sz="3200" dirty="0"/>
              <a:t>Quality </a:t>
            </a:r>
            <a:r>
              <a:rPr lang="en-US" sz="3200" dirty="0" smtClean="0"/>
              <a:t>and Patient Safety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91440"/>
            <a:ext cx="9140825" cy="457200"/>
          </a:xfrm>
        </p:spPr>
        <p:txBody>
          <a:bodyPr anchor="t" anchorCtr="1"/>
          <a:lstStyle/>
          <a:p>
            <a:r>
              <a:rPr lang="en-US" sz="2000" dirty="0" smtClean="0">
                <a:solidFill>
                  <a:schemeClr val="tx1"/>
                </a:solidFill>
              </a:rPr>
              <a:t>Mortality Amenable to Health Care</a:t>
            </a:r>
            <a:endParaRPr lang="en-US" sz="2000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06009252"/>
              </p:ext>
            </p:extLst>
          </p:nvPr>
        </p:nvGraphicFramePr>
        <p:xfrm>
          <a:off x="51840" y="1036320"/>
          <a:ext cx="9058275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Worksheet" r:id="rId3" imgW="20129500" imgH="12293600" progId="Excel.Sheet.8">
                  <p:embed/>
                </p:oleObj>
              </mc:Choice>
              <mc:Fallback>
                <p:oleObj name="Worksheet" r:id="rId3" imgW="20129500" imgH="1229360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40" y="1036320"/>
                        <a:ext cx="9058275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3"/>
          <p:cNvSpPr txBox="1">
            <a:spLocks noChangeAspect="1" noChangeArrowheads="1"/>
          </p:cNvSpPr>
          <p:nvPr/>
        </p:nvSpPr>
        <p:spPr bwMode="auto">
          <a:xfrm>
            <a:off x="25920" y="838200"/>
            <a:ext cx="36138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1" dirty="0"/>
              <a:t>Deaths per 100,000 population*</a:t>
            </a:r>
          </a:p>
        </p:txBody>
      </p:sp>
      <p:sp>
        <p:nvSpPr>
          <p:cNvPr id="1028" name="Text Box 5"/>
          <p:cNvSpPr txBox="1">
            <a:spLocks noChangeAspect="1" noChangeArrowheads="1"/>
          </p:cNvSpPr>
          <p:nvPr/>
        </p:nvSpPr>
        <p:spPr bwMode="auto">
          <a:xfrm>
            <a:off x="46652" y="5960384"/>
            <a:ext cx="74971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 dirty="0">
                <a:latin typeface="Arial" pitchFamily="34" charset="0"/>
                <a:cs typeface="Arial" pitchFamily="34" charset="0"/>
              </a:rPr>
              <a:t>* Countries’ age-standardized death rates before age 75; including ischemic heart disease, diabetes, stroke, </a:t>
            </a:r>
            <a:br>
              <a:rPr lang="en-US" sz="1200" b="0" dirty="0">
                <a:latin typeface="Arial" pitchFamily="34" charset="0"/>
                <a:cs typeface="Arial" pitchFamily="34" charset="0"/>
              </a:rPr>
            </a:br>
            <a:r>
              <a:rPr lang="en-US" sz="1200" b="0" dirty="0">
                <a:latin typeface="Arial" pitchFamily="34" charset="0"/>
                <a:cs typeface="Arial" pitchFamily="34" charset="0"/>
              </a:rPr>
              <a:t>and bacterial infections. Analysis of World Health Organization mortality files and CDC mortality data for U.S.</a:t>
            </a:r>
          </a:p>
        </p:txBody>
      </p:sp>
      <p:sp>
        <p:nvSpPr>
          <p:cNvPr id="1030" name="Rectangle 9"/>
          <p:cNvSpPr>
            <a:spLocks noChangeAspect="1" noChangeArrowheads="1"/>
          </p:cNvSpPr>
          <p:nvPr/>
        </p:nvSpPr>
        <p:spPr bwMode="auto">
          <a:xfrm>
            <a:off x="45720" y="6355600"/>
            <a:ext cx="785889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rIns="91440" bIns="0"/>
          <a:lstStyle/>
          <a:p>
            <a:r>
              <a:rPr lang="en-US" sz="1200" b="0" dirty="0">
                <a:latin typeface="Arial" pitchFamily="34" charset="0"/>
                <a:cs typeface="Arial" pitchFamily="34" charset="0"/>
              </a:rPr>
              <a:t>Source: Adapted from E. Nolte and M. McKee, “Variations in Amenable Mortality—Trends in 16 High-Income Nations,” </a:t>
            </a:r>
            <a:r>
              <a:rPr lang="en-US" sz="1200" b="0" i="1" dirty="0">
                <a:latin typeface="Arial" pitchFamily="34" charset="0"/>
                <a:cs typeface="Arial" pitchFamily="34" charset="0"/>
              </a:rPr>
              <a:t>Health Policy,</a:t>
            </a:r>
            <a:r>
              <a:rPr lang="en-US" sz="1200" b="0" dirty="0">
                <a:latin typeface="Arial" pitchFamily="34" charset="0"/>
                <a:cs typeface="Arial" pitchFamily="34" charset="0"/>
              </a:rPr>
              <a:t> published online Sept. 12, 2011.</a:t>
            </a:r>
          </a:p>
        </p:txBody>
      </p:sp>
      <p:sp>
        <p:nvSpPr>
          <p:cNvPr id="7" name="Slide Number Placeholder 5"/>
          <p:cNvSpPr>
            <a:spLocks noGrp="1" noChangeAspect="1"/>
          </p:cNvSpPr>
          <p:nvPr>
            <p:ph type="sldNum" sz="quarter" idx="12"/>
          </p:nvPr>
        </p:nvSpPr>
        <p:spPr>
          <a:xfrm>
            <a:off x="7437120" y="0"/>
            <a:ext cx="1706880" cy="381000"/>
          </a:xfrm>
        </p:spPr>
        <p:txBody>
          <a:bodyPr/>
          <a:lstStyle/>
          <a:p>
            <a:fld id="{4AF2ECBA-81AC-43F8-AE17-D0ED185B04E7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54056" y="6156484"/>
            <a:ext cx="9807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00" dirty="0" smtClean="0"/>
              <a:t>THE</a:t>
            </a:r>
          </a:p>
          <a:p>
            <a:pPr algn="ctr"/>
            <a:r>
              <a:rPr lang="en-US" sz="700" dirty="0" smtClean="0"/>
              <a:t>COMMONWEALTH</a:t>
            </a:r>
          </a:p>
          <a:p>
            <a:pPr algn="ctr"/>
            <a:r>
              <a:rPr lang="en-US" sz="700" dirty="0" smtClean="0"/>
              <a:t>FUND</a:t>
            </a:r>
            <a:endParaRPr lang="en-US" sz="700" dirty="0"/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8186820" y="5909180"/>
            <a:ext cx="914400" cy="914400"/>
          </a:xfrm>
          <a:prstGeom prst="ellips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1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731520"/>
          </a:xfrm>
          <a:noFill/>
        </p:spPr>
        <p:txBody>
          <a:bodyPr anchor="t" anchorCtr="1"/>
          <a:lstStyle/>
          <a:p>
            <a:r>
              <a:rPr lang="en-US" sz="2000" dirty="0" smtClean="0">
                <a:latin typeface="Arial" pitchFamily="34" charset="0"/>
                <a:ea typeface="ＭＳ Ｐゴシック" charset="-128"/>
              </a:rPr>
              <a:t>Breast Cancer Five-Year Relative Survival Rate, 2004–2009</a:t>
            </a:r>
            <a:br>
              <a:rPr lang="en-US" sz="2000" dirty="0" smtClean="0">
                <a:latin typeface="Arial" pitchFamily="34" charset="0"/>
                <a:ea typeface="ＭＳ Ｐゴシック" charset="-128"/>
              </a:rPr>
            </a:br>
            <a:r>
              <a:rPr lang="en-US" sz="2000" dirty="0" smtClean="0">
                <a:latin typeface="Arial" pitchFamily="34" charset="0"/>
                <a:ea typeface="ＭＳ Ｐゴシック" charset="-128"/>
              </a:rPr>
              <a:t>(or nearest period)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506721"/>
              </p:ext>
            </p:extLst>
          </p:nvPr>
        </p:nvGraphicFramePr>
        <p:xfrm>
          <a:off x="296863" y="659963"/>
          <a:ext cx="8447087" cy="516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8964" name="Text Box 8"/>
          <p:cNvSpPr txBox="1">
            <a:spLocks noChangeArrowheads="1"/>
          </p:cNvSpPr>
          <p:nvPr/>
        </p:nvSpPr>
        <p:spPr bwMode="auto">
          <a:xfrm>
            <a:off x="46038" y="6535738"/>
            <a:ext cx="4271962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</a:t>
            </a:r>
            <a:r>
              <a:rPr lang="en-US" sz="1200" b="0" dirty="0" smtClean="0">
                <a:latin typeface="Arial" pitchFamily="34" charset="0"/>
              </a:rPr>
              <a:t>Data 2013.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37727" y="743160"/>
            <a:ext cx="1219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Percent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3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3975" y="6198052"/>
            <a:ext cx="2584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* </a:t>
            </a:r>
            <a:r>
              <a:rPr lang="en-US" sz="1200" b="0" dirty="0" smtClean="0">
                <a:latin typeface="Arial" pitchFamily="34" charset="0"/>
              </a:rPr>
              <a:t>2008.</a:t>
            </a:r>
            <a:endParaRPr lang="en-US" sz="1200" b="0" dirty="0">
              <a:latin typeface="Arial" pitchFamily="34" charset="0"/>
            </a:endParaRPr>
          </a:p>
          <a:p>
            <a:r>
              <a:rPr lang="en-US" sz="1200" b="0" dirty="0">
                <a:latin typeface="Arial" pitchFamily="34" charset="0"/>
              </a:rPr>
              <a:t>** </a:t>
            </a:r>
            <a:r>
              <a:rPr lang="en-US" sz="1200" b="0" dirty="0" smtClean="0">
                <a:latin typeface="Arial" pitchFamily="34" charset="0"/>
              </a:rPr>
              <a:t>2007.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160773" name="Text Box 8"/>
          <p:cNvSpPr txBox="1">
            <a:spLocks noChangeArrowheads="1"/>
          </p:cNvSpPr>
          <p:nvPr/>
        </p:nvSpPr>
        <p:spPr bwMode="auto">
          <a:xfrm>
            <a:off x="46038" y="6540135"/>
            <a:ext cx="4271962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</a:t>
            </a:r>
            <a:r>
              <a:rPr lang="en-US" sz="1200" b="0" dirty="0" smtClean="0">
                <a:latin typeface="Arial" pitchFamily="34" charset="0"/>
              </a:rPr>
              <a:t>Data 2013.</a:t>
            </a:r>
            <a:endParaRPr lang="en-US" sz="1200" b="0" dirty="0">
              <a:latin typeface="Arial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88582"/>
              </p:ext>
            </p:extLst>
          </p:nvPr>
        </p:nvGraphicFramePr>
        <p:xfrm>
          <a:off x="244475" y="994939"/>
          <a:ext cx="8589963" cy="508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0771" name="Rectangle 2"/>
          <p:cNvSpPr>
            <a:spLocks noChangeArrowheads="1"/>
          </p:cNvSpPr>
          <p:nvPr/>
        </p:nvSpPr>
        <p:spPr bwMode="auto">
          <a:xfrm>
            <a:off x="0" y="91440"/>
            <a:ext cx="91440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1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Diabetes Lower Extremity Amputation Rates </a:t>
            </a:r>
            <a:br>
              <a:rPr lang="en-US" sz="2000" b="1" dirty="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per 100,000 </a:t>
            </a: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</a:rPr>
              <a:t>Population, 2009</a:t>
            </a:r>
            <a:endParaRPr lang="en-US" sz="2000" b="1" u="sng" dirty="0">
              <a:solidFill>
                <a:schemeClr val="tx2"/>
              </a:solidFill>
              <a:latin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71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13"/>
          <p:cNvSpPr txBox="1">
            <a:spLocks noChangeArrowheads="1"/>
          </p:cNvSpPr>
          <p:nvPr/>
        </p:nvSpPr>
        <p:spPr bwMode="auto">
          <a:xfrm>
            <a:off x="45620" y="6011160"/>
            <a:ext cx="65837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0" baseline="30000" dirty="0" smtClean="0">
                <a:latin typeface="Arial" pitchFamily="34" charset="0"/>
              </a:rPr>
              <a:t>†</a:t>
            </a:r>
            <a:r>
              <a:rPr lang="en-US" sz="1200" b="0" dirty="0" smtClean="0">
                <a:latin typeface="Arial" pitchFamily="34" charset="0"/>
              </a:rPr>
              <a:t> </a:t>
            </a:r>
            <a:r>
              <a:rPr lang="en-US" sz="1200" b="0" dirty="0">
                <a:latin typeface="Arial" pitchFamily="34" charset="0"/>
              </a:rPr>
              <a:t>In-hospital case-fatality rates within 30 days of admission. </a:t>
            </a:r>
            <a:r>
              <a:rPr lang="en-US" sz="1200" b="0" dirty="0" smtClean="0">
                <a:latin typeface="Arial" pitchFamily="34" charset="0"/>
              </a:rPr>
              <a:t>Age-sex standardized </a:t>
            </a:r>
            <a:r>
              <a:rPr lang="en-US" sz="1200" b="0" dirty="0">
                <a:latin typeface="Arial" pitchFamily="34" charset="0"/>
              </a:rPr>
              <a:t>rates</a:t>
            </a:r>
            <a:r>
              <a:rPr lang="en-US" sz="1200" b="0" dirty="0" smtClean="0">
                <a:latin typeface="Arial" pitchFamily="34" charset="0"/>
              </a:rPr>
              <a:t>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731520"/>
          </a:xfrm>
          <a:noFill/>
        </p:spPr>
        <p:txBody>
          <a:bodyPr anchor="t" anchorCtr="1">
            <a:noAutofit/>
          </a:bodyPr>
          <a:lstStyle/>
          <a:p>
            <a:r>
              <a:rPr lang="en-US" sz="2000" dirty="0" smtClean="0">
                <a:ea typeface="ＭＳ Ｐゴシック" charset="-128"/>
              </a:rPr>
              <a:t>In-Hospital Mortality After Admission for Acute Myocardial Infarction</a:t>
            </a:r>
            <a:r>
              <a:rPr lang="en-US" sz="2000" baseline="30000" dirty="0" smtClean="0">
                <a:ea typeface="ＭＳ Ｐゴシック" charset="-128"/>
              </a:rPr>
              <a:t>†</a:t>
            </a:r>
            <a:r>
              <a:rPr lang="en-US" sz="2000" dirty="0" smtClean="0">
                <a:ea typeface="ＭＳ Ｐゴシック" charset="-128"/>
              </a:rPr>
              <a:t> </a:t>
            </a:r>
            <a:br>
              <a:rPr lang="en-US" sz="2000" dirty="0" smtClean="0">
                <a:ea typeface="ＭＳ Ｐゴシック" charset="-128"/>
              </a:rPr>
            </a:br>
            <a:r>
              <a:rPr lang="en-US" sz="2000" dirty="0" smtClean="0">
                <a:ea typeface="ＭＳ Ｐゴシック" charset="-128"/>
              </a:rPr>
              <a:t>per 100 Patients, 2009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178993"/>
              </p:ext>
            </p:extLst>
          </p:nvPr>
        </p:nvGraphicFramePr>
        <p:xfrm>
          <a:off x="228600" y="959160"/>
          <a:ext cx="8621713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2821" name="Text Box 8"/>
          <p:cNvSpPr txBox="1">
            <a:spLocks noChangeArrowheads="1"/>
          </p:cNvSpPr>
          <p:nvPr/>
        </p:nvSpPr>
        <p:spPr bwMode="auto">
          <a:xfrm>
            <a:off x="45620" y="6542088"/>
            <a:ext cx="4271963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</a:t>
            </a:r>
            <a:r>
              <a:rPr lang="en-US" sz="1200" b="0" dirty="0" smtClean="0">
                <a:latin typeface="Arial" pitchFamily="34" charset="0"/>
              </a:rPr>
              <a:t>Data 2013.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5F8F2845-3648-4398-B8E6-135F82BEF4B7}" type="slidenum">
              <a:rPr lang="en-US"/>
              <a:pPr/>
              <a:t>24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" y="6198120"/>
            <a:ext cx="2584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* </a:t>
            </a:r>
            <a:r>
              <a:rPr lang="en-US" sz="1200" b="0" dirty="0" smtClean="0">
                <a:latin typeface="Arial" pitchFamily="34" charset="0"/>
              </a:rPr>
              <a:t>2008.</a:t>
            </a:r>
            <a:endParaRPr lang="en-US" sz="1200" b="0" dirty="0">
              <a:latin typeface="Arial" pitchFamily="34" charset="0"/>
            </a:endParaRPr>
          </a:p>
          <a:p>
            <a:r>
              <a:rPr lang="en-US" sz="1200" b="0" dirty="0">
                <a:latin typeface="Arial" pitchFamily="34" charset="0"/>
              </a:rPr>
              <a:t>** </a:t>
            </a:r>
            <a:r>
              <a:rPr lang="en-US" sz="1200" b="0" dirty="0" smtClean="0">
                <a:latin typeface="Arial" pitchFamily="34" charset="0"/>
              </a:rPr>
              <a:t>2007.</a:t>
            </a:r>
            <a:endParaRPr lang="en-US" sz="1200" b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7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Text Box 13"/>
          <p:cNvSpPr txBox="1">
            <a:spLocks noChangeArrowheads="1"/>
          </p:cNvSpPr>
          <p:nvPr/>
        </p:nvSpPr>
        <p:spPr bwMode="auto">
          <a:xfrm>
            <a:off x="45620" y="6030000"/>
            <a:ext cx="65837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0" dirty="0" smtClean="0">
                <a:latin typeface="Arial" pitchFamily="34" charset="0"/>
              </a:rPr>
              <a:t>Note: Age-sex-SDX standardized </a:t>
            </a:r>
            <a:r>
              <a:rPr lang="en-US" sz="1200" b="0" dirty="0">
                <a:latin typeface="Arial" pitchFamily="34" charset="0"/>
              </a:rPr>
              <a:t>rates</a:t>
            </a:r>
            <a:r>
              <a:rPr lang="en-US" sz="1200" b="0" dirty="0" smtClean="0">
                <a:latin typeface="Arial" pitchFamily="34" charset="0"/>
              </a:rPr>
              <a:t>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"/>
            <a:ext cx="9144000" cy="731520"/>
          </a:xfrm>
          <a:noFill/>
        </p:spPr>
        <p:txBody>
          <a:bodyPr anchor="t" anchorCtr="1">
            <a:noAutofit/>
          </a:bodyPr>
          <a:lstStyle/>
          <a:p>
            <a:r>
              <a:rPr lang="en-US" sz="2000" dirty="0">
                <a:ea typeface="ＭＳ Ｐゴシック" charset="-128"/>
              </a:rPr>
              <a:t>Foreign </a:t>
            </a:r>
            <a:r>
              <a:rPr lang="en-US" sz="2000" dirty="0" smtClean="0">
                <a:ea typeface="ＭＳ Ｐゴシック" charset="-128"/>
              </a:rPr>
              <a:t>Object Left </a:t>
            </a:r>
            <a:r>
              <a:rPr lang="en-US" sz="2000" dirty="0">
                <a:ea typeface="ＭＳ Ｐゴシック" charset="-128"/>
              </a:rPr>
              <a:t>in </a:t>
            </a:r>
            <a:r>
              <a:rPr lang="en-US" sz="2000" dirty="0" smtClean="0">
                <a:ea typeface="ＭＳ Ｐゴシック" charset="-128"/>
              </a:rPr>
              <a:t>Body During Procedure </a:t>
            </a:r>
            <a:br>
              <a:rPr lang="en-US" sz="2000" dirty="0" smtClean="0">
                <a:ea typeface="ＭＳ Ｐゴシック" charset="-128"/>
              </a:rPr>
            </a:br>
            <a:r>
              <a:rPr lang="en-US" sz="2000" dirty="0" smtClean="0">
                <a:ea typeface="ＭＳ Ｐゴシック" charset="-128"/>
              </a:rPr>
              <a:t>per 100,000 Hospital Discharges, </a:t>
            </a:r>
            <a:r>
              <a:rPr lang="en-US" sz="2000" dirty="0">
                <a:ea typeface="ＭＳ Ｐゴシック" charset="-128"/>
              </a:rPr>
              <a:t>2009</a:t>
            </a:r>
            <a:endParaRPr lang="en-US" sz="2000" dirty="0" smtClean="0">
              <a:ea typeface="ＭＳ Ｐゴシック" charset="-128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083713"/>
              </p:ext>
            </p:extLst>
          </p:nvPr>
        </p:nvGraphicFramePr>
        <p:xfrm>
          <a:off x="228600" y="1159098"/>
          <a:ext cx="8621713" cy="4632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2821" name="Text Box 8"/>
          <p:cNvSpPr txBox="1">
            <a:spLocks noChangeArrowheads="1"/>
          </p:cNvSpPr>
          <p:nvPr/>
        </p:nvSpPr>
        <p:spPr bwMode="auto">
          <a:xfrm>
            <a:off x="45620" y="6542088"/>
            <a:ext cx="4271963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</a:t>
            </a:r>
            <a:r>
              <a:rPr lang="en-US" sz="1200" b="0" dirty="0" smtClean="0">
                <a:latin typeface="Arial" pitchFamily="34" charset="0"/>
              </a:rPr>
              <a:t>Data 2013.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5F8F2845-3648-4398-B8E6-135F82BEF4B7}" type="slidenum">
              <a:rPr lang="en-US"/>
              <a:pPr/>
              <a:t>25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" y="6206760"/>
            <a:ext cx="25844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* </a:t>
            </a:r>
            <a:r>
              <a:rPr lang="en-US" sz="1200" b="0" dirty="0" smtClean="0">
                <a:latin typeface="Arial" pitchFamily="34" charset="0"/>
              </a:rPr>
              <a:t>2008.</a:t>
            </a:r>
            <a:endParaRPr lang="en-US" sz="1200" b="0" dirty="0">
              <a:latin typeface="Arial" pitchFamily="34" charset="0"/>
            </a:endParaRPr>
          </a:p>
          <a:p>
            <a:r>
              <a:rPr lang="en-US" sz="1200" b="0" dirty="0">
                <a:latin typeface="Arial" pitchFamily="34" charset="0"/>
              </a:rPr>
              <a:t>** </a:t>
            </a:r>
            <a:r>
              <a:rPr lang="en-US" sz="1200" b="0" dirty="0" smtClean="0">
                <a:latin typeface="Arial" pitchFamily="34" charset="0"/>
              </a:rPr>
              <a:t>2010.</a:t>
            </a:r>
            <a:endParaRPr lang="en-US" sz="1200" b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3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34B8D8AF-2DE6-4AC6-838B-9BBF2B1516C7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600"/>
            <a:ext cx="9140825" cy="731520"/>
          </a:xfrm>
        </p:spPr>
        <p:txBody>
          <a:bodyPr anchor="t" anchorCtr="1"/>
          <a:lstStyle/>
          <a:p>
            <a:r>
              <a:rPr lang="en-US" sz="3200" dirty="0" smtClean="0"/>
              <a:t>Prices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54245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9142413" cy="731837"/>
          </a:xfrm>
          <a:noFill/>
        </p:spPr>
        <p:txBody>
          <a:bodyPr anchor="t" anchorCtr="1">
            <a:noAutofit/>
          </a:bodyPr>
          <a:lstStyle/>
          <a:p>
            <a:r>
              <a:rPr lang="en-US" sz="2000" dirty="0" smtClean="0">
                <a:ea typeface="ＭＳ Ｐゴシック" charset="-128"/>
              </a:rPr>
              <a:t>Retail Price Indexes for Basket of In-Patent Pharmaceuticals, 2010</a:t>
            </a:r>
            <a:br>
              <a:rPr lang="en-US" sz="2000" dirty="0" smtClean="0">
                <a:ea typeface="ＭＳ Ｐゴシック" charset="-128"/>
              </a:rPr>
            </a:br>
            <a:r>
              <a:rPr lang="en-US" sz="1600" dirty="0" smtClean="0">
                <a:ea typeface="ＭＳ Ｐゴシック" charset="-128"/>
              </a:rPr>
              <a:t>US is set at 100</a:t>
            </a:r>
            <a:endParaRPr lang="en-US" sz="2000" dirty="0" smtClean="0">
              <a:ea typeface="ＭＳ Ｐゴシック" charset="-128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949408"/>
              </p:ext>
            </p:extLst>
          </p:nvPr>
        </p:nvGraphicFramePr>
        <p:xfrm>
          <a:off x="238125" y="875625"/>
          <a:ext cx="8602663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2948" name="Text Box 8"/>
          <p:cNvSpPr txBox="1">
            <a:spLocks noChangeArrowheads="1"/>
          </p:cNvSpPr>
          <p:nvPr/>
        </p:nvSpPr>
        <p:spPr bwMode="auto">
          <a:xfrm>
            <a:off x="45720" y="6362243"/>
            <a:ext cx="812722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P. </a:t>
            </a:r>
            <a:r>
              <a:rPr lang="en-US" sz="1200" b="0" dirty="0" smtClean="0">
                <a:latin typeface="Arial" pitchFamily="34" charset="0"/>
              </a:rPr>
              <a:t>Kanavos</a:t>
            </a:r>
            <a:r>
              <a:rPr lang="en-US" sz="1200" b="0" dirty="0">
                <a:latin typeface="Arial" pitchFamily="34" charset="0"/>
              </a:rPr>
              <a:t>, A. </a:t>
            </a:r>
            <a:r>
              <a:rPr lang="en-US" sz="1200" b="0" dirty="0" err="1">
                <a:latin typeface="Arial" pitchFamily="34" charset="0"/>
              </a:rPr>
              <a:t>Ferrario</a:t>
            </a:r>
            <a:r>
              <a:rPr lang="en-US" sz="1200" b="0" dirty="0">
                <a:latin typeface="Arial" pitchFamily="34" charset="0"/>
              </a:rPr>
              <a:t>, S. </a:t>
            </a:r>
            <a:r>
              <a:rPr lang="en-US" sz="1200" b="0" dirty="0" err="1">
                <a:latin typeface="Arial" pitchFamily="34" charset="0"/>
              </a:rPr>
              <a:t>Vandoros</a:t>
            </a:r>
            <a:r>
              <a:rPr lang="en-US" sz="1200" b="0" dirty="0">
                <a:latin typeface="Arial" pitchFamily="34" charset="0"/>
              </a:rPr>
              <a:t> et al., "Higher U.S. Branded Drug Prices and Spending Compared to Other Countries May Stem Partly from Quick Uptake of New Drugs," </a:t>
            </a:r>
            <a:r>
              <a:rPr lang="en-US" sz="1200" b="0" i="1" dirty="0">
                <a:latin typeface="Arial" pitchFamily="34" charset="0"/>
              </a:rPr>
              <a:t>Health Affairs</a:t>
            </a:r>
            <a:r>
              <a:rPr lang="en-US" sz="1200" b="0" dirty="0">
                <a:latin typeface="Arial" pitchFamily="34" charset="0"/>
              </a:rPr>
              <a:t>, April 2013 32(4):753–61</a:t>
            </a:r>
            <a:r>
              <a:rPr lang="en-US" sz="1200" b="0" dirty="0" smtClean="0">
                <a:latin typeface="Arial" pitchFamily="34" charset="0"/>
              </a:rPr>
              <a:t>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5F8F2845-3648-4398-B8E6-135F82BEF4B7}" type="slidenum">
              <a:rPr lang="en-US"/>
              <a:pPr/>
              <a:t>27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104" y="5964704"/>
            <a:ext cx="812722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b="0" dirty="0" smtClean="0">
                <a:latin typeface="Arial" pitchFamily="34" charset="0"/>
              </a:rPr>
              <a:t>Note: Calculations weighted  relative to U.S. consumption patterns. </a:t>
            </a:r>
            <a:r>
              <a:rPr lang="en-US" sz="1200" b="0" dirty="0">
                <a:latin typeface="Arial" pitchFamily="34" charset="0"/>
              </a:rPr>
              <a:t> </a:t>
            </a:r>
            <a:r>
              <a:rPr lang="en-US" sz="1200" b="0" dirty="0" smtClean="0">
                <a:latin typeface="Arial" pitchFamily="34" charset="0"/>
              </a:rPr>
              <a:t>U.S. retail prices were discounted from manufacturer prices according to the rebates obtained by the Medicaid program.</a:t>
            </a:r>
            <a:endParaRPr lang="en-US" sz="1200" b="0" dirty="0">
              <a:latin typeface="Arial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72148" y="652215"/>
            <a:ext cx="107305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charset="0"/>
                <a:ea typeface="ＭＳ Ｐゴシック" charset="0"/>
              </a:rPr>
              <a:t>Price level</a:t>
            </a:r>
            <a:endParaRPr lang="en-US" sz="1400" b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2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457200"/>
          </a:xfrm>
          <a:noFill/>
        </p:spPr>
        <p:txBody>
          <a:bodyPr anchor="t" anchorCtr="1">
            <a:noAutofit/>
          </a:bodyPr>
          <a:lstStyle/>
          <a:p>
            <a:r>
              <a:rPr lang="en-US" sz="2000" dirty="0" smtClean="0">
                <a:latin typeface="Arial" pitchFamily="34" charset="0"/>
                <a:ea typeface="ＭＳ Ｐゴシック" charset="-128"/>
              </a:rPr>
              <a:t>Diagnostic Imaging Prices, 2012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881333"/>
              </p:ext>
            </p:extLst>
          </p:nvPr>
        </p:nvGraphicFramePr>
        <p:xfrm>
          <a:off x="58965" y="1283640"/>
          <a:ext cx="436063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0116" name="Text Box 8"/>
          <p:cNvSpPr txBox="1">
            <a:spLocks noChangeArrowheads="1"/>
          </p:cNvSpPr>
          <p:nvPr/>
        </p:nvSpPr>
        <p:spPr bwMode="auto">
          <a:xfrm>
            <a:off x="44450" y="6180723"/>
            <a:ext cx="812165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 smtClean="0">
                <a:latin typeface="Arial" pitchFamily="34" charset="0"/>
              </a:rPr>
              <a:t>Notes: US refers to the commercial average.  MRI refers to magnetic resonance imaging; </a:t>
            </a:r>
            <a:br>
              <a:rPr lang="en-US" sz="1200" b="0" dirty="0" smtClean="0">
                <a:latin typeface="Arial" pitchFamily="34" charset="0"/>
              </a:rPr>
            </a:br>
            <a:r>
              <a:rPr lang="en-US" sz="1200" b="0" dirty="0" smtClean="0">
                <a:latin typeface="Arial" pitchFamily="34" charset="0"/>
              </a:rPr>
              <a:t>CT refers to computed tomography.</a:t>
            </a:r>
          </a:p>
          <a:p>
            <a:r>
              <a:rPr lang="en-US" sz="1200" b="0" dirty="0" smtClean="0">
                <a:latin typeface="Arial" pitchFamily="34" charset="0"/>
              </a:rPr>
              <a:t>Source</a:t>
            </a:r>
            <a:r>
              <a:rPr lang="en-US" sz="1200" b="0" dirty="0">
                <a:latin typeface="Arial" pitchFamily="34" charset="0"/>
              </a:rPr>
              <a:t>: International Federation of Health Plans, </a:t>
            </a:r>
            <a:r>
              <a:rPr lang="en-US" sz="1200" b="0" dirty="0" smtClean="0">
                <a:latin typeface="Arial" pitchFamily="34" charset="0"/>
              </a:rPr>
              <a:t>2012 </a:t>
            </a:r>
            <a:r>
              <a:rPr lang="en-US" sz="1200" b="0" dirty="0">
                <a:latin typeface="Arial" pitchFamily="34" charset="0"/>
              </a:rPr>
              <a:t>Comparative Price Report.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7E9B9A5-C938-4015-B26C-AE6A9514EC5D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71780" y="609600"/>
            <a:ext cx="33668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/>
              <a:t>MRI scanning and imaging fees</a:t>
            </a:r>
            <a:endParaRPr lang="en-US" sz="16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005734"/>
              </p:ext>
            </p:extLst>
          </p:nvPr>
        </p:nvGraphicFramePr>
        <p:xfrm>
          <a:off x="4690304" y="1283639"/>
          <a:ext cx="4408714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196804" y="620573"/>
            <a:ext cx="3810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/>
              <a:t>CT scanning and imaging fees (head)</a:t>
            </a:r>
            <a:endParaRPr lang="en-US" sz="1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594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837"/>
          </a:xfrm>
          <a:noFill/>
        </p:spPr>
        <p:txBody>
          <a:bodyPr anchor="t" anchorCtr="1"/>
          <a:lstStyle/>
          <a:p>
            <a:r>
              <a:rPr lang="en-US" sz="2000" dirty="0" smtClean="0">
                <a:latin typeface="Arial" pitchFamily="34" charset="0"/>
                <a:ea typeface="ＭＳ Ｐゴシック" charset="-128"/>
              </a:rPr>
              <a:t>Hospital Spending per Discharge, 2011</a:t>
            </a:r>
            <a:br>
              <a:rPr lang="en-US" sz="2000" dirty="0" smtClean="0">
                <a:latin typeface="Arial" pitchFamily="34" charset="0"/>
                <a:ea typeface="ＭＳ Ｐゴシック" charset="-128"/>
              </a:rPr>
            </a:br>
            <a:r>
              <a:rPr lang="en-US" sz="1600" dirty="0" smtClean="0">
                <a:latin typeface="Arial" pitchFamily="34" charset="0"/>
                <a:ea typeface="ＭＳ Ｐゴシック" charset="-128"/>
              </a:rPr>
              <a:t>Adjusted for Differences in Cost of Living</a:t>
            </a:r>
            <a:endParaRPr lang="en-US" sz="2000" b="0" u="sng" dirty="0" smtClean="0">
              <a:latin typeface="Arial" pitchFamily="34" charset="0"/>
              <a:ea typeface="ＭＳ Ｐゴシック" charset="-128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46768"/>
              </p:ext>
            </p:extLst>
          </p:nvPr>
        </p:nvGraphicFramePr>
        <p:xfrm>
          <a:off x="225425" y="923925"/>
          <a:ext cx="8634413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57749" y="759023"/>
            <a:ext cx="13120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charset="0"/>
                <a:ea typeface="ＭＳ Ｐゴシック" charset="0"/>
              </a:rPr>
              <a:t>Dollars ($US)</a:t>
            </a:r>
            <a:endParaRPr lang="en-US" sz="1400" b="1" dirty="0">
              <a:latin typeface="Arial" charset="0"/>
              <a:ea typeface="ＭＳ Ｐゴシック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8D76CA23-915A-4ED0-9014-2F29C927535A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4425" y="6352401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  <a:endParaRPr lang="en-US" sz="1200" b="0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655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4692885"/>
              </p:ext>
            </p:extLst>
          </p:nvPr>
        </p:nvGraphicFramePr>
        <p:xfrm>
          <a:off x="228600" y="1371600"/>
          <a:ext cx="8915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67" name="Text Box 8"/>
          <p:cNvSpPr txBox="1">
            <a:spLocks noChangeArrowheads="1"/>
          </p:cNvSpPr>
          <p:nvPr/>
        </p:nvSpPr>
        <p:spPr bwMode="auto">
          <a:xfrm>
            <a:off x="4445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96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91439"/>
            <a:ext cx="9144000" cy="646331"/>
          </a:xfrm>
          <a:noFill/>
          <a:ln/>
        </p:spPr>
        <p:txBody>
          <a:bodyPr anchor="t" anchorCtr="1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Average </a:t>
            </a:r>
            <a:r>
              <a:rPr lang="en-US" sz="2000" dirty="0" smtClean="0">
                <a:solidFill>
                  <a:srgbClr val="000000"/>
                </a:solidFill>
              </a:rPr>
              <a:t>Health Care Spending per Capita</a:t>
            </a:r>
            <a:r>
              <a:rPr lang="en-US" sz="2000" dirty="0" smtClean="0"/>
              <a:t>, 1980–2011</a:t>
            </a:r>
            <a:br>
              <a:rPr lang="en-US" sz="2000" dirty="0" smtClean="0"/>
            </a:br>
            <a:r>
              <a:rPr lang="en-US" sz="1600" dirty="0" smtClean="0"/>
              <a:t>Adjusted for Differences in Cost of Living</a:t>
            </a:r>
            <a:endParaRPr lang="en-US" sz="2000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34B8D8AF-2DE6-4AC6-838B-9BBF2B1516C7}" type="slidenum">
              <a:rPr lang="en-US" sz="1400" b="0"/>
              <a:pPr algn="r"/>
              <a:t>3</a:t>
            </a:fld>
            <a:endParaRPr lang="en-US" sz="14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338726" y="880815"/>
            <a:ext cx="1591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Dollars ($US)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9" name="Oval 8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4450" y="6351929"/>
            <a:ext cx="1250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* 2010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299397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520"/>
          </a:xfrm>
          <a:noFill/>
        </p:spPr>
        <p:txBody>
          <a:bodyPr anchor="t" anchorCtr="1"/>
          <a:lstStyle/>
          <a:p>
            <a:r>
              <a:rPr lang="en-US" sz="2000" dirty="0" smtClean="0"/>
              <a:t>Physician Fee for Hip Replacement, 2008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600" dirty="0" smtClean="0"/>
              <a:t>Adjusted for Differences in Cost of Living</a:t>
            </a:r>
            <a:endParaRPr lang="en-US" sz="16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805714"/>
              </p:ext>
            </p:extLst>
          </p:nvPr>
        </p:nvGraphicFramePr>
        <p:xfrm>
          <a:off x="152400" y="1231900"/>
          <a:ext cx="46482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97028" name="Text Box 8"/>
          <p:cNvSpPr txBox="1">
            <a:spLocks noChangeArrowheads="1"/>
          </p:cNvSpPr>
          <p:nvPr/>
        </p:nvSpPr>
        <p:spPr bwMode="auto">
          <a:xfrm>
            <a:off x="33420" y="6360450"/>
            <a:ext cx="7205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1200" b="0" dirty="0" smtClean="0"/>
              <a:t>Source: M. J. </a:t>
            </a:r>
            <a:r>
              <a:rPr lang="en-US" sz="1200" b="0" dirty="0" err="1" smtClean="0"/>
              <a:t>Laugesen</a:t>
            </a:r>
            <a:r>
              <a:rPr lang="en-US" sz="1200" b="0" dirty="0"/>
              <a:t> </a:t>
            </a:r>
            <a:r>
              <a:rPr lang="en-US" sz="1200" b="0" dirty="0" smtClean="0"/>
              <a:t>and S. A. </a:t>
            </a:r>
            <a:r>
              <a:rPr lang="en-US" sz="1200" b="0" dirty="0" err="1" smtClean="0"/>
              <a:t>Glied</a:t>
            </a:r>
            <a:r>
              <a:rPr lang="en-US" sz="1200" b="0" dirty="0" smtClean="0"/>
              <a:t>, “Higher Fees Paid to U.S. Physicians Drive Higher Spending for Physician Services Compared to Other Countries,” </a:t>
            </a:r>
            <a:r>
              <a:rPr lang="en-US" sz="1200" b="0" i="1" dirty="0" smtClean="0"/>
              <a:t>Health Affairs,</a:t>
            </a:r>
            <a:r>
              <a:rPr lang="en-US" sz="1200" b="0" dirty="0" smtClean="0"/>
              <a:t> </a:t>
            </a:r>
            <a:r>
              <a:rPr lang="nl-NL" sz="1200" b="0" dirty="0" smtClean="0"/>
              <a:t>Sept. 2011 30(9):1647–56.</a:t>
            </a:r>
            <a:endParaRPr lang="en-US" sz="1200" b="0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83810"/>
              </p:ext>
            </p:extLst>
          </p:nvPr>
        </p:nvGraphicFramePr>
        <p:xfrm>
          <a:off x="5105400" y="1388102"/>
          <a:ext cx="3581400" cy="458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97030" name="Text Box 6"/>
          <p:cNvSpPr txBox="1">
            <a:spLocks noChangeArrowheads="1"/>
          </p:cNvSpPr>
          <p:nvPr/>
        </p:nvSpPr>
        <p:spPr bwMode="auto">
          <a:xfrm>
            <a:off x="914400" y="763073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Public payers</a:t>
            </a:r>
            <a:endParaRPr lang="en-US" dirty="0"/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5867400" y="7620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Private payers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7788" y="990600"/>
            <a:ext cx="13120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charset="0"/>
                <a:ea typeface="ＭＳ Ｐゴシック" charset="0"/>
              </a:rPr>
              <a:t>Dollars ($US)</a:t>
            </a:r>
            <a:endParaRPr lang="en-US" sz="1400" b="1" dirty="0">
              <a:latin typeface="Arial" charset="0"/>
              <a:ea typeface="ＭＳ Ｐゴシック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029492" y="990600"/>
            <a:ext cx="13120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charset="0"/>
                <a:ea typeface="ＭＳ Ｐゴシック" charset="0"/>
              </a:rPr>
              <a:t>Dollars ($US)</a:t>
            </a:r>
            <a:endParaRPr lang="en-US" sz="1400" b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67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2BC4AF92-55E9-4172-99C7-B2F6FCDD5203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520"/>
          </a:xfrm>
          <a:noFill/>
        </p:spPr>
        <p:txBody>
          <a:bodyPr anchor="t" anchorCtr="1"/>
          <a:lstStyle/>
          <a:p>
            <a:r>
              <a:rPr lang="en-US" sz="2000" dirty="0" smtClean="0"/>
              <a:t>Physician Incomes, 2008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600" dirty="0" smtClean="0"/>
              <a:t>Adjusted for Differences in Cost of Living</a:t>
            </a:r>
            <a:endParaRPr lang="en-US" sz="16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283449"/>
              </p:ext>
            </p:extLst>
          </p:nvPr>
        </p:nvGraphicFramePr>
        <p:xfrm>
          <a:off x="4875795" y="1108016"/>
          <a:ext cx="42545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190153"/>
              </p:ext>
            </p:extLst>
          </p:nvPr>
        </p:nvGraphicFramePr>
        <p:xfrm>
          <a:off x="116970" y="1257674"/>
          <a:ext cx="4737100" cy="458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97030" name="Text Box 6"/>
          <p:cNvSpPr txBox="1">
            <a:spLocks noChangeArrowheads="1"/>
          </p:cNvSpPr>
          <p:nvPr/>
        </p:nvSpPr>
        <p:spPr bwMode="auto">
          <a:xfrm>
            <a:off x="5019840" y="922113"/>
            <a:ext cx="399783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Primary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d</a:t>
            </a:r>
            <a:r>
              <a:rPr lang="en-US" dirty="0" smtClean="0"/>
              <a:t>octors</a:t>
            </a:r>
            <a:endParaRPr lang="en-US" dirty="0"/>
          </a:p>
        </p:txBody>
      </p:sp>
      <p:sp>
        <p:nvSpPr>
          <p:cNvPr id="897031" name="Text Box 7"/>
          <p:cNvSpPr txBox="1">
            <a:spLocks noChangeArrowheads="1"/>
          </p:cNvSpPr>
          <p:nvPr/>
        </p:nvSpPr>
        <p:spPr bwMode="auto">
          <a:xfrm>
            <a:off x="837195" y="909235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/>
              <a:t>Orthopedic surgeons</a:t>
            </a:r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3420" y="6360450"/>
            <a:ext cx="7205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1200" b="0" dirty="0" smtClean="0"/>
              <a:t>Source: M. J. </a:t>
            </a:r>
            <a:r>
              <a:rPr lang="en-US" sz="1200" b="0" dirty="0" err="1" smtClean="0"/>
              <a:t>Laugesen</a:t>
            </a:r>
            <a:r>
              <a:rPr lang="en-US" sz="1200" b="0" dirty="0"/>
              <a:t> </a:t>
            </a:r>
            <a:r>
              <a:rPr lang="en-US" sz="1200" b="0" dirty="0" smtClean="0"/>
              <a:t>and S. A. </a:t>
            </a:r>
            <a:r>
              <a:rPr lang="en-US" sz="1200" b="0" dirty="0" err="1" smtClean="0"/>
              <a:t>Glied</a:t>
            </a:r>
            <a:r>
              <a:rPr lang="en-US" sz="1200" b="0" dirty="0" smtClean="0"/>
              <a:t>, “Higher Fees Paid to U.S. Physicians Drive Higher Spending for Physician Services Compared to Other Countries,” </a:t>
            </a:r>
            <a:r>
              <a:rPr lang="en-US" sz="1200" b="0" i="1" dirty="0" smtClean="0"/>
              <a:t>Health Affairs,</a:t>
            </a:r>
            <a:r>
              <a:rPr lang="en-US" sz="1200" b="0" dirty="0" smtClean="0"/>
              <a:t> </a:t>
            </a:r>
            <a:r>
              <a:rPr lang="nl-NL" sz="1200" b="0" dirty="0" smtClean="0"/>
              <a:t>Sept. 2011 30(9):1647–56.</a:t>
            </a:r>
            <a:endParaRPr lang="en-US" sz="1200" b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2255" y="838200"/>
            <a:ext cx="13120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charset="0"/>
                <a:ea typeface="ＭＳ Ｐゴシック" charset="0"/>
              </a:rPr>
              <a:t>Dollars ($US)</a:t>
            </a:r>
            <a:endParaRPr lang="en-US" sz="1400" b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4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83791813"/>
              </p:ext>
            </p:extLst>
          </p:nvPr>
        </p:nvGraphicFramePr>
        <p:xfrm>
          <a:off x="152400" y="762000"/>
          <a:ext cx="8948820" cy="583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67" name="Text Box 8"/>
          <p:cNvSpPr txBox="1">
            <a:spLocks noChangeArrowheads="1"/>
          </p:cNvSpPr>
          <p:nvPr/>
        </p:nvSpPr>
        <p:spPr bwMode="auto">
          <a:xfrm>
            <a:off x="45720" y="6362243"/>
            <a:ext cx="68135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GDP refers to gross domestic product.  </a:t>
            </a:r>
          </a:p>
          <a:p>
            <a:pPr eaLnBrk="0" hangingPunct="0"/>
            <a:r>
              <a:rPr lang="en-US" sz="1200" b="0" dirty="0" smtClean="0">
                <a:solidFill>
                  <a:srgbClr val="000000"/>
                </a:solidFill>
              </a:rPr>
              <a:t>Source</a:t>
            </a:r>
            <a:r>
              <a:rPr lang="en-US" sz="1200" b="0" dirty="0">
                <a:solidFill>
                  <a:srgbClr val="000000"/>
                </a:solidFill>
              </a:rPr>
              <a:t>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296970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4000" cy="400110"/>
          </a:xfrm>
          <a:noFill/>
          <a:ln/>
        </p:spPr>
        <p:txBody>
          <a:bodyPr anchor="t" anchorCtr="1">
            <a:spAutoFit/>
          </a:bodyPr>
          <a:lstStyle/>
          <a:p>
            <a:r>
              <a:rPr lang="en-US" sz="2000" dirty="0" smtClean="0"/>
              <a:t>Health Care Spending as a Percentage of GDP</a:t>
            </a:r>
            <a:r>
              <a:rPr lang="en-US" sz="2000" dirty="0"/>
              <a:t>, </a:t>
            </a:r>
            <a:r>
              <a:rPr lang="en-US" sz="2000" dirty="0" smtClean="0"/>
              <a:t>1980–2011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838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Percent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" y="6165540"/>
            <a:ext cx="2353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* 2010 </a:t>
            </a:r>
            <a:endParaRPr lang="en-US" sz="1200" b="0" dirty="0"/>
          </a:p>
        </p:txBody>
      </p:sp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/>
          <a:p>
            <a:pPr algn="r"/>
            <a:fld id="{34B8D8AF-2DE6-4AC6-838B-9BBF2B1516C7}" type="slidenum">
              <a:rPr lang="en-US" sz="1400" b="0"/>
              <a:pPr algn="r"/>
              <a:t>4</a:t>
            </a:fld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6530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0"/>
            <a:ext cx="2133600" cy="476250"/>
          </a:xfrm>
          <a:ln/>
        </p:spPr>
        <p:txBody>
          <a:bodyPr/>
          <a:lstStyle/>
          <a:p>
            <a:fld id="{89170FA9-37DB-4BA7-B2B0-7252F33CE6A3}" type="slidenum">
              <a:rPr lang="en-US" b="0">
                <a:solidFill>
                  <a:srgbClr val="000000"/>
                </a:solidFill>
              </a:rPr>
              <a:pPr/>
              <a:t>5</a:t>
            </a:fld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9142413" cy="731837"/>
          </a:xfrm>
          <a:noFill/>
        </p:spPr>
        <p:txBody>
          <a:bodyPr anchor="t" anchorCtr="1"/>
          <a:lstStyle/>
          <a:p>
            <a:r>
              <a:rPr lang="en-US" sz="2000" dirty="0" smtClean="0"/>
              <a:t>Health Care Spending per Capita by Source of Funding, 2011</a:t>
            </a:r>
            <a:br>
              <a:rPr lang="en-US" sz="2000" dirty="0" smtClean="0"/>
            </a:br>
            <a:r>
              <a:rPr lang="en-US" sz="1600" dirty="0" smtClean="0"/>
              <a:t>Adjusted for Differences in </a:t>
            </a:r>
            <a:r>
              <a:rPr lang="en-US" sz="1600" dirty="0"/>
              <a:t>C</a:t>
            </a:r>
            <a:r>
              <a:rPr lang="en-US" sz="1600" dirty="0" smtClean="0"/>
              <a:t>ost of Living</a:t>
            </a:r>
          </a:p>
        </p:txBody>
      </p:sp>
      <p:graphicFrame>
        <p:nvGraphicFramePr>
          <p:cNvPr id="19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55768620"/>
              </p:ext>
            </p:extLst>
          </p:nvPr>
        </p:nvGraphicFramePr>
        <p:xfrm>
          <a:off x="188913" y="1248321"/>
          <a:ext cx="8731250" cy="4619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3108" name="Text Box 13"/>
          <p:cNvSpPr txBox="1">
            <a:spLocks noChangeArrowheads="1"/>
          </p:cNvSpPr>
          <p:nvPr/>
        </p:nvSpPr>
        <p:spPr bwMode="auto">
          <a:xfrm>
            <a:off x="44450" y="6368718"/>
            <a:ext cx="6703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 dirty="0">
                <a:solidFill>
                  <a:srgbClr val="000000"/>
                </a:solidFill>
              </a:rPr>
              <a:t>* </a:t>
            </a:r>
            <a:r>
              <a:rPr lang="en-US" sz="1200" b="0" dirty="0" smtClean="0">
                <a:solidFill>
                  <a:srgbClr val="000000"/>
                </a:solidFill>
              </a:rPr>
              <a:t>2010.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03110" name="Text Box 6"/>
          <p:cNvSpPr txBox="1">
            <a:spLocks noChangeArrowheads="1"/>
          </p:cNvSpPr>
          <p:nvPr/>
        </p:nvSpPr>
        <p:spPr bwMode="auto">
          <a:xfrm>
            <a:off x="99930" y="804446"/>
            <a:ext cx="13120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Dollars ($US)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03111" name="Text Box 7"/>
          <p:cNvSpPr txBox="1">
            <a:spLocks noChangeArrowheads="1"/>
          </p:cNvSpPr>
          <p:nvPr/>
        </p:nvSpPr>
        <p:spPr bwMode="auto">
          <a:xfrm>
            <a:off x="724534" y="1259374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8,508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3122" name="Text Box 8"/>
          <p:cNvSpPr txBox="1">
            <a:spLocks noChangeArrowheads="1"/>
          </p:cNvSpPr>
          <p:nvPr/>
        </p:nvSpPr>
        <p:spPr bwMode="auto">
          <a:xfrm>
            <a:off x="4445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21" name="Oval 2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471648" y="2582277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5,643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209800" y="3107154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4,522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967038" y="3115677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4,495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702566" y="3113468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4,495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419600" y="3265868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4,118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5181600" y="3380662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3,925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945858" y="3435145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3,800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7403342" y="3700046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3,213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645276" y="3604422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3,405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8145532" y="3700046"/>
            <a:ext cx="7921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3,182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825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0"/>
            <a:ext cx="2133600" cy="476250"/>
          </a:xfrm>
          <a:prstGeom prst="rect">
            <a:avLst/>
          </a:prstGeom>
        </p:spPr>
        <p:txBody>
          <a:bodyPr/>
          <a:lstStyle/>
          <a:p>
            <a:fld id="{7DE75A38-DBE3-4501-AAD4-8A236CC77088}" type="slidenum">
              <a:rPr lang="en-US" b="0"/>
              <a:pPr/>
              <a:t>6</a:t>
            </a:fld>
            <a:endParaRPr lang="en-US" b="0" dirty="0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0488"/>
            <a:ext cx="9142413" cy="803275"/>
          </a:xfrm>
          <a:noFill/>
        </p:spPr>
        <p:txBody>
          <a:bodyPr anchor="t" anchorCtr="1"/>
          <a:lstStyle/>
          <a:p>
            <a:r>
              <a:rPr lang="en-US" sz="2000" dirty="0" smtClean="0"/>
              <a:t>Pharmaceutical </a:t>
            </a:r>
            <a:r>
              <a:rPr lang="en-US" sz="2000" dirty="0"/>
              <a:t>Spending per Capita, </a:t>
            </a:r>
            <a:r>
              <a:rPr lang="en-US" sz="2000" dirty="0" smtClean="0"/>
              <a:t>2011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600" b="1" dirty="0">
                <a:latin typeface="Arial" charset="0"/>
              </a:rPr>
              <a:t>Adjusted for </a:t>
            </a:r>
            <a:r>
              <a:rPr lang="en-US" sz="1600" b="1" dirty="0" smtClean="0">
                <a:latin typeface="Arial" charset="0"/>
              </a:rPr>
              <a:t>Differences </a:t>
            </a:r>
            <a:r>
              <a:rPr lang="en-US" sz="1600" b="1" dirty="0">
                <a:latin typeface="Arial" charset="0"/>
              </a:rPr>
              <a:t>in Cost of Living</a:t>
            </a:r>
            <a:br>
              <a:rPr lang="en-US" sz="1600" b="1" dirty="0">
                <a:latin typeface="Arial" charset="0"/>
              </a:rPr>
            </a:br>
            <a:endParaRPr lang="en-US" sz="1600" b="1" u="sng" dirty="0">
              <a:latin typeface="Arial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801245"/>
              </p:ext>
            </p:extLst>
          </p:nvPr>
        </p:nvGraphicFramePr>
        <p:xfrm>
          <a:off x="42780" y="1160797"/>
          <a:ext cx="8915399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0437" name="Text Box 12"/>
          <p:cNvSpPr txBox="1">
            <a:spLocks noChangeArrowheads="1"/>
          </p:cNvSpPr>
          <p:nvPr/>
        </p:nvSpPr>
        <p:spPr bwMode="auto">
          <a:xfrm>
            <a:off x="45720" y="6360924"/>
            <a:ext cx="11144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1200" b="0" dirty="0" smtClean="0"/>
              <a:t>* 2010.</a:t>
            </a:r>
            <a:endParaRPr lang="en-US" sz="1200" b="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720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99930" y="806760"/>
            <a:ext cx="13120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 smtClean="0">
                <a:solidFill>
                  <a:srgbClr val="000000"/>
                </a:solidFill>
              </a:rPr>
              <a:t>Dollars ($US)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2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D6C9CD74-E796-4110-AA2B-B40D207B6FC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599"/>
            <a:ext cx="9140825" cy="731520"/>
          </a:xfrm>
        </p:spPr>
        <p:txBody>
          <a:bodyPr anchor="t" anchorCtr="1"/>
          <a:lstStyle/>
          <a:p>
            <a:r>
              <a:rPr lang="en-US" sz="3200" dirty="0"/>
              <a:t>Health </a:t>
            </a:r>
            <a:r>
              <a:rPr lang="en-US" sz="3200" dirty="0" smtClean="0"/>
              <a:t>Care Supply and Utilization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 smtClean="0"/>
              <a:t>Hospital Discharges per 1,000 Population, 2011</a:t>
            </a:r>
            <a:endParaRPr lang="en-US" sz="2000" b="0" u="sng" dirty="0" smtClean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510023"/>
              </p:ext>
            </p:extLst>
          </p:nvPr>
        </p:nvGraphicFramePr>
        <p:xfrm>
          <a:off x="238125" y="630238"/>
          <a:ext cx="860425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457" y="6352401"/>
            <a:ext cx="11144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en-US" sz="1200" b="0" dirty="0" smtClean="0"/>
              <a:t>* 2010.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D6C9CD74-E796-4110-AA2B-B40D207B6FC7}" type="slidenum">
              <a:rPr lang="en-US"/>
              <a:pPr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986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457200"/>
          </a:xfrm>
          <a:noFill/>
        </p:spPr>
        <p:txBody>
          <a:bodyPr anchor="t" anchorCtr="1"/>
          <a:lstStyle/>
          <a:p>
            <a:r>
              <a:rPr lang="en-US" sz="2000" dirty="0" smtClean="0"/>
              <a:t>Average Length of Hospital Stay for Acute Care, 2011</a:t>
            </a:r>
            <a:endParaRPr lang="en-US" sz="2000" b="0" u="sng" dirty="0" smtClean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503689"/>
              </p:ext>
            </p:extLst>
          </p:nvPr>
        </p:nvGraphicFramePr>
        <p:xfrm>
          <a:off x="230188" y="1050925"/>
          <a:ext cx="8610600" cy="504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4740" y="630151"/>
            <a:ext cx="6138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charset="0"/>
              </a:rPr>
              <a:t>Days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457" y="6361091"/>
            <a:ext cx="6703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 b="0" dirty="0" smtClean="0"/>
              <a:t>* 2010.</a:t>
            </a:r>
            <a:endParaRPr lang="en-US" sz="1200" b="0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457" y="6542925"/>
            <a:ext cx="37147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solidFill>
                  <a:srgbClr val="000000"/>
                </a:solidFill>
              </a:rPr>
              <a:t>Source: OECD Health Data </a:t>
            </a:r>
            <a:r>
              <a:rPr lang="en-US" sz="1200" b="0" dirty="0" smtClean="0">
                <a:solidFill>
                  <a:srgbClr val="000000"/>
                </a:solidFill>
              </a:rPr>
              <a:t>2013.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476250"/>
          </a:xfrm>
        </p:spPr>
        <p:txBody>
          <a:bodyPr/>
          <a:lstStyle/>
          <a:p>
            <a:fld id="{C570C826-B0DC-47DF-89B5-45E0F95DBFE7}" type="slidenum">
              <a:rPr lang="en-US"/>
              <a:pPr/>
              <a:t>9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8154056" y="5909180"/>
            <a:ext cx="980789" cy="914400"/>
            <a:chOff x="8162411" y="5900824"/>
            <a:chExt cx="980789" cy="91440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8195175" y="5900824"/>
              <a:ext cx="914400" cy="914400"/>
            </a:xfrm>
            <a:prstGeom prst="ellipse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62411" y="6148128"/>
              <a:ext cx="980789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THE</a:t>
              </a:r>
            </a:p>
            <a:p>
              <a:pPr algn="ctr"/>
              <a:r>
                <a:rPr lang="en-US" sz="700" dirty="0" smtClean="0"/>
                <a:t>COMMONWEALTH</a:t>
              </a:r>
            </a:p>
            <a:p>
              <a:pPr algn="ctr"/>
              <a:r>
                <a:rPr lang="en-US" sz="700" dirty="0" smtClean="0"/>
                <a:t>FUND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6632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980-08 OECD Spending Growth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80-08 OECD Spending Growt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80-08 OECD Spending Growth 8">
        <a:dk1>
          <a:srgbClr val="000099"/>
        </a:dk1>
        <a:lt1>
          <a:srgbClr val="FFFFFF"/>
        </a:lt1>
        <a:dk2>
          <a:srgbClr val="0000FF"/>
        </a:dk2>
        <a:lt2>
          <a:srgbClr val="FFFF66"/>
        </a:lt2>
        <a:accent1>
          <a:srgbClr val="FF66FF"/>
        </a:accent1>
        <a:accent2>
          <a:srgbClr val="66FFFF"/>
        </a:accent2>
        <a:accent3>
          <a:srgbClr val="AAAAFF"/>
        </a:accent3>
        <a:accent4>
          <a:srgbClr val="DADADA"/>
        </a:accent4>
        <a:accent5>
          <a:srgbClr val="FFB8FF"/>
        </a:accent5>
        <a:accent6>
          <a:srgbClr val="5CE7E7"/>
        </a:accent6>
        <a:hlink>
          <a:srgbClr val="0000FF"/>
        </a:hlink>
        <a:folHlink>
          <a:srgbClr val="6600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Squires 2012 OECD chartpack</Template>
  <TotalTime>793</TotalTime>
  <Words>1289</Words>
  <Application>Microsoft Macintosh PowerPoint</Application>
  <PresentationFormat>On-screen Show (4:3)</PresentationFormat>
  <Paragraphs>299</Paragraphs>
  <Slides>31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Squires 2012 OECD chartpack</vt:lpstr>
      <vt:lpstr>1980-08 OECD Spending Growth</vt:lpstr>
      <vt:lpstr>Worksheet</vt:lpstr>
      <vt:lpstr>Multinational Comparisons of Health Systems Data, 2013</vt:lpstr>
      <vt:lpstr>Health Care Spending and Coverage</vt:lpstr>
      <vt:lpstr>Average Health Care Spending per Capita, 1980–2011 Adjusted for Differences in Cost of Living</vt:lpstr>
      <vt:lpstr>Health Care Spending as a Percentage of GDP, 1980–2011</vt:lpstr>
      <vt:lpstr>Health Care Spending per Capita by Source of Funding, 2011 Adjusted for Differences in Cost of Living</vt:lpstr>
      <vt:lpstr>Pharmaceutical Spending per Capita, 2011 Adjusted for Differences in Cost of Living </vt:lpstr>
      <vt:lpstr>Health Care Supply and Utilization</vt:lpstr>
      <vt:lpstr>Hospital Discharges per 1,000 Population, 2011</vt:lpstr>
      <vt:lpstr>Average Length of Hospital Stay for Acute Care, 2011</vt:lpstr>
      <vt:lpstr>Average Annual Number of Physician Visits per Capita, 2011</vt:lpstr>
      <vt:lpstr>Number of Practicing Physicians per 1,000 Population, 2011</vt:lpstr>
      <vt:lpstr>Number of Acute Care Hospital Beds per 1,000 Population, 2011</vt:lpstr>
      <vt:lpstr>Inpatient Coronary Bypass Grafts per 100,000 Population, 2011</vt:lpstr>
      <vt:lpstr>Magnetic Resonance Imaging (MRI) Exams per Million Population, 2011</vt:lpstr>
      <vt:lpstr>Health Promotion and Disease Prevention</vt:lpstr>
      <vt:lpstr>Cervical Cancer Screening Rates, 2011</vt:lpstr>
      <vt:lpstr>Flu Immunization Among Adults Age 65 or Older, 2011</vt:lpstr>
      <vt:lpstr>Adults Who Report Being Daily Smokers, 2011</vt:lpstr>
      <vt:lpstr>Obesity (BMI&gt;30) Prevalence Among Adult Population, 2011</vt:lpstr>
      <vt:lpstr>Quality and Patient Safety</vt:lpstr>
      <vt:lpstr>Mortality Amenable to Health Care</vt:lpstr>
      <vt:lpstr>Breast Cancer Five-Year Relative Survival Rate, 2004–2009 (or nearest period)</vt:lpstr>
      <vt:lpstr>PowerPoint Presentation</vt:lpstr>
      <vt:lpstr>In-Hospital Mortality After Admission for Acute Myocardial Infarction†  per 100 Patients, 2009</vt:lpstr>
      <vt:lpstr>Foreign Object Left in Body During Procedure  per 100,000 Hospital Discharges, 2009</vt:lpstr>
      <vt:lpstr>Prices</vt:lpstr>
      <vt:lpstr>Retail Price Indexes for Basket of In-Patent Pharmaceuticals, 2010 US is set at 100</vt:lpstr>
      <vt:lpstr>Diagnostic Imaging Prices, 2012</vt:lpstr>
      <vt:lpstr>Hospital Spending per Discharge, 2011 Adjusted for Differences in Cost of Living</vt:lpstr>
      <vt:lpstr>Physician Fee for Hip Replacement, 2008 Adjusted for Differences in Cost of Living</vt:lpstr>
      <vt:lpstr>Physician Incomes, 2008 Adjusted for Differences in Cost of Living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Multinational Comparisons of Health Systems Data, 2012</dc:title>
  <dc:creator>David Squires</dc:creator>
  <cp:lastModifiedBy>Paul Frame</cp:lastModifiedBy>
  <cp:revision>72</cp:revision>
  <cp:lastPrinted>2011-09-08T21:28:06Z</cp:lastPrinted>
  <dcterms:created xsi:type="dcterms:W3CDTF">2013-09-30T14:25:40Z</dcterms:created>
  <dcterms:modified xsi:type="dcterms:W3CDTF">2013-10-30T16:05:29Z</dcterms:modified>
</cp:coreProperties>
</file>