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notesSlides/notesSlide1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0.xml" ContentType="application/vnd.openxmlformats-officedocument.themeOverride+xml"/>
  <Override PartName="/ppt/notesSlides/notesSlide1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 id="2147483872" r:id="rId5"/>
  </p:sldMasterIdLst>
  <p:notesMasterIdLst>
    <p:notesMasterId r:id="rId24"/>
  </p:notesMasterIdLst>
  <p:handoutMasterIdLst>
    <p:handoutMasterId r:id="rId25"/>
  </p:handoutMasterIdLst>
  <p:sldIdLst>
    <p:sldId id="312" r:id="rId6"/>
    <p:sldId id="407" r:id="rId7"/>
    <p:sldId id="409" r:id="rId8"/>
    <p:sldId id="406" r:id="rId9"/>
    <p:sldId id="313" r:id="rId10"/>
    <p:sldId id="315" r:id="rId11"/>
    <p:sldId id="405" r:id="rId12"/>
    <p:sldId id="394" r:id="rId13"/>
    <p:sldId id="402" r:id="rId14"/>
    <p:sldId id="395" r:id="rId15"/>
    <p:sldId id="397" r:id="rId16"/>
    <p:sldId id="398" r:id="rId17"/>
    <p:sldId id="399" r:id="rId18"/>
    <p:sldId id="400" r:id="rId19"/>
    <p:sldId id="401" r:id="rId20"/>
    <p:sldId id="354" r:id="rId21"/>
    <p:sldId id="361" r:id="rId22"/>
    <p:sldId id="300" r:id="rId23"/>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nav Shah" initials="AS" lastIdx="1" clrIdx="6">
    <p:extLst>
      <p:ext uri="{19B8F6BF-5375-455C-9EA6-DF929625EA0E}">
        <p15:presenceInfo xmlns:p15="http://schemas.microsoft.com/office/powerpoint/2012/main" userId="S::AS@cmwf.org::5ebc33c2-31f8-4d34-9c84-ecd25ff70f5f" providerId="AD"/>
      </p:ext>
    </p:extLst>
  </p:cmAuthor>
  <p:cmAuthor id="1" name="Purnendu Biswas" initials="PB" lastIdx="1" clrIdx="0"/>
  <p:cmAuthor id="8" name="Chris Hollander" initials="CH" lastIdx="1" clrIdx="7">
    <p:extLst>
      <p:ext uri="{19B8F6BF-5375-455C-9EA6-DF929625EA0E}">
        <p15:presenceInfo xmlns:p15="http://schemas.microsoft.com/office/powerpoint/2012/main" userId="S::CAH@CMWF.org::45bf6f1b-2827-4b00-a19f-e2c1d925869e" providerId="AD"/>
      </p:ext>
    </p:extLst>
  </p:cmAuthor>
  <p:cmAuthor id="2" name="Munira Gunja" initials="MG" lastIdx="4" clrIdx="1">
    <p:extLst>
      <p:ext uri="{19B8F6BF-5375-455C-9EA6-DF929625EA0E}">
        <p15:presenceInfo xmlns:p15="http://schemas.microsoft.com/office/powerpoint/2012/main" userId="S::mg@cmwf.org::74f460f7-66e3-40e9-8405-3d43e8edf2b7" providerId="AD"/>
      </p:ext>
    </p:extLst>
  </p:cmAuthor>
  <p:cmAuthor id="9" name="Paul Frame" initials="PF" lastIdx="1" clrIdx="8">
    <p:extLst>
      <p:ext uri="{19B8F6BF-5375-455C-9EA6-DF929625EA0E}">
        <p15:presenceInfo xmlns:p15="http://schemas.microsoft.com/office/powerpoint/2012/main" userId="S::PF@CMWF.org::ded3f5c5-00e7-408d-9358-fc292cfa5078" providerId="AD"/>
      </p:ext>
    </p:extLst>
  </p:cmAuthor>
  <p:cmAuthor id="3" name="Jesse Baumgartner" initials="JB" lastIdx="4"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4C7F"/>
    <a:srgbClr val="D6D6D6"/>
    <a:srgbClr val="23A0F8"/>
    <a:srgbClr val="AFDAF7"/>
    <a:srgbClr val="004B00"/>
    <a:srgbClr val="71B254"/>
    <a:srgbClr val="AAD198"/>
    <a:srgbClr val="E8F5FE"/>
    <a:srgbClr val="F0F7ED"/>
    <a:srgbClr val="D1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BF8364-91F2-4BD9-9BFA-54A0CAEE294A}" v="130" dt="2021-09-28T21:04:12.7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CAN</c:v>
                </c:pt>
                <c:pt idx="1">
                  <c:v>SWE</c:v>
                </c:pt>
                <c:pt idx="2">
                  <c:v>US</c:v>
                </c:pt>
                <c:pt idx="3">
                  <c:v>FRA</c:v>
                </c:pt>
                <c:pt idx="4">
                  <c:v>NOR</c:v>
                </c:pt>
                <c:pt idx="5">
                  <c:v>AUS</c:v>
                </c:pt>
                <c:pt idx="6">
                  <c:v>NZ</c:v>
                </c:pt>
                <c:pt idx="7">
                  <c:v>UK</c:v>
                </c:pt>
                <c:pt idx="8">
                  <c:v>SWIZ</c:v>
                </c:pt>
                <c:pt idx="9">
                  <c:v>NETH</c:v>
                </c:pt>
                <c:pt idx="10">
                  <c:v>GER</c:v>
                </c:pt>
              </c:strCache>
            </c:strRef>
          </c:cat>
          <c:val>
            <c:numRef>
              <c:f>Sheet1!$B$2:$B$12</c:f>
              <c:numCache>
                <c:formatCode>0</c:formatCode>
                <c:ptCount val="11"/>
                <c:pt idx="0">
                  <c:v>31.39</c:v>
                </c:pt>
                <c:pt idx="1">
                  <c:v>22.03</c:v>
                </c:pt>
                <c:pt idx="2">
                  <c:v>21.77</c:v>
                </c:pt>
                <c:pt idx="3">
                  <c:v>21.1</c:v>
                </c:pt>
                <c:pt idx="4">
                  <c:v>20.07</c:v>
                </c:pt>
                <c:pt idx="5">
                  <c:v>17.04</c:v>
                </c:pt>
                <c:pt idx="6">
                  <c:v>15.24</c:v>
                </c:pt>
                <c:pt idx="7">
                  <c:v>13.88</c:v>
                </c:pt>
                <c:pt idx="8">
                  <c:v>9.4700000000000006</c:v>
                </c:pt>
                <c:pt idx="9">
                  <c:v>5</c:v>
                </c:pt>
                <c:pt idx="10">
                  <c:v>4.33</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rgbClr val="65A59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US</c:v>
                </c:pt>
                <c:pt idx="1">
                  <c:v>NZ</c:v>
                </c:pt>
                <c:pt idx="2">
                  <c:v>AUS</c:v>
                </c:pt>
                <c:pt idx="3">
                  <c:v>CAN</c:v>
                </c:pt>
                <c:pt idx="4">
                  <c:v>UK</c:v>
                </c:pt>
                <c:pt idx="5">
                  <c:v>NETH</c:v>
                </c:pt>
                <c:pt idx="6">
                  <c:v>SWE</c:v>
                </c:pt>
                <c:pt idx="7">
                  <c:v>NOR</c:v>
                </c:pt>
                <c:pt idx="8">
                  <c:v>SWIZ</c:v>
                </c:pt>
                <c:pt idx="9">
                  <c:v>FRA</c:v>
                </c:pt>
                <c:pt idx="10">
                  <c:v>GER</c:v>
                </c:pt>
              </c:strCache>
            </c:strRef>
          </c:cat>
          <c:val>
            <c:numRef>
              <c:f>Sheet1!$B$2:$B$12</c:f>
              <c:numCache>
                <c:formatCode>0</c:formatCode>
                <c:ptCount val="11"/>
                <c:pt idx="0">
                  <c:v>75.790000000000006</c:v>
                </c:pt>
                <c:pt idx="1">
                  <c:v>63.21</c:v>
                </c:pt>
                <c:pt idx="2">
                  <c:v>58.04</c:v>
                </c:pt>
                <c:pt idx="3">
                  <c:v>57.56</c:v>
                </c:pt>
                <c:pt idx="4">
                  <c:v>55.15</c:v>
                </c:pt>
                <c:pt idx="5">
                  <c:v>54.08</c:v>
                </c:pt>
                <c:pt idx="6">
                  <c:v>53.85</c:v>
                </c:pt>
                <c:pt idx="7">
                  <c:v>53.42</c:v>
                </c:pt>
                <c:pt idx="8">
                  <c:v>38.54</c:v>
                </c:pt>
                <c:pt idx="9">
                  <c:v>33.03</c:v>
                </c:pt>
                <c:pt idx="10">
                  <c:v>25.32</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553062314151205"/>
        </c:manualLayout>
      </c:layout>
      <c:barChart>
        <c:barDir val="bar"/>
        <c:grouping val="clustered"/>
        <c:varyColors val="0"/>
        <c:ser>
          <c:idx val="0"/>
          <c:order val="0"/>
          <c:tx>
            <c:strRef>
              <c:f>Sheet1!$B$1</c:f>
              <c:strCache>
                <c:ptCount val="1"/>
                <c:pt idx="0">
                  <c:v>Series 1</c:v>
                </c:pt>
              </c:strCache>
            </c:strRef>
          </c:tx>
          <c:spPr>
            <a:solidFill>
              <a:srgbClr val="65A59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US</c:v>
                </c:pt>
                <c:pt idx="1">
                  <c:v>AUS</c:v>
                </c:pt>
                <c:pt idx="2">
                  <c:v>NZ</c:v>
                </c:pt>
                <c:pt idx="3">
                  <c:v>CAN</c:v>
                </c:pt>
                <c:pt idx="4">
                  <c:v>UK</c:v>
                </c:pt>
                <c:pt idx="5">
                  <c:v>FRA</c:v>
                </c:pt>
                <c:pt idx="6">
                  <c:v>SWIZ</c:v>
                </c:pt>
                <c:pt idx="7">
                  <c:v>GER</c:v>
                </c:pt>
                <c:pt idx="8">
                  <c:v>SWE</c:v>
                </c:pt>
                <c:pt idx="9">
                  <c:v>NETH</c:v>
                </c:pt>
                <c:pt idx="10">
                  <c:v>NOR</c:v>
                </c:pt>
              </c:strCache>
            </c:strRef>
          </c:cat>
          <c:val>
            <c:numRef>
              <c:f>Sheet1!$B$2:$B$12</c:f>
              <c:numCache>
                <c:formatCode>0</c:formatCode>
                <c:ptCount val="11"/>
                <c:pt idx="0">
                  <c:v>84.58</c:v>
                </c:pt>
                <c:pt idx="1">
                  <c:v>83</c:v>
                </c:pt>
                <c:pt idx="2">
                  <c:v>81.900000000000006</c:v>
                </c:pt>
                <c:pt idx="3">
                  <c:v>76.66</c:v>
                </c:pt>
                <c:pt idx="4">
                  <c:v>74.040000000000006</c:v>
                </c:pt>
                <c:pt idx="5">
                  <c:v>64.44</c:v>
                </c:pt>
                <c:pt idx="6">
                  <c:v>64.114999999999995</c:v>
                </c:pt>
                <c:pt idx="7">
                  <c:v>60.74</c:v>
                </c:pt>
                <c:pt idx="8">
                  <c:v>51.09</c:v>
                </c:pt>
                <c:pt idx="9">
                  <c:v>48.63</c:v>
                </c:pt>
                <c:pt idx="10">
                  <c:v>43.41</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5175728334878085"/>
        </c:manualLayout>
      </c:layout>
      <c:barChart>
        <c:barDir val="bar"/>
        <c:grouping val="stacked"/>
        <c:varyColors val="0"/>
        <c:ser>
          <c:idx val="0"/>
          <c:order val="0"/>
          <c:tx>
            <c:strRef>
              <c:f>Sheet1!$B$1</c:f>
              <c:strCache>
                <c:ptCount val="1"/>
                <c:pt idx="0">
                  <c:v>Very confident</c:v>
                </c:pt>
              </c:strCache>
            </c:strRef>
          </c:tx>
          <c:spPr>
            <a:solidFill>
              <a:srgbClr val="65A59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US</c:v>
                </c:pt>
                <c:pt idx="1">
                  <c:v>NOR</c:v>
                </c:pt>
                <c:pt idx="2">
                  <c:v>NZ</c:v>
                </c:pt>
                <c:pt idx="3">
                  <c:v>AUS</c:v>
                </c:pt>
                <c:pt idx="4">
                  <c:v>UK</c:v>
                </c:pt>
                <c:pt idx="5">
                  <c:v>CAN</c:v>
                </c:pt>
                <c:pt idx="6">
                  <c:v>SWIZ</c:v>
                </c:pt>
                <c:pt idx="7">
                  <c:v>NETH</c:v>
                </c:pt>
                <c:pt idx="8">
                  <c:v>GER</c:v>
                </c:pt>
                <c:pt idx="9">
                  <c:v>FRA</c:v>
                </c:pt>
                <c:pt idx="10">
                  <c:v>SWE</c:v>
                </c:pt>
              </c:strCache>
            </c:strRef>
          </c:cat>
          <c:val>
            <c:numRef>
              <c:f>Sheet1!$B$2:$B$12</c:f>
              <c:numCache>
                <c:formatCode>0</c:formatCode>
                <c:ptCount val="11"/>
                <c:pt idx="0">
                  <c:v>52.42</c:v>
                </c:pt>
                <c:pt idx="1">
                  <c:v>50.5</c:v>
                </c:pt>
                <c:pt idx="2">
                  <c:v>48.31</c:v>
                </c:pt>
                <c:pt idx="3">
                  <c:v>47.86</c:v>
                </c:pt>
                <c:pt idx="4">
                  <c:v>40.67</c:v>
                </c:pt>
                <c:pt idx="5">
                  <c:v>40.17</c:v>
                </c:pt>
                <c:pt idx="6">
                  <c:v>34.1</c:v>
                </c:pt>
                <c:pt idx="7">
                  <c:v>25.03</c:v>
                </c:pt>
                <c:pt idx="8">
                  <c:v>24.16</c:v>
                </c:pt>
                <c:pt idx="9">
                  <c:v>23.46</c:v>
                </c:pt>
                <c:pt idx="10">
                  <c:v>20.74</c:v>
                </c:pt>
              </c:numCache>
            </c:numRef>
          </c:val>
          <c:extLst>
            <c:ext xmlns:c16="http://schemas.microsoft.com/office/drawing/2014/chart" uri="{C3380CC4-5D6E-409C-BE32-E72D297353CC}">
              <c16:uniqueId val="{00000000-E06F-43F9-B605-8006D76DF949}"/>
            </c:ext>
          </c:extLst>
        </c:ser>
        <c:ser>
          <c:idx val="1"/>
          <c:order val="1"/>
          <c:tx>
            <c:strRef>
              <c:f>Sheet1!$C$1</c:f>
              <c:strCache>
                <c:ptCount val="1"/>
                <c:pt idx="0">
                  <c:v>Confident</c:v>
                </c:pt>
              </c:strCache>
            </c:strRef>
          </c:tx>
          <c:spPr>
            <a:solidFill>
              <a:srgbClr val="65A591">
                <a:lumMod val="60000"/>
                <a:lumOff val="4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US</c:v>
                </c:pt>
                <c:pt idx="1">
                  <c:v>NOR</c:v>
                </c:pt>
                <c:pt idx="2">
                  <c:v>NZ</c:v>
                </c:pt>
                <c:pt idx="3">
                  <c:v>AUS</c:v>
                </c:pt>
                <c:pt idx="4">
                  <c:v>UK</c:v>
                </c:pt>
                <c:pt idx="5">
                  <c:v>CAN</c:v>
                </c:pt>
                <c:pt idx="6">
                  <c:v>SWIZ</c:v>
                </c:pt>
                <c:pt idx="7">
                  <c:v>NETH</c:v>
                </c:pt>
                <c:pt idx="8">
                  <c:v>GER</c:v>
                </c:pt>
                <c:pt idx="9">
                  <c:v>FRA</c:v>
                </c:pt>
                <c:pt idx="10">
                  <c:v>SWE</c:v>
                </c:pt>
              </c:strCache>
            </c:strRef>
          </c:cat>
          <c:val>
            <c:numRef>
              <c:f>Sheet1!$C$2:$C$12</c:f>
              <c:numCache>
                <c:formatCode>0</c:formatCode>
                <c:ptCount val="11"/>
                <c:pt idx="0">
                  <c:v>42.15</c:v>
                </c:pt>
                <c:pt idx="1">
                  <c:v>43.2</c:v>
                </c:pt>
                <c:pt idx="2">
                  <c:v>48.41</c:v>
                </c:pt>
                <c:pt idx="3">
                  <c:v>46</c:v>
                </c:pt>
                <c:pt idx="4">
                  <c:v>52.11</c:v>
                </c:pt>
                <c:pt idx="5">
                  <c:v>53.28</c:v>
                </c:pt>
                <c:pt idx="6">
                  <c:v>60.2</c:v>
                </c:pt>
                <c:pt idx="7">
                  <c:v>60.52</c:v>
                </c:pt>
                <c:pt idx="8">
                  <c:v>61.9</c:v>
                </c:pt>
                <c:pt idx="9">
                  <c:v>68.17</c:v>
                </c:pt>
                <c:pt idx="10">
                  <c:v>56.82</c:v>
                </c:pt>
              </c:numCache>
            </c:numRef>
          </c:val>
          <c:extLst>
            <c:ext xmlns:c16="http://schemas.microsoft.com/office/drawing/2014/chart" uri="{C3380CC4-5D6E-409C-BE32-E72D297353CC}">
              <c16:uniqueId val="{00000001-C2E1-E648-ABD5-B1FA473D38FA}"/>
            </c:ext>
          </c:extLst>
        </c:ser>
        <c:dLbls>
          <c:showLegendKey val="0"/>
          <c:showVal val="0"/>
          <c:showCatName val="0"/>
          <c:showSerName val="0"/>
          <c:showPercent val="0"/>
          <c:showBubbleSize val="0"/>
        </c:dLbls>
        <c:gapWidth val="20"/>
        <c:overlap val="10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CAN</c:v>
                </c:pt>
                <c:pt idx="1">
                  <c:v>US</c:v>
                </c:pt>
                <c:pt idx="2">
                  <c:v>SWE</c:v>
                </c:pt>
                <c:pt idx="3">
                  <c:v>UK</c:v>
                </c:pt>
                <c:pt idx="4">
                  <c:v>FRA</c:v>
                </c:pt>
                <c:pt idx="5">
                  <c:v>AUS</c:v>
                </c:pt>
                <c:pt idx="6">
                  <c:v>NOR</c:v>
                </c:pt>
                <c:pt idx="7">
                  <c:v>NZ</c:v>
                </c:pt>
                <c:pt idx="8">
                  <c:v>SWIZ</c:v>
                </c:pt>
                <c:pt idx="9">
                  <c:v>NETH</c:v>
                </c:pt>
                <c:pt idx="10">
                  <c:v>GER</c:v>
                </c:pt>
              </c:strCache>
            </c:strRef>
          </c:cat>
          <c:val>
            <c:numRef>
              <c:f>Sheet1!$B$2:$B$12</c:f>
              <c:numCache>
                <c:formatCode>0</c:formatCode>
                <c:ptCount val="11"/>
                <c:pt idx="0">
                  <c:v>27.1</c:v>
                </c:pt>
                <c:pt idx="1">
                  <c:v>22</c:v>
                </c:pt>
                <c:pt idx="2">
                  <c:v>21.11</c:v>
                </c:pt>
                <c:pt idx="3">
                  <c:v>20.81</c:v>
                </c:pt>
                <c:pt idx="4">
                  <c:v>19.940000000000001</c:v>
                </c:pt>
                <c:pt idx="5">
                  <c:v>18.87</c:v>
                </c:pt>
                <c:pt idx="6">
                  <c:v>15.54</c:v>
                </c:pt>
                <c:pt idx="7">
                  <c:v>14.65</c:v>
                </c:pt>
                <c:pt idx="8">
                  <c:v>9.89</c:v>
                </c:pt>
                <c:pt idx="9">
                  <c:v>9.27</c:v>
                </c:pt>
                <c:pt idx="10">
                  <c:v>6.45</c:v>
                </c:pt>
              </c:numCache>
            </c:numRef>
          </c:val>
          <c:extLst>
            <c:ext xmlns:c16="http://schemas.microsoft.com/office/drawing/2014/chart" uri="{C3380CC4-5D6E-409C-BE32-E72D297353CC}">
              <c16:uniqueId val="{00000000-E06F-43F9-B605-8006D76DF949}"/>
            </c:ext>
          </c:extLst>
        </c:ser>
        <c:ser>
          <c:idx val="1"/>
          <c:order val="1"/>
          <c:tx>
            <c:strRef>
              <c:f>Sheet1!$C$1</c:f>
              <c:strCache>
                <c:ptCount val="1"/>
              </c:strCache>
            </c:strRef>
          </c:tx>
          <c:spPr>
            <a:solidFill>
              <a:schemeClr val="bg2"/>
            </a:solidFill>
            <a:ln>
              <a:noFill/>
            </a:ln>
            <a:effectLst/>
          </c:spPr>
          <c:invertIfNegative val="0"/>
          <c:cat>
            <c:strRef>
              <c:f>Sheet1!$A$2:$A$12</c:f>
              <c:strCache>
                <c:ptCount val="11"/>
                <c:pt idx="0">
                  <c:v>CAN</c:v>
                </c:pt>
                <c:pt idx="1">
                  <c:v>US</c:v>
                </c:pt>
                <c:pt idx="2">
                  <c:v>SWE</c:v>
                </c:pt>
                <c:pt idx="3">
                  <c:v>UK</c:v>
                </c:pt>
                <c:pt idx="4">
                  <c:v>FRA</c:v>
                </c:pt>
                <c:pt idx="5">
                  <c:v>AUS</c:v>
                </c:pt>
                <c:pt idx="6">
                  <c:v>NOR</c:v>
                </c:pt>
                <c:pt idx="7">
                  <c:v>NZ</c:v>
                </c:pt>
                <c:pt idx="8">
                  <c:v>SWIZ</c:v>
                </c:pt>
                <c:pt idx="9">
                  <c:v>NETH</c:v>
                </c:pt>
                <c:pt idx="10">
                  <c:v>GER</c:v>
                </c:pt>
              </c:strCache>
            </c:strRef>
          </c:cat>
          <c:val>
            <c:numRef>
              <c:f>Sheet1!$C$2:$C$12</c:f>
              <c:numCache>
                <c:formatCode>General</c:formatCode>
                <c:ptCount val="11"/>
              </c:numCache>
            </c:numRef>
          </c:val>
          <c:extLst>
            <c:ext xmlns:c16="http://schemas.microsoft.com/office/drawing/2014/chart" uri="{C3380CC4-5D6E-409C-BE32-E72D297353CC}">
              <c16:uniqueId val="{00000001-ABF8-784C-A853-C792C0DE5ACB}"/>
            </c:ext>
          </c:extLst>
        </c:ser>
        <c:dLbls>
          <c:showLegendKey val="0"/>
          <c:showVal val="0"/>
          <c:showCatName val="0"/>
          <c:showSerName val="0"/>
          <c:showPercent val="0"/>
          <c:showBubbleSize val="0"/>
        </c:dLbls>
        <c:gapWidth val="20"/>
        <c:overlap val="10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FRA</c:v>
                </c:pt>
                <c:pt idx="1">
                  <c:v>CAN</c:v>
                </c:pt>
                <c:pt idx="2">
                  <c:v>AUS</c:v>
                </c:pt>
                <c:pt idx="3">
                  <c:v>SWE</c:v>
                </c:pt>
                <c:pt idx="4">
                  <c:v>GER</c:v>
                </c:pt>
                <c:pt idx="5">
                  <c:v>SWIZ</c:v>
                </c:pt>
                <c:pt idx="6">
                  <c:v>UK</c:v>
                </c:pt>
                <c:pt idx="7">
                  <c:v>US</c:v>
                </c:pt>
                <c:pt idx="8">
                  <c:v>NZ</c:v>
                </c:pt>
                <c:pt idx="9">
                  <c:v>NOR</c:v>
                </c:pt>
                <c:pt idx="10">
                  <c:v>NETH</c:v>
                </c:pt>
              </c:strCache>
            </c:strRef>
          </c:cat>
          <c:val>
            <c:numRef>
              <c:f>Sheet1!$B$2:$B$12</c:f>
              <c:numCache>
                <c:formatCode>0</c:formatCode>
                <c:ptCount val="11"/>
                <c:pt idx="0">
                  <c:v>57.34</c:v>
                </c:pt>
                <c:pt idx="1">
                  <c:v>54.06</c:v>
                </c:pt>
                <c:pt idx="2">
                  <c:v>53.98</c:v>
                </c:pt>
                <c:pt idx="3">
                  <c:v>51.56</c:v>
                </c:pt>
                <c:pt idx="4">
                  <c:v>51.51</c:v>
                </c:pt>
                <c:pt idx="5">
                  <c:v>50.53</c:v>
                </c:pt>
                <c:pt idx="6">
                  <c:v>48.33</c:v>
                </c:pt>
                <c:pt idx="7">
                  <c:v>43.25</c:v>
                </c:pt>
                <c:pt idx="8">
                  <c:v>42.4</c:v>
                </c:pt>
                <c:pt idx="9">
                  <c:v>24.25</c:v>
                </c:pt>
                <c:pt idx="10">
                  <c:v>15.42</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SWE</c:v>
                </c:pt>
                <c:pt idx="1">
                  <c:v>US</c:v>
                </c:pt>
                <c:pt idx="2">
                  <c:v>CAN</c:v>
                </c:pt>
                <c:pt idx="3">
                  <c:v>AUS</c:v>
                </c:pt>
                <c:pt idx="4">
                  <c:v>NOR</c:v>
                </c:pt>
                <c:pt idx="5">
                  <c:v>NZ</c:v>
                </c:pt>
                <c:pt idx="6">
                  <c:v>UK</c:v>
                </c:pt>
                <c:pt idx="7">
                  <c:v>SWIZ</c:v>
                </c:pt>
                <c:pt idx="8">
                  <c:v>FRA</c:v>
                </c:pt>
                <c:pt idx="9">
                  <c:v>NETH</c:v>
                </c:pt>
                <c:pt idx="10">
                  <c:v>GER</c:v>
                </c:pt>
              </c:strCache>
            </c:strRef>
          </c:cat>
          <c:val>
            <c:numRef>
              <c:f>Sheet1!$B$2:$B$12</c:f>
              <c:numCache>
                <c:formatCode>0</c:formatCode>
                <c:ptCount val="11"/>
                <c:pt idx="0">
                  <c:v>35</c:v>
                </c:pt>
                <c:pt idx="1">
                  <c:v>34</c:v>
                </c:pt>
                <c:pt idx="2">
                  <c:v>34</c:v>
                </c:pt>
                <c:pt idx="3">
                  <c:v>32</c:v>
                </c:pt>
                <c:pt idx="4">
                  <c:v>25</c:v>
                </c:pt>
                <c:pt idx="5">
                  <c:v>25</c:v>
                </c:pt>
                <c:pt idx="6">
                  <c:v>24</c:v>
                </c:pt>
                <c:pt idx="7">
                  <c:v>24</c:v>
                </c:pt>
                <c:pt idx="8">
                  <c:v>21</c:v>
                </c:pt>
                <c:pt idx="9">
                  <c:v>21</c:v>
                </c:pt>
                <c:pt idx="10">
                  <c:v>16</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CAN</c:v>
                </c:pt>
                <c:pt idx="1">
                  <c:v>US</c:v>
                </c:pt>
                <c:pt idx="2">
                  <c:v>SWE</c:v>
                </c:pt>
                <c:pt idx="3">
                  <c:v>AUS</c:v>
                </c:pt>
                <c:pt idx="4">
                  <c:v>NETH</c:v>
                </c:pt>
                <c:pt idx="5">
                  <c:v>NOR</c:v>
                </c:pt>
                <c:pt idx="6">
                  <c:v>SWIZ</c:v>
                </c:pt>
                <c:pt idx="7">
                  <c:v>UK</c:v>
                </c:pt>
                <c:pt idx="8">
                  <c:v>NZ</c:v>
                </c:pt>
                <c:pt idx="9">
                  <c:v>FRA</c:v>
                </c:pt>
                <c:pt idx="10">
                  <c:v>GER</c:v>
                </c:pt>
              </c:strCache>
            </c:strRef>
          </c:cat>
          <c:val>
            <c:numRef>
              <c:f>Sheet1!$B$2:$B$12</c:f>
              <c:numCache>
                <c:formatCode>0</c:formatCode>
                <c:ptCount val="11"/>
                <c:pt idx="0">
                  <c:v>10</c:v>
                </c:pt>
                <c:pt idx="1">
                  <c:v>9</c:v>
                </c:pt>
                <c:pt idx="2">
                  <c:v>8</c:v>
                </c:pt>
                <c:pt idx="3">
                  <c:v>8</c:v>
                </c:pt>
                <c:pt idx="4">
                  <c:v>7</c:v>
                </c:pt>
                <c:pt idx="5">
                  <c:v>6</c:v>
                </c:pt>
                <c:pt idx="6">
                  <c:v>6</c:v>
                </c:pt>
                <c:pt idx="7">
                  <c:v>4</c:v>
                </c:pt>
                <c:pt idx="8">
                  <c:v>4</c:v>
                </c:pt>
                <c:pt idx="9">
                  <c:v>4</c:v>
                </c:pt>
                <c:pt idx="10">
                  <c:v>2</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CAN</c:v>
                </c:pt>
                <c:pt idx="1">
                  <c:v>UK</c:v>
                </c:pt>
                <c:pt idx="2">
                  <c:v>AUS</c:v>
                </c:pt>
                <c:pt idx="3">
                  <c:v>NETH</c:v>
                </c:pt>
                <c:pt idx="4">
                  <c:v>US</c:v>
                </c:pt>
                <c:pt idx="5">
                  <c:v>SWE</c:v>
                </c:pt>
                <c:pt idx="6">
                  <c:v>NOR</c:v>
                </c:pt>
                <c:pt idx="7">
                  <c:v>NZ</c:v>
                </c:pt>
                <c:pt idx="8">
                  <c:v>SWIZ</c:v>
                </c:pt>
                <c:pt idx="9">
                  <c:v>FRA</c:v>
                </c:pt>
                <c:pt idx="10">
                  <c:v>GER</c:v>
                </c:pt>
              </c:strCache>
            </c:strRef>
          </c:cat>
          <c:val>
            <c:numRef>
              <c:f>Sheet1!$B$2:$B$12</c:f>
              <c:numCache>
                <c:formatCode>0</c:formatCode>
                <c:ptCount val="11"/>
                <c:pt idx="0">
                  <c:v>80</c:v>
                </c:pt>
                <c:pt idx="1">
                  <c:v>77</c:v>
                </c:pt>
                <c:pt idx="2">
                  <c:v>68</c:v>
                </c:pt>
                <c:pt idx="3">
                  <c:v>56</c:v>
                </c:pt>
                <c:pt idx="4">
                  <c:v>56</c:v>
                </c:pt>
                <c:pt idx="5">
                  <c:v>52</c:v>
                </c:pt>
                <c:pt idx="6">
                  <c:v>43</c:v>
                </c:pt>
                <c:pt idx="7">
                  <c:v>38</c:v>
                </c:pt>
                <c:pt idx="8">
                  <c:v>20</c:v>
                </c:pt>
                <c:pt idx="9">
                  <c:v>12</c:v>
                </c:pt>
                <c:pt idx="10">
                  <c:v>5</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rgbClr val="65A59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NOR</c:v>
                </c:pt>
                <c:pt idx="1">
                  <c:v>GER</c:v>
                </c:pt>
                <c:pt idx="2">
                  <c:v>NETH</c:v>
                </c:pt>
                <c:pt idx="3">
                  <c:v>FRA</c:v>
                </c:pt>
                <c:pt idx="4">
                  <c:v>SWE</c:v>
                </c:pt>
                <c:pt idx="5">
                  <c:v>SWIZ</c:v>
                </c:pt>
                <c:pt idx="6">
                  <c:v>CAN</c:v>
                </c:pt>
                <c:pt idx="7">
                  <c:v>AUS</c:v>
                </c:pt>
                <c:pt idx="8">
                  <c:v>NZ</c:v>
                </c:pt>
                <c:pt idx="9">
                  <c:v>UK</c:v>
                </c:pt>
                <c:pt idx="10">
                  <c:v>US</c:v>
                </c:pt>
              </c:strCache>
            </c:strRef>
          </c:cat>
          <c:val>
            <c:numRef>
              <c:f>Sheet1!$B$2:$B$12</c:f>
              <c:numCache>
                <c:formatCode>0</c:formatCode>
                <c:ptCount val="11"/>
                <c:pt idx="0">
                  <c:v>53.57</c:v>
                </c:pt>
                <c:pt idx="1">
                  <c:v>50.69</c:v>
                </c:pt>
                <c:pt idx="2">
                  <c:v>44.11</c:v>
                </c:pt>
                <c:pt idx="3">
                  <c:v>44.06</c:v>
                </c:pt>
                <c:pt idx="4">
                  <c:v>43.27</c:v>
                </c:pt>
                <c:pt idx="5">
                  <c:v>34.22</c:v>
                </c:pt>
                <c:pt idx="6">
                  <c:v>30.57</c:v>
                </c:pt>
                <c:pt idx="7">
                  <c:v>28.98</c:v>
                </c:pt>
                <c:pt idx="8">
                  <c:v>24.75</c:v>
                </c:pt>
                <c:pt idx="9">
                  <c:v>23.17</c:v>
                </c:pt>
                <c:pt idx="10">
                  <c:v>19.239999999999998</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rgbClr val="65A59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SWE</c:v>
                </c:pt>
                <c:pt idx="1">
                  <c:v>NETH</c:v>
                </c:pt>
                <c:pt idx="2">
                  <c:v>UK</c:v>
                </c:pt>
                <c:pt idx="3">
                  <c:v>NOR</c:v>
                </c:pt>
                <c:pt idx="4">
                  <c:v>FRA</c:v>
                </c:pt>
                <c:pt idx="5">
                  <c:v>CAN</c:v>
                </c:pt>
                <c:pt idx="6">
                  <c:v>NZ</c:v>
                </c:pt>
                <c:pt idx="7">
                  <c:v>SWIZ</c:v>
                </c:pt>
                <c:pt idx="8">
                  <c:v>AUS</c:v>
                </c:pt>
                <c:pt idx="9">
                  <c:v>GER</c:v>
                </c:pt>
                <c:pt idx="10">
                  <c:v>US</c:v>
                </c:pt>
              </c:strCache>
            </c:strRef>
          </c:cat>
          <c:val>
            <c:numRef>
              <c:f>Sheet1!$B$2:$B$12</c:f>
              <c:numCache>
                <c:formatCode>0</c:formatCode>
                <c:ptCount val="11"/>
                <c:pt idx="0">
                  <c:v>51.859999999999992</c:v>
                </c:pt>
                <c:pt idx="1">
                  <c:v>45.64</c:v>
                </c:pt>
                <c:pt idx="2">
                  <c:v>39.53</c:v>
                </c:pt>
                <c:pt idx="3">
                  <c:v>38.89</c:v>
                </c:pt>
                <c:pt idx="4">
                  <c:v>31.1</c:v>
                </c:pt>
                <c:pt idx="5">
                  <c:v>24.2</c:v>
                </c:pt>
                <c:pt idx="6">
                  <c:v>22.689999999999998</c:v>
                </c:pt>
                <c:pt idx="7">
                  <c:v>18.75</c:v>
                </c:pt>
                <c:pt idx="8">
                  <c:v>16.21</c:v>
                </c:pt>
                <c:pt idx="9">
                  <c:v>15.85</c:v>
                </c:pt>
                <c:pt idx="10">
                  <c:v>10.96</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2349264109304002E-2"/>
          <c:y val="3.7431480031323398E-2"/>
          <c:w val="0.90509432938593304"/>
          <c:h val="0.94468325313930301"/>
        </c:manualLayout>
      </c:layout>
      <c:barChart>
        <c:barDir val="bar"/>
        <c:grouping val="clustered"/>
        <c:varyColors val="0"/>
        <c:ser>
          <c:idx val="0"/>
          <c:order val="0"/>
          <c:tx>
            <c:strRef>
              <c:f>Sheet1!$B$1</c:f>
              <c:strCache>
                <c:ptCount val="1"/>
                <c:pt idx="0">
                  <c:v>Series 1</c:v>
                </c:pt>
              </c:strCache>
            </c:strRef>
          </c:tx>
          <c:spPr>
            <a:solidFill>
              <a:srgbClr val="65A59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GER</c:v>
                </c:pt>
                <c:pt idx="1">
                  <c:v>US</c:v>
                </c:pt>
                <c:pt idx="2">
                  <c:v>SWIZ</c:v>
                </c:pt>
                <c:pt idx="3">
                  <c:v>AUS</c:v>
                </c:pt>
                <c:pt idx="4">
                  <c:v>CAN</c:v>
                </c:pt>
                <c:pt idx="5">
                  <c:v>NETH</c:v>
                </c:pt>
                <c:pt idx="6">
                  <c:v>SWE</c:v>
                </c:pt>
                <c:pt idx="7">
                  <c:v>NZ</c:v>
                </c:pt>
                <c:pt idx="8">
                  <c:v>FRA</c:v>
                </c:pt>
                <c:pt idx="9">
                  <c:v>UK</c:v>
                </c:pt>
                <c:pt idx="10">
                  <c:v>NOR</c:v>
                </c:pt>
              </c:strCache>
            </c:strRef>
          </c:cat>
          <c:val>
            <c:numRef>
              <c:f>Sheet1!$B$2:$B$12</c:f>
              <c:numCache>
                <c:formatCode>0</c:formatCode>
                <c:ptCount val="11"/>
                <c:pt idx="0">
                  <c:v>81.78</c:v>
                </c:pt>
                <c:pt idx="1">
                  <c:v>49.31</c:v>
                </c:pt>
                <c:pt idx="2">
                  <c:v>36.909999999999997</c:v>
                </c:pt>
                <c:pt idx="3">
                  <c:v>36.86</c:v>
                </c:pt>
                <c:pt idx="4">
                  <c:v>31.75</c:v>
                </c:pt>
                <c:pt idx="5">
                  <c:v>27.99</c:v>
                </c:pt>
                <c:pt idx="6">
                  <c:v>27.92</c:v>
                </c:pt>
                <c:pt idx="7">
                  <c:v>25.96</c:v>
                </c:pt>
                <c:pt idx="8">
                  <c:v>22.29</c:v>
                </c:pt>
                <c:pt idx="9">
                  <c:v>21.15</c:v>
                </c:pt>
                <c:pt idx="10">
                  <c:v>16.37</c:v>
                </c:pt>
              </c:numCache>
            </c:numRef>
          </c:val>
          <c:extLst>
            <c:ext xmlns:c16="http://schemas.microsoft.com/office/drawing/2014/chart" uri="{C3380CC4-5D6E-409C-BE32-E72D297353CC}">
              <c16:uniqueId val="{00000000-E06F-43F9-B605-8006D76DF949}"/>
            </c:ext>
          </c:extLst>
        </c:ser>
        <c:dLbls>
          <c:showLegendKey val="0"/>
          <c:showVal val="0"/>
          <c:showCatName val="0"/>
          <c:showSerName val="0"/>
          <c:showPercent val="0"/>
          <c:showBubbleSize val="0"/>
        </c:dLbls>
        <c:gapWidth val="20"/>
        <c:axId val="490538568"/>
        <c:axId val="490538960"/>
      </c:barChart>
      <c:catAx>
        <c:axId val="49053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0538960"/>
        <c:crosses val="autoZero"/>
        <c:auto val="1"/>
        <c:lblAlgn val="ctr"/>
        <c:lblOffset val="100"/>
        <c:noMultiLvlLbl val="0"/>
      </c:catAx>
      <c:valAx>
        <c:axId val="490538960"/>
        <c:scaling>
          <c:orientation val="minMax"/>
        </c:scaling>
        <c:delete val="1"/>
        <c:axPos val="b"/>
        <c:numFmt formatCode="#,##0" sourceLinked="0"/>
        <c:majorTickMark val="none"/>
        <c:minorTickMark val="none"/>
        <c:tickLblPos val="nextTo"/>
        <c:crossAx val="4905385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t>10/4/2021</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3A1D146-B4E0-1741-B9EE-9789392EFCC4}" type="datetimeFigureOut">
              <a:rPr lang="en-US" smtClean="0"/>
              <a:t>10/4/2021</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4630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3951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6440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3075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9626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6651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85524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7863621-2E60-B848-8968-B0341E26A312}" type="slidenum">
              <a:rPr lang="en-US" smtClean="0"/>
              <a:t>16</a:t>
            </a:fld>
            <a:endParaRPr lang="en-US"/>
          </a:p>
        </p:txBody>
      </p:sp>
    </p:spTree>
    <p:extLst>
      <p:ext uri="{BB962C8B-B14F-4D97-AF65-F5344CB8AC3E}">
        <p14:creationId xmlns:p14="http://schemas.microsoft.com/office/powerpoint/2010/main" val="1612240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5" name="Slide Number Placeholder 4"/>
          <p:cNvSpPr>
            <a:spLocks noGrp="1"/>
          </p:cNvSpPr>
          <p:nvPr>
            <p:ph type="sldNum" sz="quarter" idx="11"/>
          </p:nvPr>
        </p:nvSpPr>
        <p:spPr/>
        <p:txBody>
          <a:bodyPr/>
          <a:lstStyle/>
          <a:p>
            <a:fld id="{97863621-2E60-B848-8968-B0341E26A312}"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717565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7863621-2E60-B848-8968-B0341E26A312}" type="slidenum">
              <a:rPr lang="en-US" smtClean="0"/>
              <a:t>18</a:t>
            </a:fld>
            <a:endParaRPr lang="en-US"/>
          </a:p>
        </p:txBody>
      </p:sp>
    </p:spTree>
    <p:extLst>
      <p:ext uri="{BB962C8B-B14F-4D97-AF65-F5344CB8AC3E}">
        <p14:creationId xmlns:p14="http://schemas.microsoft.com/office/powerpoint/2010/main" val="1479297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95F4CF-37FB-400B-B0AD-18A63F7C6415}" type="slidenum">
              <a:rPr lang="en-US" smtClean="0"/>
              <a:t>2</a:t>
            </a:fld>
            <a:endParaRPr lang="en-US"/>
          </a:p>
        </p:txBody>
      </p:sp>
    </p:spTree>
    <p:extLst>
      <p:ext uri="{BB962C8B-B14F-4D97-AF65-F5344CB8AC3E}">
        <p14:creationId xmlns:p14="http://schemas.microsoft.com/office/powerpoint/2010/main" val="543614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95F4CF-37FB-400B-B0AD-18A63F7C6415}" type="slidenum">
              <a:rPr lang="en-US" smtClean="0"/>
              <a:t>3</a:t>
            </a:fld>
            <a:endParaRPr lang="en-US"/>
          </a:p>
        </p:txBody>
      </p:sp>
    </p:spTree>
    <p:extLst>
      <p:ext uri="{BB962C8B-B14F-4D97-AF65-F5344CB8AC3E}">
        <p14:creationId xmlns:p14="http://schemas.microsoft.com/office/powerpoint/2010/main" val="212547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2276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63044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324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371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1742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35013"/>
            <a:ext cx="46482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2017 Commonwealth Fund International Health Policy Survey of Older Adults</a:t>
            </a:r>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1413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076960"/>
            <a:ext cx="9000999" cy="4571880"/>
          </a:xfrm>
        </p:spPr>
        <p:txBody>
          <a:bodyPr>
            <a:normAutofit/>
          </a:bodyPr>
          <a:lstStyle>
            <a:lvl1pPr marL="0" indent="0">
              <a:buNone/>
              <a:defRPr sz="1300" b="0" i="0">
                <a:solidFill>
                  <a:schemeClr val="tx1"/>
                </a:solidFill>
                <a:latin typeface="Suisse Int'l" panose="020B0804000000000000" pitchFamily="34" charset="77"/>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Suisse Int'l" panose="020B0804000000000000" pitchFamily="34" charset="77"/>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71499" y="0"/>
            <a:ext cx="9000999" cy="822960"/>
          </a:xfrm>
        </p:spPr>
        <p:txBody>
          <a:bodyPr>
            <a:normAutofit/>
          </a:bodyPr>
          <a:lstStyle>
            <a:lvl1pPr algn="l">
              <a:lnSpc>
                <a:spcPct val="100000"/>
              </a:lnSpc>
              <a:defRPr sz="1800" b="0" i="0" spc="0">
                <a:solidFill>
                  <a:schemeClr val="bg1"/>
                </a:solidFill>
                <a:latin typeface="Berlingske Serif Text Light" panose="02000403060000020004" pitchFamily="2" charset="0"/>
              </a:defRPr>
            </a:lvl1pPr>
          </a:lstStyle>
          <a:p>
            <a:r>
              <a:rPr lang="en-US"/>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2059536" y="6446520"/>
            <a:ext cx="6449198" cy="276999"/>
          </a:xfrm>
          <a:prstGeom prst="rect">
            <a:avLst/>
          </a:prstGeom>
          <a:noFill/>
        </p:spPr>
        <p:txBody>
          <a:bodyPr wrap="square" lIns="0" tIns="0" rIns="0" bIns="0" rtlCol="0" anchor="ctr" anchorCtr="0">
            <a:spAutoFit/>
          </a:bodyPr>
          <a:lstStyle/>
          <a:p>
            <a:r>
              <a:rPr lang="en-US" sz="900" b="0" i="0" spc="0">
                <a:solidFill>
                  <a:schemeClr val="tx1"/>
                </a:solidFill>
                <a:latin typeface="Suisse Int'l" panose="020B0804000000000000" pitchFamily="34" charset="77"/>
              </a:rPr>
              <a:t>Source: Jesse Baumgartner et al., </a:t>
            </a:r>
            <a:r>
              <a:rPr lang="en-US" sz="900" b="0" i="0" spc="0">
                <a:solidFill>
                  <a:schemeClr val="tx1"/>
                </a:solidFill>
                <a:latin typeface="Suisse Int'l Italic" panose="020B0804000000000000" pitchFamily="34" charset="77"/>
              </a:rPr>
              <a:t>Inequities in Health and Health Care in Black and Latinx/Hispanic Communities: 23 Charts</a:t>
            </a:r>
            <a:r>
              <a:rPr lang="en-US" sz="900" b="0" i="0" spc="0">
                <a:solidFill>
                  <a:schemeClr val="tx1"/>
                </a:solidFill>
                <a:latin typeface="Suisse Int'l" panose="020B0804000000000000"/>
              </a:rPr>
              <a:t> </a:t>
            </a:r>
            <a:r>
              <a:rPr lang="en-US" sz="900" b="0" i="0" spc="0">
                <a:solidFill>
                  <a:schemeClr val="tx1"/>
                </a:solidFill>
                <a:latin typeface="Suisse Int'l" panose="020B0804000000000000" pitchFamily="34" charset="77"/>
              </a:rPr>
              <a:t>(Commonwealth Fund, June 2021).</a:t>
            </a:r>
          </a:p>
        </p:txBody>
      </p:sp>
      <p:sp>
        <p:nvSpPr>
          <p:cNvPr id="12" name="Text Placeholder 11">
            <a:extLst>
              <a:ext uri="{FF2B5EF4-FFF2-40B4-BE49-F238E27FC236}">
                <a16:creationId xmlns:a16="http://schemas.microsoft.com/office/drawing/2014/main" id="{4B28AA32-5E89-3849-A6DB-3DE897FE71EB}"/>
              </a:ext>
            </a:extLst>
          </p:cNvPr>
          <p:cNvSpPr>
            <a:spLocks noGrp="1"/>
          </p:cNvSpPr>
          <p:nvPr>
            <p:ph type="body" sz="quarter" idx="23"/>
          </p:nvPr>
        </p:nvSpPr>
        <p:spPr>
          <a:xfrm>
            <a:off x="71438" y="822325"/>
            <a:ext cx="5565775" cy="404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4335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
        <p:nvSpPr>
          <p:cNvPr id="8" name="Rectangle 7">
            <a:extLst>
              <a:ext uri="{FF2B5EF4-FFF2-40B4-BE49-F238E27FC236}">
                <a16:creationId xmlns:a16="http://schemas.microsoft.com/office/drawing/2014/main" id="{322C6715-3A51-8B4C-BF93-026253DFCA1F}"/>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5795473-ECE3-F244-A000-5CC381D2427B}"/>
              </a:ext>
            </a:extLst>
          </p:cNvPr>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117B9DF-ED8F-374F-B2FF-8285FC40AB1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147152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WMF Section 1 - Orang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a:solidFill>
                <a:schemeClr val="accent6">
                  <a:lumMod val="20000"/>
                  <a:lumOff val="80000"/>
                </a:schemeClr>
              </a:solidFill>
              <a:latin typeface="+mn-lt"/>
            </a:endParaRPr>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1403418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WMF Section 1 - Orang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2">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a:solidFill>
                <a:schemeClr val="accent2">
                  <a:lumMod val="20000"/>
                  <a:lumOff val="80000"/>
                </a:schemeClr>
              </a:solidFill>
              <a:latin typeface="+mn-lt"/>
            </a:endParaRPr>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653328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MWF Section 1 - Teal">
    <p:spTree>
      <p:nvGrpSpPr>
        <p:cNvPr id="1" name=""/>
        <p:cNvGrpSpPr/>
        <p:nvPr/>
      </p:nvGrpSpPr>
      <p:grpSpPr>
        <a:xfrm>
          <a:off x="0" y="0"/>
          <a:ext cx="0" cy="0"/>
          <a:chOff x="0" y="0"/>
          <a:chExt cx="0" cy="0"/>
        </a:xfrm>
      </p:grpSpPr>
      <p:sp>
        <p:nvSpPr>
          <p:cNvPr id="2" name="Rectangle 1"/>
          <p:cNvSpPr/>
          <p:nvPr/>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bg2">
                    <a:lumMod val="40000"/>
                    <a:lumOff val="6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20000"/>
                    <a:lumOff val="80000"/>
                  </a:schemeClr>
                </a:solidFill>
                <a:latin typeface="+mn-lt"/>
              </a:rPr>
              <a:pPr algn="r"/>
              <a:t>‹#›</a:t>
            </a:fld>
            <a:endParaRPr lang="en-US" sz="900">
              <a:solidFill>
                <a:schemeClr val="bg2">
                  <a:lumMod val="20000"/>
                  <a:lumOff val="80000"/>
                </a:schemeClr>
              </a:solidFill>
              <a:latin typeface="+mn-lt"/>
            </a:endParaRPr>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820535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MWF Section 1 - Green">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4">
                    <a:lumMod val="40000"/>
                    <a:lumOff val="6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20000"/>
                    <a:lumOff val="80000"/>
                  </a:schemeClr>
                </a:solidFill>
                <a:latin typeface="+mn-lt"/>
              </a:rPr>
              <a:pPr algn="r"/>
              <a:t>‹#›</a:t>
            </a:fld>
            <a:endParaRPr lang="en-US" sz="900">
              <a:solidFill>
                <a:schemeClr val="accent4">
                  <a:lumMod val="20000"/>
                  <a:lumOff val="80000"/>
                </a:schemeClr>
              </a:solidFill>
              <a:latin typeface="+mn-lt"/>
            </a:endParaRPr>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576095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MWF Section 1 - Purple">
    <p:spTree>
      <p:nvGrpSpPr>
        <p:cNvPr id="1" name=""/>
        <p:cNvGrpSpPr/>
        <p:nvPr/>
      </p:nvGrpSpPr>
      <p:grpSpPr>
        <a:xfrm>
          <a:off x="0" y="0"/>
          <a:ext cx="0" cy="0"/>
          <a:chOff x="0" y="0"/>
          <a:chExt cx="0" cy="0"/>
        </a:xfrm>
      </p:grpSpPr>
      <p:sp>
        <p:nvSpPr>
          <p:cNvPr id="2" name="Rectangle 1"/>
          <p:cNvSpPr/>
          <p:nvPr/>
        </p:nvSpPr>
        <p:spPr>
          <a:xfrm>
            <a:off x="217054" y="1138"/>
            <a:ext cx="892848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0"/>
            <a:ext cx="217054"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a:solidFill>
                <a:schemeClr val="accent6">
                  <a:lumMod val="20000"/>
                  <a:lumOff val="80000"/>
                </a:schemeClr>
              </a:solidFill>
              <a:latin typeface="+mn-lt"/>
            </a:endParaRPr>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088857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1_CMWF Text White+Orange 2 Columns">
    <p:bg>
      <p:bgPr>
        <a:solidFill>
          <a:schemeClr val="tx2"/>
        </a:solidFill>
        <a:effectLst/>
      </p:bgPr>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400" b="0" spc="0" baseline="0">
                <a:solidFill>
                  <a:schemeClr val="bg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645920"/>
            <a:ext cx="7919046" cy="4390762"/>
          </a:xfrm>
        </p:spPr>
        <p:txBody>
          <a:bodyPr>
            <a:normAutofit/>
          </a:bodyPr>
          <a:lstStyle>
            <a:lvl1pPr marL="171446" indent="-171446">
              <a:lnSpc>
                <a:spcPct val="100000"/>
              </a:lnSpc>
              <a:spcBef>
                <a:spcPts val="800"/>
              </a:spcBef>
              <a:spcAft>
                <a:spcPts val="600"/>
              </a:spcAft>
              <a:buClr>
                <a:schemeClr val="accent6">
                  <a:lumMod val="20000"/>
                  <a:lumOff val="80000"/>
                </a:schemeClr>
              </a:buClr>
              <a:buFont typeface="Arial" panose="020B0604020202020204" pitchFamily="34" charset="0"/>
              <a:buChar char="•"/>
              <a:defRPr sz="1600">
                <a:solidFill>
                  <a:schemeClr val="bg1"/>
                </a:solidFill>
              </a:defRPr>
            </a:lvl1pPr>
            <a:lvl2pPr marL="344480" indent="-173034">
              <a:lnSpc>
                <a:spcPct val="100000"/>
              </a:lnSpc>
              <a:spcBef>
                <a:spcPts val="800"/>
              </a:spcBef>
              <a:spcAft>
                <a:spcPts val="600"/>
              </a:spcAft>
              <a:buClr>
                <a:schemeClr val="accent6">
                  <a:lumMod val="20000"/>
                  <a:lumOff val="80000"/>
                </a:schemeClr>
              </a:buClr>
              <a:buFont typeface="System Font Regular"/>
              <a:buChar char="−"/>
              <a:defRPr sz="1400">
                <a:solidFill>
                  <a:schemeClr val="bg1"/>
                </a:solidFill>
              </a:defRPr>
            </a:lvl2pPr>
            <a:lvl3pPr marL="515925" indent="-171446">
              <a:lnSpc>
                <a:spcPct val="100000"/>
              </a:lnSpc>
              <a:spcBef>
                <a:spcPts val="800"/>
              </a:spcBef>
              <a:spcAft>
                <a:spcPts val="600"/>
              </a:spcAft>
              <a:buClr>
                <a:schemeClr val="accent6">
                  <a:lumMod val="20000"/>
                  <a:lumOff val="80000"/>
                </a:schemeClr>
              </a:buClr>
              <a:buFont typeface="System Font Regular"/>
              <a:buChar char="−"/>
              <a:defRPr sz="1200">
                <a:solidFill>
                  <a:schemeClr val="bg1"/>
                </a:solidFill>
              </a:defRPr>
            </a:lvl3pPr>
            <a:lvl4pPr marL="687371" indent="-171446">
              <a:lnSpc>
                <a:spcPct val="100000"/>
              </a:lnSpc>
              <a:spcBef>
                <a:spcPts val="800"/>
              </a:spcBef>
              <a:spcAft>
                <a:spcPts val="600"/>
              </a:spcAft>
              <a:buClr>
                <a:schemeClr val="accent6">
                  <a:lumMod val="20000"/>
                  <a:lumOff val="80000"/>
                </a:schemeClr>
              </a:buClr>
              <a:buFont typeface="System Font Regular"/>
              <a:buChar char="−"/>
              <a:defRPr sz="1200">
                <a:solidFill>
                  <a:schemeClr val="bg1"/>
                </a:solidFill>
              </a:defRPr>
            </a:lvl4pPr>
            <a:lvl5pPr marL="858817" indent="-171446">
              <a:lnSpc>
                <a:spcPct val="100000"/>
              </a:lnSpc>
              <a:spcBef>
                <a:spcPts val="800"/>
              </a:spcBef>
              <a:spcAft>
                <a:spcPts val="600"/>
              </a:spcAft>
              <a:buClr>
                <a:schemeClr val="accent6">
                  <a:lumMod val="20000"/>
                  <a:lumOff val="80000"/>
                </a:schemeClr>
              </a:buClr>
              <a:buFont typeface="System Font Regular"/>
              <a:buChar cha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pic>
        <p:nvPicPr>
          <p:cNvPr id="11" name="Picture 10">
            <a:extLst>
              <a:ext uri="{FF2B5EF4-FFF2-40B4-BE49-F238E27FC236}">
                <a16:creationId xmlns:a16="http://schemas.microsoft.com/office/drawing/2014/main" id="{AF3A2924-B779-EF46-A025-E72D9DE7AAF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20677583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9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3776"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54674091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0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3776"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64197048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1"/>
                </a:solidFill>
              </a:defRPr>
            </a:lvl1pPr>
          </a:lstStyle>
          <a:p>
            <a:r>
              <a:rPr lang="en-US"/>
              <a:t>Click icon to add picture</a:t>
            </a:r>
          </a:p>
        </p:txBody>
      </p:sp>
    </p:spTree>
    <p:extLst>
      <p:ext uri="{BB962C8B-B14F-4D97-AF65-F5344CB8AC3E}">
        <p14:creationId xmlns:p14="http://schemas.microsoft.com/office/powerpoint/2010/main" val="370501298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582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Tree>
    <p:extLst>
      <p:ext uri="{BB962C8B-B14F-4D97-AF65-F5344CB8AC3E}">
        <p14:creationId xmlns:p14="http://schemas.microsoft.com/office/powerpoint/2010/main" val="2113870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71136519"/>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33061145"/>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2"/>
                </a:solidFill>
              </a:defRPr>
            </a:lvl1pPr>
          </a:lstStyle>
          <a:p>
            <a:r>
              <a:rPr lang="en-US"/>
              <a:t>Click icon to add picture</a:t>
            </a: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3" y="1828800"/>
            <a:ext cx="4114800"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999996163"/>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26835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5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4921506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7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58949520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78"/>
            <a:ext cx="4114800" cy="4206241"/>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8272BB8B-624A-4C45-B901-FBCED4B14A6C}"/>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bg2"/>
                </a:solidFill>
              </a:defRPr>
            </a:lvl1pPr>
          </a:lstStyle>
          <a:p>
            <a:r>
              <a:rPr lang="en-US"/>
              <a:t>Click icon to add picture</a:t>
            </a:r>
          </a:p>
        </p:txBody>
      </p:sp>
    </p:spTree>
    <p:extLst>
      <p:ext uri="{BB962C8B-B14F-4D97-AF65-F5344CB8AC3E}">
        <p14:creationId xmlns:p14="http://schemas.microsoft.com/office/powerpoint/2010/main" val="319846524"/>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CMWF Graph - Orange">
    <p:bg>
      <p:bgPr>
        <a:solidFill>
          <a:schemeClr val="bg1"/>
        </a:solidFill>
        <a:effectLst/>
      </p:bgPr>
    </p:bg>
    <p:spTree>
      <p:nvGrpSpPr>
        <p:cNvPr id="1" name=""/>
        <p:cNvGrpSpPr/>
        <p:nvPr/>
      </p:nvGrpSpPr>
      <p:grpSpPr>
        <a:xfrm>
          <a:off x="0" y="0"/>
          <a:ext cx="0" cy="0"/>
          <a:chOff x="0" y="0"/>
          <a:chExt cx="0" cy="0"/>
        </a:xfrm>
      </p:grpSpPr>
      <p:sp>
        <p:nvSpPr>
          <p:cNvPr id="15" name="Chart Placeholder 5">
            <a:extLst>
              <a:ext uri="{FF2B5EF4-FFF2-40B4-BE49-F238E27FC236}">
                <a16:creationId xmlns:a16="http://schemas.microsoft.com/office/drawing/2014/main" id="{54B4F245-4519-954D-BF00-914B30CB8F12}"/>
              </a:ext>
            </a:extLst>
          </p:cNvPr>
          <p:cNvSpPr>
            <a:spLocks noGrp="1"/>
          </p:cNvSpPr>
          <p:nvPr>
            <p:ph type="chart" sz="quarter" idx="22"/>
          </p:nvPr>
        </p:nvSpPr>
        <p:spPr>
          <a:xfrm>
            <a:off x="627433" y="2025444"/>
            <a:ext cx="8091115" cy="3841201"/>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286000" y="5687568"/>
            <a:ext cx="6021879" cy="777375"/>
          </a:xfrm>
        </p:spPr>
        <p:txBody>
          <a:bodyPr anchor="b" anchorCtr="0">
            <a:normAutofit/>
          </a:bodyPr>
          <a:lstStyle>
            <a:lvl1pPr marL="0" indent="0">
              <a:spcBef>
                <a:spcPts val="0"/>
              </a:spcBef>
              <a:spcAft>
                <a:spcPts val="600"/>
              </a:spcAft>
              <a:buNone/>
              <a:defRPr sz="800" spc="0">
                <a:solidFill>
                  <a:schemeClr val="tx1"/>
                </a:solidFill>
              </a:defRPr>
            </a:lvl1pPr>
          </a:lstStyle>
          <a:p>
            <a:pPr lvl="0"/>
            <a:r>
              <a:rPr lang="en-US" dirty="0"/>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4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93776"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Text Placeholder 11">
            <a:extLst>
              <a:ext uri="{FF2B5EF4-FFF2-40B4-BE49-F238E27FC236}">
                <a16:creationId xmlns:a16="http://schemas.microsoft.com/office/drawing/2014/main" id="{DE665328-26C1-324A-B8B3-F604B186F4CC}"/>
              </a:ext>
            </a:extLst>
          </p:cNvPr>
          <p:cNvSpPr>
            <a:spLocks noGrp="1"/>
          </p:cNvSpPr>
          <p:nvPr>
            <p:ph type="body" sz="quarter" idx="23" hasCustomPrompt="1"/>
          </p:nvPr>
        </p:nvSpPr>
        <p:spPr>
          <a:xfrm>
            <a:off x="610433" y="1743873"/>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13" name="TextBox 12">
            <a:extLst>
              <a:ext uri="{FF2B5EF4-FFF2-40B4-BE49-F238E27FC236}">
                <a16:creationId xmlns:a16="http://schemas.microsoft.com/office/drawing/2014/main" id="{C812B985-4D91-467D-80E1-3A21E89AD8B9}"/>
              </a:ext>
            </a:extLst>
          </p:cNvPr>
          <p:cNvSpPr txBox="1"/>
          <p:nvPr userDrawn="1"/>
        </p:nvSpPr>
        <p:spPr>
          <a:xfrm>
            <a:off x="2286000" y="6492240"/>
            <a:ext cx="5486400" cy="274320"/>
          </a:xfrm>
          <a:prstGeom prst="rect">
            <a:avLst/>
          </a:prstGeom>
          <a:noFill/>
        </p:spPr>
        <p:txBody>
          <a:bodyPr wrap="square" lIns="0" tIns="0" rIns="0" bIns="0" rtlCol="0" anchor="b" anchorCtr="0">
            <a:spAutoFit/>
          </a:bodyPr>
          <a:lstStyle/>
          <a:p>
            <a:r>
              <a:rPr lang="en-US" sz="800" dirty="0"/>
              <a:t>Source: Michelle M. Doty et al., </a:t>
            </a:r>
            <a:r>
              <a:rPr lang="en-US" sz="800" i="1" dirty="0"/>
              <a:t>Comparing Nations on Timeliness and Coordination of Health Care: Findings from the 2021 Commonwealth Fund International Health Policy Survey of Older Adults</a:t>
            </a:r>
            <a:r>
              <a:rPr lang="en-US" sz="800" dirty="0"/>
              <a:t> (Commonwealth Fund, Oct. 2021),</a:t>
            </a:r>
          </a:p>
        </p:txBody>
      </p:sp>
    </p:spTree>
    <p:extLst>
      <p:ext uri="{BB962C8B-B14F-4D97-AF65-F5344CB8AC3E}">
        <p14:creationId xmlns:p14="http://schemas.microsoft.com/office/powerpoint/2010/main" val="36512470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91133933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a:solidFill>
                <a:schemeClr val="bg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731440548"/>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8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11492837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4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7374C714-767A-8D45-96AF-F0D193DA9C08}"/>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4"/>
                </a:solidFill>
              </a:defRPr>
            </a:lvl1pPr>
          </a:lstStyle>
          <a:p>
            <a:r>
              <a:rPr lang="en-US"/>
              <a:t>Click icon to add picture</a:t>
            </a:r>
          </a:p>
        </p:txBody>
      </p:sp>
    </p:spTree>
    <p:extLst>
      <p:ext uri="{BB962C8B-B14F-4D97-AF65-F5344CB8AC3E}">
        <p14:creationId xmlns:p14="http://schemas.microsoft.com/office/powerpoint/2010/main" val="752843557"/>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CF209F0E-A49E-434E-A261-373A60B7566B}"/>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27854797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6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1942330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6"/>
                </a:solidFill>
              </a:defRPr>
            </a:lvl1pPr>
          </a:lstStyle>
          <a:p>
            <a:r>
              <a:rPr lang="en-US"/>
              <a:t>Click icon to add picture</a:t>
            </a:r>
          </a:p>
        </p:txBody>
      </p:sp>
    </p:spTree>
    <p:extLst>
      <p:ext uri="{BB962C8B-B14F-4D97-AF65-F5344CB8AC3E}">
        <p14:creationId xmlns:p14="http://schemas.microsoft.com/office/powerpoint/2010/main" val="3109191297"/>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33178767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2060627057"/>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7478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a:solidFill>
                <a:schemeClr val="bg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1200490651"/>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5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p:nvPr>
        </p:nvSpPr>
        <p:spPr>
          <a:xfrm>
            <a:off x="2286000" y="5687568"/>
            <a:ext cx="6021879" cy="777375"/>
          </a:xfrm>
        </p:spPr>
        <p:txBody>
          <a:bodyPr anchor="b" anchorCtr="0">
            <a:normAutofit/>
          </a:bodyPr>
          <a:lstStyle>
            <a:lvl1pPr marL="0" indent="0">
              <a:spcBef>
                <a:spcPts val="0"/>
              </a:spcBef>
              <a:spcAft>
                <a:spcPts val="300"/>
              </a:spcAft>
              <a:buNone/>
              <a:defRPr sz="800" spc="0">
                <a:solidFill>
                  <a:schemeClr val="tx1"/>
                </a:solidFill>
              </a:defRPr>
            </a:lvl1pPr>
          </a:lstStyle>
          <a:p>
            <a:pPr lvl="0"/>
            <a:endParaRPr lang="en-US" dirty="0"/>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400" b="0" spc="0" baseline="0">
                <a:solidFill>
                  <a:schemeClr val="tx1"/>
                </a:solidFill>
                <a:effectLst/>
              </a:defRPr>
            </a:lvl1pPr>
          </a:lstStyle>
          <a:p>
            <a:r>
              <a:rPr lang="en-US"/>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93776"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2025444"/>
            <a:ext cx="8091115" cy="3841201"/>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4" name="Text Placeholder 11">
            <a:extLst>
              <a:ext uri="{FF2B5EF4-FFF2-40B4-BE49-F238E27FC236}">
                <a16:creationId xmlns:a16="http://schemas.microsoft.com/office/drawing/2014/main" id="{5767C8F2-ED89-404A-A063-8D1E37B1495E}"/>
              </a:ext>
            </a:extLst>
          </p:cNvPr>
          <p:cNvSpPr>
            <a:spLocks noGrp="1"/>
          </p:cNvSpPr>
          <p:nvPr>
            <p:ph type="body" sz="quarter" idx="23" hasCustomPrompt="1"/>
          </p:nvPr>
        </p:nvSpPr>
        <p:spPr>
          <a:xfrm>
            <a:off x="610433" y="1743873"/>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2" name="TextBox 1">
            <a:extLst>
              <a:ext uri="{FF2B5EF4-FFF2-40B4-BE49-F238E27FC236}">
                <a16:creationId xmlns:a16="http://schemas.microsoft.com/office/drawing/2014/main" id="{61A1BED1-ACC7-496F-A068-053ACE0BA827}"/>
              </a:ext>
            </a:extLst>
          </p:cNvPr>
          <p:cNvSpPr txBox="1"/>
          <p:nvPr userDrawn="1"/>
        </p:nvSpPr>
        <p:spPr>
          <a:xfrm>
            <a:off x="2286000" y="6492240"/>
            <a:ext cx="5486400" cy="274320"/>
          </a:xfrm>
          <a:prstGeom prst="rect">
            <a:avLst/>
          </a:prstGeom>
          <a:noFill/>
        </p:spPr>
        <p:txBody>
          <a:bodyPr wrap="square" lIns="0" tIns="0" rIns="0" bIns="0" rtlCol="0" anchor="b" anchorCtr="0">
            <a:spAutoFit/>
          </a:bodyPr>
          <a:lstStyle/>
          <a:p>
            <a:r>
              <a:rPr lang="en-US" sz="800" dirty="0"/>
              <a:t>Source: Michelle M. Doty et al., </a:t>
            </a:r>
            <a:r>
              <a:rPr lang="en-US" sz="800" i="1" dirty="0"/>
              <a:t>Comparing Nations on Timeliness and Coordination of Health Care: Findings from the 2021 Commonwealth Fund International Health Policy Survey of Older Adults</a:t>
            </a:r>
            <a:r>
              <a:rPr lang="en-US" sz="800" dirty="0"/>
              <a:t> (Commonwealth Fund, Oct. 2021),</a:t>
            </a:r>
          </a:p>
        </p:txBody>
      </p:sp>
    </p:spTree>
    <p:extLst>
      <p:ext uri="{BB962C8B-B14F-4D97-AF65-F5344CB8AC3E}">
        <p14:creationId xmlns:p14="http://schemas.microsoft.com/office/powerpoint/2010/main" val="74781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9"/>
          </a:xfrm>
        </p:spPr>
        <p:txBody>
          <a:bodyPr>
            <a:normAutofit/>
          </a:bodyPr>
          <a:lstStyle>
            <a:lvl1pPr marL="0" indent="0">
              <a:buNone/>
              <a:defRPr sz="1200">
                <a:solidFill>
                  <a:srgbClr val="4C515A"/>
                </a:solidFill>
              </a:defRPr>
            </a:lvl1pPr>
          </a:lstStyle>
          <a:p>
            <a:r>
              <a:rPr lang="en-US"/>
              <a:t>Click icon to add chart</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5979256"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a:solidFill>
                <a:schemeClr val="bg2"/>
              </a:solidFill>
              <a:latin typeface="+mn-lt"/>
            </a:endParaRPr>
          </a:p>
        </p:txBody>
      </p:sp>
    </p:spTree>
    <p:extLst>
      <p:ext uri="{BB962C8B-B14F-4D97-AF65-F5344CB8AC3E}">
        <p14:creationId xmlns:p14="http://schemas.microsoft.com/office/powerpoint/2010/main" val="3146491492"/>
      </p:ext>
    </p:extLst>
  </p:cSld>
  <p:clrMapOvr>
    <a:masterClrMapping/>
  </p:clrMapOvr>
  <p:hf sldNum="0" hd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189568"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Tree>
    <p:extLst>
      <p:ext uri="{BB962C8B-B14F-4D97-AF65-F5344CB8AC3E}">
        <p14:creationId xmlns:p14="http://schemas.microsoft.com/office/powerpoint/2010/main" val="3859740974"/>
      </p:ext>
    </p:extLst>
  </p:cSld>
  <p:clrMapOvr>
    <a:masterClrMapping/>
  </p:clrMapOvr>
  <p:hf sldNum="0" hdr="0" dt="0"/>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49351409"/>
      </p:ext>
    </p:extLst>
  </p:cSld>
  <p:clrMapOvr>
    <a:masterClrMapping/>
  </p:clrMapOvr>
  <p:hf sldNum="0" hdr="0" dt="0"/>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4095117033"/>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189568" cy="777375"/>
          </a:xfrm>
        </p:spPr>
        <p:txBody>
          <a:bodyPr>
            <a:normAutofit/>
          </a:bodyPr>
          <a:lstStyle>
            <a:lvl1pPr marL="0" indent="0">
              <a:buNone/>
              <a:defRPr sz="675" spc="0">
                <a:solidFill>
                  <a:srgbClr val="676E7B"/>
                </a:solidFill>
              </a:defRPr>
            </a:lvl1pPr>
          </a:lstStyle>
          <a:p>
            <a:pPr lvl="0"/>
            <a:r>
              <a:rPr lang="en-US"/>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Tree>
    <p:extLst>
      <p:ext uri="{BB962C8B-B14F-4D97-AF65-F5344CB8AC3E}">
        <p14:creationId xmlns:p14="http://schemas.microsoft.com/office/powerpoint/2010/main" val="324615514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4145280" y="6288148"/>
            <a:ext cx="440120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a:t>Click to edit Master title style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959359805"/>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a:t>Meeting or presentation name | Month, Day YEAR</a:t>
            </a:r>
          </a:p>
        </p:txBody>
      </p:sp>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SECTION OR EXHIBIT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20701" y="6087822"/>
            <a:ext cx="1631950" cy="758648"/>
          </a:xfrm>
          <a:prstGeom prst="rect">
            <a:avLst/>
          </a:prstGeom>
        </p:spPr>
      </p:pic>
      <p:sp>
        <p:nvSpPr>
          <p:cNvPr id="9" name="Slide Number Placeholder 5"/>
          <p:cNvSpPr txBox="1">
            <a:spLocks/>
          </p:cNvSpPr>
          <p:nvPr userDrawn="1"/>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a:t>Click to edit Master title style</a:t>
            </a:r>
          </a:p>
        </p:txBody>
      </p:sp>
    </p:spTree>
    <p:extLst>
      <p:ext uri="{BB962C8B-B14F-4D97-AF65-F5344CB8AC3E}">
        <p14:creationId xmlns:p14="http://schemas.microsoft.com/office/powerpoint/2010/main" val="2034390885"/>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316951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8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400" b="0" spc="0" baseline="0">
                <a:solidFill>
                  <a:schemeClr val="tx1"/>
                </a:solidFill>
                <a:effectLst/>
              </a:defRPr>
            </a:lvl1pPr>
          </a:lstStyle>
          <a:p>
            <a:r>
              <a:rPr lang="en-US"/>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2025444"/>
            <a:ext cx="8091115" cy="3841201"/>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4" name="Text Placeholder 11">
            <a:extLst>
              <a:ext uri="{FF2B5EF4-FFF2-40B4-BE49-F238E27FC236}">
                <a16:creationId xmlns:a16="http://schemas.microsoft.com/office/drawing/2014/main" id="{5767C8F2-ED89-404A-A063-8D1E37B1495E}"/>
              </a:ext>
            </a:extLst>
          </p:cNvPr>
          <p:cNvSpPr>
            <a:spLocks noGrp="1"/>
          </p:cNvSpPr>
          <p:nvPr>
            <p:ph type="body" sz="quarter" idx="23" hasCustomPrompt="1"/>
          </p:nvPr>
        </p:nvSpPr>
        <p:spPr>
          <a:xfrm>
            <a:off x="610433" y="1743873"/>
            <a:ext cx="8108115" cy="246930"/>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Tree>
    <p:extLst>
      <p:ext uri="{BB962C8B-B14F-4D97-AF65-F5344CB8AC3E}">
        <p14:creationId xmlns:p14="http://schemas.microsoft.com/office/powerpoint/2010/main" val="166210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2.xml"/><Relationship Id="rId18" Type="http://schemas.openxmlformats.org/officeDocument/2006/relationships/slideLayout" Target="../slideLayouts/slideLayout27.xml"/><Relationship Id="rId26" Type="http://schemas.openxmlformats.org/officeDocument/2006/relationships/slideLayout" Target="../slideLayouts/slideLayout35.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34" Type="http://schemas.openxmlformats.org/officeDocument/2006/relationships/theme" Target="../theme/theme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5" Type="http://schemas.openxmlformats.org/officeDocument/2006/relationships/slideLayout" Target="../slideLayouts/slideLayout34.xml"/><Relationship Id="rId33" Type="http://schemas.openxmlformats.org/officeDocument/2006/relationships/slideLayout" Target="../slideLayouts/slideLayout42.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29" Type="http://schemas.openxmlformats.org/officeDocument/2006/relationships/slideLayout" Target="../slideLayouts/slideLayout38.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slideLayout" Target="../slideLayouts/slideLayout33.xml"/><Relationship Id="rId32" Type="http://schemas.openxmlformats.org/officeDocument/2006/relationships/slideLayout" Target="../slideLayouts/slideLayout41.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slideLayout" Target="../slideLayouts/slideLayout32.xml"/><Relationship Id="rId28" Type="http://schemas.openxmlformats.org/officeDocument/2006/relationships/slideLayout" Target="../slideLayouts/slideLayout37.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31" Type="http://schemas.openxmlformats.org/officeDocument/2006/relationships/slideLayout" Target="../slideLayouts/slideLayout40.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slideLayout" Target="../slideLayouts/slideLayout31.xml"/><Relationship Id="rId27" Type="http://schemas.openxmlformats.org/officeDocument/2006/relationships/slideLayout" Target="../slideLayouts/slideLayout36.xml"/><Relationship Id="rId30" Type="http://schemas.openxmlformats.org/officeDocument/2006/relationships/slideLayout" Target="../slideLayouts/slideLayout39.xml"/><Relationship Id="rId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3" r:id="rId1"/>
    <p:sldLayoutId id="2147483862" r:id="rId2"/>
    <p:sldLayoutId id="2147483865" r:id="rId3"/>
    <p:sldLayoutId id="2147483866" r:id="rId4"/>
    <p:sldLayoutId id="2147483867" r:id="rId5"/>
    <p:sldLayoutId id="2147483868" r:id="rId6"/>
    <p:sldLayoutId id="2147483869" r:id="rId7"/>
    <p:sldLayoutId id="2147483870" r:id="rId8"/>
    <p:sldLayoutId id="2147483871" r:id="rId9"/>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1202117"/>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905"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 id="2147483887" r:id="rId16"/>
    <p:sldLayoutId id="2147483888" r:id="rId17"/>
    <p:sldLayoutId id="2147483889" r:id="rId18"/>
    <p:sldLayoutId id="2147483890" r:id="rId19"/>
    <p:sldLayoutId id="2147483891" r:id="rId20"/>
    <p:sldLayoutId id="2147483892" r:id="rId21"/>
    <p:sldLayoutId id="2147483893" r:id="rId22"/>
    <p:sldLayoutId id="2147483894" r:id="rId23"/>
    <p:sldLayoutId id="2147483895" r:id="rId24"/>
    <p:sldLayoutId id="2147483896" r:id="rId25"/>
    <p:sldLayoutId id="2147483897" r:id="rId26"/>
    <p:sldLayoutId id="2147483898" r:id="rId27"/>
    <p:sldLayoutId id="2147483899" r:id="rId28"/>
    <p:sldLayoutId id="2147483900" r:id="rId29"/>
    <p:sldLayoutId id="2147483901" r:id="rId30"/>
    <p:sldLayoutId id="2147483902" r:id="rId31"/>
    <p:sldLayoutId id="2147483903" r:id="rId32"/>
    <p:sldLayoutId id="2147483904" r:id="rId33"/>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mmonwealthfund.org/publications/surveys/2021/sep/impact-covid-19-older-adults#methods" TargetMode="External"/><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s://www.commonwealthfund.org/publications/surveys/2021/sep/impact-covid-19-older-adults"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hyperlink" Target="https://www.commonwealthfund.org/publications/surveys/2021/oct/when-costs-are-barrier-getting-health-care-older-adults-surve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ommonwealthfund.org/publications/fund-reports/2021/aug/mirror-mirror-2021-reflecting-poorly"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hyperlink" Target="https://www.healthaffairs.org/doi/10.1377/hlthaff.2014.0947"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5B2B93D-77D1-0E4A-8596-DA5AEF090D6D}"/>
              </a:ext>
            </a:extLst>
          </p:cNvPr>
          <p:cNvSpPr>
            <a:spLocks noGrp="1"/>
          </p:cNvSpPr>
          <p:nvPr>
            <p:ph type="body" sz="quarter" idx="11"/>
          </p:nvPr>
        </p:nvSpPr>
        <p:spPr>
          <a:xfrm>
            <a:off x="652028" y="3747673"/>
            <a:ext cx="7729972" cy="1846303"/>
          </a:xfrm>
        </p:spPr>
        <p:txBody>
          <a:bodyPr>
            <a:normAutofit/>
          </a:bodyPr>
          <a:lstStyle/>
          <a:p>
            <a:r>
              <a:rPr lang="en-US" sz="1400"/>
              <a:t>Michelle M. Doty</a:t>
            </a:r>
          </a:p>
          <a:p>
            <a:r>
              <a:rPr lang="en-US" sz="1400"/>
              <a:t>Arnav Shah</a:t>
            </a:r>
          </a:p>
          <a:p>
            <a:r>
              <a:rPr lang="en-US" sz="1400"/>
              <a:t>Katharine Fields</a:t>
            </a:r>
          </a:p>
          <a:p>
            <a:r>
              <a:rPr lang="en-US" sz="1400"/>
              <a:t>Molly FitzGerald</a:t>
            </a:r>
          </a:p>
          <a:p>
            <a:r>
              <a:rPr lang="en-US" sz="1400"/>
              <a:t>Reginald D. Williams II</a:t>
            </a:r>
          </a:p>
        </p:txBody>
      </p:sp>
      <p:sp>
        <p:nvSpPr>
          <p:cNvPr id="5" name="Title 4"/>
          <p:cNvSpPr>
            <a:spLocks noGrp="1"/>
          </p:cNvSpPr>
          <p:nvPr>
            <p:ph type="ctrTitle"/>
          </p:nvPr>
        </p:nvSpPr>
        <p:spPr>
          <a:xfrm>
            <a:off x="652028" y="1344096"/>
            <a:ext cx="7927196" cy="1155824"/>
          </a:xfrm>
        </p:spPr>
        <p:txBody>
          <a:bodyPr>
            <a:noAutofit/>
          </a:bodyPr>
          <a:lstStyle/>
          <a:p>
            <a:r>
              <a:rPr lang="en-US" sz="3600" dirty="0"/>
              <a:t>Comparing Nations on Timeliness and Coordination of Health Care</a:t>
            </a:r>
          </a:p>
        </p:txBody>
      </p:sp>
      <p:sp>
        <p:nvSpPr>
          <p:cNvPr id="6" name="Subtitle 5">
            <a:extLst>
              <a:ext uri="{FF2B5EF4-FFF2-40B4-BE49-F238E27FC236}">
                <a16:creationId xmlns:a16="http://schemas.microsoft.com/office/drawing/2014/main" id="{248C7BC4-0BD4-F24A-AB33-59EB1B8C8315}"/>
              </a:ext>
            </a:extLst>
          </p:cNvPr>
          <p:cNvSpPr>
            <a:spLocks noGrp="1"/>
          </p:cNvSpPr>
          <p:nvPr>
            <p:ph type="subTitle" idx="1"/>
          </p:nvPr>
        </p:nvSpPr>
        <p:spPr>
          <a:xfrm>
            <a:off x="652028" y="2775082"/>
            <a:ext cx="8088560" cy="493860"/>
          </a:xfrm>
        </p:spPr>
        <p:txBody>
          <a:bodyPr>
            <a:normAutofit lnSpcReduction="10000"/>
          </a:bodyPr>
          <a:lstStyle/>
          <a:p>
            <a:r>
              <a:rPr lang="en-US" sz="1800" dirty="0"/>
              <a:t>Findings from the 2021 Commonwealth Fund Health Policy Survey </a:t>
            </a:r>
            <a:br>
              <a:rPr lang="en-US" sz="1800" dirty="0"/>
            </a:br>
            <a:r>
              <a:rPr lang="en-US" sz="1800" dirty="0"/>
              <a:t>of Older Adults</a:t>
            </a:r>
          </a:p>
        </p:txBody>
      </p:sp>
    </p:spTree>
    <p:extLst>
      <p:ext uri="{BB962C8B-B14F-4D97-AF65-F5344CB8AC3E}">
        <p14:creationId xmlns:p14="http://schemas.microsoft.com/office/powerpoint/2010/main" val="237246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7"/>
          <p:cNvGraphicFramePr>
            <a:graphicFrameLocks noGrp="1"/>
          </p:cNvGraphicFramePr>
          <p:nvPr>
            <p:ph type="chart" sz="quarter" idx="22"/>
            <p:extLst>
              <p:ext uri="{D42A27DB-BD31-4B8C-83A1-F6EECF244321}">
                <p14:modId xmlns:p14="http://schemas.microsoft.com/office/powerpoint/2010/main" val="4160741258"/>
              </p:ext>
            </p:extLst>
          </p:nvPr>
        </p:nvGraphicFramePr>
        <p:xfrm>
          <a:off x="627063" y="1899138"/>
          <a:ext cx="8091487" cy="396826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2286000" y="5687568"/>
            <a:ext cx="6021879" cy="777375"/>
          </a:xfrm>
        </p:spPr>
        <p:txBody>
          <a:bodyPr>
            <a:noAutofit/>
          </a:bodyPr>
          <a:lstStyle/>
          <a:p>
            <a:r>
              <a:rPr lang="en-US" sz="800" dirty="0"/>
              <a:t>Did NOT receive written information about what to do when returned home and symptoms to watch for OR hospital did NOT make arrangements or make sure you had follow-up care with a doctor or other health care professional.</a:t>
            </a:r>
          </a:p>
          <a:p>
            <a:r>
              <a:rPr lang="en-US" sz="800" dirty="0"/>
              <a:t>Data: 2021 Commonwealth Fund International Health Policy Survey of Older Adults.</a:t>
            </a:r>
          </a:p>
        </p:txBody>
      </p:sp>
      <p:sp>
        <p:nvSpPr>
          <p:cNvPr id="5" name="Title 4"/>
          <p:cNvSpPr>
            <a:spLocks noGrp="1"/>
          </p:cNvSpPr>
          <p:nvPr>
            <p:ph type="ctrTitle"/>
          </p:nvPr>
        </p:nvSpPr>
        <p:spPr>
          <a:xfrm>
            <a:off x="627434" y="514555"/>
            <a:ext cx="8091114" cy="731520"/>
          </a:xfrm>
        </p:spPr>
        <p:txBody>
          <a:bodyPr>
            <a:normAutofit/>
          </a:bodyPr>
          <a:lstStyle/>
          <a:p>
            <a:r>
              <a:rPr lang="en-US" sz="2400"/>
              <a:t>Older adults in the U.S. were the least likely to experience gaps in hospital discharge planning in the past two years.</a:t>
            </a:r>
          </a:p>
        </p:txBody>
      </p:sp>
      <p:sp>
        <p:nvSpPr>
          <p:cNvPr id="7" name="Subtitle 6"/>
          <p:cNvSpPr>
            <a:spLocks noGrp="1"/>
          </p:cNvSpPr>
          <p:nvPr>
            <p:ph type="subTitle" idx="1"/>
          </p:nvPr>
        </p:nvSpPr>
        <p:spPr>
          <a:xfrm>
            <a:off x="627434" y="178304"/>
            <a:ext cx="7919047" cy="246930"/>
          </a:xfrm>
        </p:spPr>
        <p:txBody>
          <a:bodyPr/>
          <a:lstStyle/>
          <a:p>
            <a:r>
              <a:rPr lang="en-US"/>
              <a:t>COORDINATION GAPS</a:t>
            </a:r>
          </a:p>
        </p:txBody>
      </p:sp>
      <p:sp>
        <p:nvSpPr>
          <p:cNvPr id="12" name="Text Placeholder 11">
            <a:extLst>
              <a:ext uri="{FF2B5EF4-FFF2-40B4-BE49-F238E27FC236}">
                <a16:creationId xmlns:a16="http://schemas.microsoft.com/office/drawing/2014/main" id="{46EC3B93-EAC3-554F-BD11-4FABDF0C5C55}"/>
              </a:ext>
            </a:extLst>
          </p:cNvPr>
          <p:cNvSpPr>
            <a:spLocks noGrp="1"/>
          </p:cNvSpPr>
          <p:nvPr>
            <p:ph type="body" sz="quarter" idx="23"/>
          </p:nvPr>
        </p:nvSpPr>
        <p:spPr>
          <a:xfrm>
            <a:off x="611188" y="1512888"/>
            <a:ext cx="8107362" cy="246062"/>
          </a:xfrm>
        </p:spPr>
        <p:txBody>
          <a:bodyPr>
            <a:noAutofit/>
          </a:bodyPr>
          <a:lstStyle/>
          <a:p>
            <a:r>
              <a:rPr lang="en-US"/>
              <a:t>Percentage of adults age 65+ who were hospitalized saying they did not receive written information or hospital did not make any arrangements for follow-up care after hospital discharge</a:t>
            </a:r>
          </a:p>
        </p:txBody>
      </p:sp>
    </p:spTree>
    <p:extLst>
      <p:ext uri="{BB962C8B-B14F-4D97-AF65-F5344CB8AC3E}">
        <p14:creationId xmlns:p14="http://schemas.microsoft.com/office/powerpoint/2010/main" val="4135822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7"/>
          <p:cNvGraphicFramePr>
            <a:graphicFrameLocks noGrp="1"/>
          </p:cNvGraphicFramePr>
          <p:nvPr>
            <p:ph type="chart" sz="quarter" idx="22"/>
            <p:extLst>
              <p:ext uri="{D42A27DB-BD31-4B8C-83A1-F6EECF244321}">
                <p14:modId xmlns:p14="http://schemas.microsoft.com/office/powerpoint/2010/main" val="3503231998"/>
              </p:ext>
            </p:extLst>
          </p:nvPr>
        </p:nvGraphicFramePr>
        <p:xfrm>
          <a:off x="627063" y="2025650"/>
          <a:ext cx="8091487" cy="384175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2286000" y="5687568"/>
            <a:ext cx="6167587" cy="777375"/>
          </a:xfrm>
        </p:spPr>
        <p:txBody>
          <a:bodyPr>
            <a:noAutofit/>
          </a:bodyPr>
          <a:lstStyle/>
          <a:p>
            <a:r>
              <a:rPr lang="en-US" dirty="0"/>
              <a:t>Health care professional did not review all the medications you take, among respondents taking four or more medications. </a:t>
            </a:r>
          </a:p>
          <a:p>
            <a:r>
              <a:rPr lang="en-US" dirty="0"/>
              <a:t>Data: 2021 Commonwealth Fund International Health Policy Survey of Older Adults.</a:t>
            </a:r>
          </a:p>
        </p:txBody>
      </p:sp>
      <p:sp>
        <p:nvSpPr>
          <p:cNvPr id="5" name="Title 4"/>
          <p:cNvSpPr>
            <a:spLocks noGrp="1"/>
          </p:cNvSpPr>
          <p:nvPr>
            <p:ph type="ctrTitle"/>
          </p:nvPr>
        </p:nvSpPr>
        <p:spPr>
          <a:xfrm>
            <a:off x="627434" y="514555"/>
            <a:ext cx="8091114" cy="731520"/>
          </a:xfrm>
        </p:spPr>
        <p:txBody>
          <a:bodyPr>
            <a:noAutofit/>
          </a:bodyPr>
          <a:lstStyle/>
          <a:p>
            <a:r>
              <a:rPr lang="en-US" sz="2400"/>
              <a:t>Older adults in the U.S. were the least likely to report missed opportunities to review their prescribed medication lists with providers.</a:t>
            </a:r>
          </a:p>
        </p:txBody>
      </p:sp>
      <p:sp>
        <p:nvSpPr>
          <p:cNvPr id="7" name="Subtitle 6"/>
          <p:cNvSpPr>
            <a:spLocks noGrp="1"/>
          </p:cNvSpPr>
          <p:nvPr>
            <p:ph type="subTitle" idx="1"/>
          </p:nvPr>
        </p:nvSpPr>
        <p:spPr>
          <a:xfrm>
            <a:off x="627434" y="178304"/>
            <a:ext cx="7919047" cy="246930"/>
          </a:xfrm>
        </p:spPr>
        <p:txBody>
          <a:bodyPr/>
          <a:lstStyle/>
          <a:p>
            <a:r>
              <a:rPr lang="en-US"/>
              <a:t>COORDINATION GAPS</a:t>
            </a:r>
          </a:p>
        </p:txBody>
      </p:sp>
      <p:sp>
        <p:nvSpPr>
          <p:cNvPr id="2" name="Text Placeholder 1">
            <a:extLst>
              <a:ext uri="{FF2B5EF4-FFF2-40B4-BE49-F238E27FC236}">
                <a16:creationId xmlns:a16="http://schemas.microsoft.com/office/drawing/2014/main" id="{70F60946-4461-7F42-B5B1-555B991CF89A}"/>
              </a:ext>
            </a:extLst>
          </p:cNvPr>
          <p:cNvSpPr>
            <a:spLocks noGrp="1"/>
          </p:cNvSpPr>
          <p:nvPr>
            <p:ph type="body" sz="quarter" idx="23"/>
          </p:nvPr>
        </p:nvSpPr>
        <p:spPr>
          <a:xfrm>
            <a:off x="610433" y="1743873"/>
            <a:ext cx="8273508" cy="246930"/>
          </a:xfrm>
        </p:spPr>
        <p:txBody>
          <a:bodyPr/>
          <a:lstStyle/>
          <a:p>
            <a:r>
              <a:rPr lang="en-US"/>
              <a:t>Percentage of adults age 65+ taking four or more prescription medications saying their doctor did not review all medications</a:t>
            </a:r>
          </a:p>
        </p:txBody>
      </p:sp>
    </p:spTree>
    <p:extLst>
      <p:ext uri="{BB962C8B-B14F-4D97-AF65-F5344CB8AC3E}">
        <p14:creationId xmlns:p14="http://schemas.microsoft.com/office/powerpoint/2010/main" val="3641887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7"/>
          <p:cNvGraphicFramePr>
            <a:graphicFrameLocks noGrp="1"/>
          </p:cNvGraphicFramePr>
          <p:nvPr>
            <p:ph type="chart" sz="quarter" idx="22"/>
            <p:extLst>
              <p:ext uri="{D42A27DB-BD31-4B8C-83A1-F6EECF244321}">
                <p14:modId xmlns:p14="http://schemas.microsoft.com/office/powerpoint/2010/main" val="1588268177"/>
              </p:ext>
            </p:extLst>
          </p:nvPr>
        </p:nvGraphicFramePr>
        <p:xfrm>
          <a:off x="627063" y="2127183"/>
          <a:ext cx="8091487" cy="339277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2286000" y="5687568"/>
            <a:ext cx="6432548" cy="777375"/>
          </a:xfrm>
        </p:spPr>
        <p:txBody>
          <a:bodyPr>
            <a:noAutofit/>
          </a:bodyPr>
          <a:lstStyle/>
          <a:p>
            <a:r>
              <a:rPr lang="en-US" sz="700" dirty="0"/>
              <a:t>In past year, health care professional you see for chronic condition discussed with you your main goals or priorities AND got clear instructions about symptoms to watch for and when to seek further care or treatment.</a:t>
            </a:r>
          </a:p>
          <a:p>
            <a:r>
              <a:rPr lang="en-US" sz="700" dirty="0"/>
              <a:t>Population: Excluding adults who have a chronic condition and are taking a medication to manage but not currently seeing a health care professional.</a:t>
            </a:r>
          </a:p>
          <a:p>
            <a:r>
              <a:rPr lang="en-US" sz="700" dirty="0"/>
              <a:t>* Chronic conditions: hypertension or high blood pressure; heart disease, including heart attack; diabetes; asthma or chronic lung disease such as chronic bronchitis, emphysema, or chronic obstructive pulmonary disease; depression, anxiety, or other mental health conditions; cancer; joint pain or arthritis; stroke.</a:t>
            </a:r>
          </a:p>
          <a:p>
            <a:r>
              <a:rPr lang="en-US" sz="700" dirty="0"/>
              <a:t>Data: 2021 Commonwealth Fund International Health Policy Survey of Older Adults.</a:t>
            </a:r>
          </a:p>
        </p:txBody>
      </p:sp>
      <p:sp>
        <p:nvSpPr>
          <p:cNvPr id="5" name="Title 4"/>
          <p:cNvSpPr>
            <a:spLocks noGrp="1"/>
          </p:cNvSpPr>
          <p:nvPr>
            <p:ph type="ctrTitle"/>
          </p:nvPr>
        </p:nvSpPr>
        <p:spPr>
          <a:xfrm>
            <a:off x="627434" y="514555"/>
            <a:ext cx="8091114" cy="731520"/>
          </a:xfrm>
        </p:spPr>
        <p:txBody>
          <a:bodyPr>
            <a:noAutofit/>
          </a:bodyPr>
          <a:lstStyle/>
          <a:p>
            <a:r>
              <a:rPr lang="en-US"/>
              <a:t>Older adults with chronic conditions in Germany were the most likely to have conversations around care management with their physicians.</a:t>
            </a:r>
          </a:p>
        </p:txBody>
      </p:sp>
      <p:sp>
        <p:nvSpPr>
          <p:cNvPr id="7" name="Subtitle 6"/>
          <p:cNvSpPr>
            <a:spLocks noGrp="1"/>
          </p:cNvSpPr>
          <p:nvPr>
            <p:ph type="subTitle" idx="1"/>
          </p:nvPr>
        </p:nvSpPr>
        <p:spPr>
          <a:xfrm>
            <a:off x="627434" y="178304"/>
            <a:ext cx="7919047" cy="246930"/>
          </a:xfrm>
        </p:spPr>
        <p:txBody>
          <a:bodyPr/>
          <a:lstStyle/>
          <a:p>
            <a:r>
              <a:rPr lang="en-US"/>
              <a:t>CARE MANAGEMENT</a:t>
            </a:r>
          </a:p>
        </p:txBody>
      </p:sp>
      <p:sp>
        <p:nvSpPr>
          <p:cNvPr id="12" name="Text Placeholder 11">
            <a:extLst>
              <a:ext uri="{FF2B5EF4-FFF2-40B4-BE49-F238E27FC236}">
                <a16:creationId xmlns:a16="http://schemas.microsoft.com/office/drawing/2014/main" id="{683B90E8-D1DD-164F-81C5-2A11EB2AEA3B}"/>
              </a:ext>
            </a:extLst>
          </p:cNvPr>
          <p:cNvSpPr>
            <a:spLocks noGrp="1"/>
          </p:cNvSpPr>
          <p:nvPr>
            <p:ph type="body" sz="quarter" idx="23"/>
          </p:nvPr>
        </p:nvSpPr>
        <p:spPr>
          <a:xfrm>
            <a:off x="611188" y="1744663"/>
            <a:ext cx="8107362" cy="246062"/>
          </a:xfrm>
        </p:spPr>
        <p:txBody>
          <a:bodyPr/>
          <a:lstStyle/>
          <a:p>
            <a:r>
              <a:rPr lang="en-US" dirty="0"/>
              <a:t>Percentage of adults age 65+ with a chronic condition* who had conversations with providers about their care management goals and got clear instructions about when to seek further care</a:t>
            </a:r>
          </a:p>
        </p:txBody>
      </p:sp>
    </p:spTree>
    <p:extLst>
      <p:ext uri="{BB962C8B-B14F-4D97-AF65-F5344CB8AC3E}">
        <p14:creationId xmlns:p14="http://schemas.microsoft.com/office/powerpoint/2010/main" val="208277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7"/>
          <p:cNvGraphicFramePr>
            <a:graphicFrameLocks noGrp="1"/>
          </p:cNvGraphicFramePr>
          <p:nvPr>
            <p:ph type="chart" sz="quarter" idx="22"/>
            <p:extLst>
              <p:ext uri="{D42A27DB-BD31-4B8C-83A1-F6EECF244321}">
                <p14:modId xmlns:p14="http://schemas.microsoft.com/office/powerpoint/2010/main" val="2494246444"/>
              </p:ext>
            </p:extLst>
          </p:nvPr>
        </p:nvGraphicFramePr>
        <p:xfrm>
          <a:off x="627063" y="2025649"/>
          <a:ext cx="8091487" cy="348591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2286000" y="5687568"/>
            <a:ext cx="6432548" cy="777375"/>
          </a:xfrm>
        </p:spPr>
        <p:txBody>
          <a:bodyPr>
            <a:noAutofit/>
          </a:bodyPr>
          <a:lstStyle/>
          <a:p>
            <a:r>
              <a:rPr lang="en-US" dirty="0"/>
              <a:t>Between doctor visits there is a health care professional who contacts you to see how things are going OR you can easily contact to ask a question or get advice about your health condition.</a:t>
            </a:r>
          </a:p>
          <a:p>
            <a:r>
              <a:rPr lang="en-US" dirty="0"/>
              <a:t>* Chronic conditions: hypertension or high blood pressure; heart disease, including heart attack; diabetes; asthma or chronic lung disease such as chronic bronchitis, emphysema, or chronic obstructive pulmonary disease; depression, anxiety, or other mental health conditions; cancer; joint pain or arthritis; stroke.</a:t>
            </a:r>
          </a:p>
          <a:p>
            <a:r>
              <a:rPr lang="en-US" dirty="0"/>
              <a:t>Data: 2021 Commonwealth Fund International Health Policy Survey of Older Adults.</a:t>
            </a:r>
          </a:p>
        </p:txBody>
      </p:sp>
      <p:sp>
        <p:nvSpPr>
          <p:cNvPr id="5" name="Title 4"/>
          <p:cNvSpPr>
            <a:spLocks noGrp="1"/>
          </p:cNvSpPr>
          <p:nvPr>
            <p:ph type="ctrTitle"/>
          </p:nvPr>
        </p:nvSpPr>
        <p:spPr/>
        <p:txBody>
          <a:bodyPr>
            <a:normAutofit/>
          </a:bodyPr>
          <a:lstStyle/>
          <a:p>
            <a:r>
              <a:rPr lang="en-US" dirty="0"/>
              <a:t>U.S. older adults with chronic conditions were most likely to have contact with health professionals between visits.</a:t>
            </a:r>
          </a:p>
        </p:txBody>
      </p:sp>
      <p:sp>
        <p:nvSpPr>
          <p:cNvPr id="7" name="Subtitle 6"/>
          <p:cNvSpPr>
            <a:spLocks noGrp="1"/>
          </p:cNvSpPr>
          <p:nvPr>
            <p:ph type="subTitle" idx="1"/>
          </p:nvPr>
        </p:nvSpPr>
        <p:spPr/>
        <p:txBody>
          <a:bodyPr/>
          <a:lstStyle/>
          <a:p>
            <a:r>
              <a:rPr lang="en-US"/>
              <a:t>CARE MANAGEMENT</a:t>
            </a:r>
          </a:p>
        </p:txBody>
      </p:sp>
      <p:sp>
        <p:nvSpPr>
          <p:cNvPr id="2" name="Text Placeholder 1">
            <a:extLst>
              <a:ext uri="{FF2B5EF4-FFF2-40B4-BE49-F238E27FC236}">
                <a16:creationId xmlns:a16="http://schemas.microsoft.com/office/drawing/2014/main" id="{7287C565-E8B6-364C-B7A7-20C9606EC525}"/>
              </a:ext>
            </a:extLst>
          </p:cNvPr>
          <p:cNvSpPr>
            <a:spLocks noGrp="1"/>
          </p:cNvSpPr>
          <p:nvPr>
            <p:ph type="body" sz="quarter" idx="23"/>
          </p:nvPr>
        </p:nvSpPr>
        <p:spPr>
          <a:xfrm>
            <a:off x="610433" y="1512397"/>
            <a:ext cx="8108115" cy="246930"/>
          </a:xfrm>
        </p:spPr>
        <p:txBody>
          <a:bodyPr/>
          <a:lstStyle/>
          <a:p>
            <a:r>
              <a:rPr lang="en-US" dirty="0"/>
              <a:t>Percentage of adults age 65+ with a chronic condition* reporting they could easily contact a health care provider or they were contacted between visits</a:t>
            </a:r>
          </a:p>
        </p:txBody>
      </p:sp>
    </p:spTree>
    <p:extLst>
      <p:ext uri="{BB962C8B-B14F-4D97-AF65-F5344CB8AC3E}">
        <p14:creationId xmlns:p14="http://schemas.microsoft.com/office/powerpoint/2010/main" val="836021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7"/>
          <p:cNvGraphicFramePr>
            <a:graphicFrameLocks noGrp="1"/>
          </p:cNvGraphicFramePr>
          <p:nvPr>
            <p:ph type="chart" sz="quarter" idx="22"/>
            <p:extLst>
              <p:ext uri="{D42A27DB-BD31-4B8C-83A1-F6EECF244321}">
                <p14:modId xmlns:p14="http://schemas.microsoft.com/office/powerpoint/2010/main" val="1678204410"/>
              </p:ext>
            </p:extLst>
          </p:nvPr>
        </p:nvGraphicFramePr>
        <p:xfrm>
          <a:off x="627063" y="2025649"/>
          <a:ext cx="8091487" cy="358658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2286000" y="5687568"/>
            <a:ext cx="6432548" cy="777375"/>
          </a:xfrm>
        </p:spPr>
        <p:txBody>
          <a:bodyPr>
            <a:noAutofit/>
          </a:bodyPr>
          <a:lstStyle/>
          <a:p>
            <a:r>
              <a:rPr lang="en-US" dirty="0"/>
              <a:t>Has a treatment plan for your condition that patients can carry out in their daily life. </a:t>
            </a:r>
          </a:p>
          <a:p>
            <a:r>
              <a:rPr lang="en-US" dirty="0"/>
              <a:t>* Chronic conditions: hypertension or high blood pressure; heart disease, including heart attack; diabetes; asthma or chronic lung disease such as chronic bronchitis, emphysema, or chronic obstructive pulmonary disease; depression, anxiety, or other mental health conditions; cancer; joint pain or arthritis; stroke.</a:t>
            </a:r>
          </a:p>
          <a:p>
            <a:r>
              <a:rPr lang="en-US" dirty="0"/>
              <a:t>Data: 2021 Commonwealth Fund International Health Policy Survey of Older Adults.</a:t>
            </a:r>
          </a:p>
        </p:txBody>
      </p:sp>
      <p:sp>
        <p:nvSpPr>
          <p:cNvPr id="5" name="Title 4"/>
          <p:cNvSpPr>
            <a:spLocks noGrp="1"/>
          </p:cNvSpPr>
          <p:nvPr>
            <p:ph type="ctrTitle"/>
          </p:nvPr>
        </p:nvSpPr>
        <p:spPr/>
        <p:txBody>
          <a:bodyPr>
            <a:noAutofit/>
          </a:bodyPr>
          <a:lstStyle/>
          <a:p>
            <a:r>
              <a:rPr lang="en-US" dirty="0"/>
              <a:t>In half of the countries, at least three-quarters of older adults with chronic conditions had a treatment plan they could carry out at home.</a:t>
            </a:r>
          </a:p>
        </p:txBody>
      </p:sp>
      <p:sp>
        <p:nvSpPr>
          <p:cNvPr id="7" name="Subtitle 6"/>
          <p:cNvSpPr>
            <a:spLocks noGrp="1"/>
          </p:cNvSpPr>
          <p:nvPr>
            <p:ph type="subTitle" idx="1"/>
          </p:nvPr>
        </p:nvSpPr>
        <p:spPr/>
        <p:txBody>
          <a:bodyPr/>
          <a:lstStyle/>
          <a:p>
            <a:r>
              <a:rPr lang="en-US"/>
              <a:t>CARE MANAGEMENT</a:t>
            </a:r>
          </a:p>
        </p:txBody>
      </p:sp>
      <p:sp>
        <p:nvSpPr>
          <p:cNvPr id="2" name="Text Placeholder 1">
            <a:extLst>
              <a:ext uri="{FF2B5EF4-FFF2-40B4-BE49-F238E27FC236}">
                <a16:creationId xmlns:a16="http://schemas.microsoft.com/office/drawing/2014/main" id="{7C15A5DB-901F-6549-9805-41A3CDFED6F6}"/>
              </a:ext>
            </a:extLst>
          </p:cNvPr>
          <p:cNvSpPr>
            <a:spLocks noGrp="1"/>
          </p:cNvSpPr>
          <p:nvPr>
            <p:ph type="body" sz="quarter" idx="23"/>
          </p:nvPr>
        </p:nvSpPr>
        <p:spPr/>
        <p:txBody>
          <a:bodyPr/>
          <a:lstStyle/>
          <a:p>
            <a:r>
              <a:rPr lang="en-US" dirty="0"/>
              <a:t>Percentage of adults age 65+ with a chronic condition* who had a treatment plan for their condition</a:t>
            </a:r>
          </a:p>
        </p:txBody>
      </p:sp>
    </p:spTree>
    <p:extLst>
      <p:ext uri="{BB962C8B-B14F-4D97-AF65-F5344CB8AC3E}">
        <p14:creationId xmlns:p14="http://schemas.microsoft.com/office/powerpoint/2010/main" val="1193830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Placeholder 7"/>
          <p:cNvGraphicFramePr>
            <a:graphicFrameLocks noGrp="1"/>
          </p:cNvGraphicFramePr>
          <p:nvPr>
            <p:ph type="chart" sz="quarter" idx="22"/>
            <p:extLst>
              <p:ext uri="{D42A27DB-BD31-4B8C-83A1-F6EECF244321}">
                <p14:modId xmlns:p14="http://schemas.microsoft.com/office/powerpoint/2010/main" val="2099086581"/>
              </p:ext>
            </p:extLst>
          </p:nvPr>
        </p:nvGraphicFramePr>
        <p:xfrm>
          <a:off x="627063" y="2029968"/>
          <a:ext cx="8091487" cy="359065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2286000" y="5687568"/>
            <a:ext cx="6432548" cy="777375"/>
          </a:xfrm>
        </p:spPr>
        <p:txBody>
          <a:bodyPr>
            <a:noAutofit/>
          </a:bodyPr>
          <a:lstStyle/>
          <a:p>
            <a:r>
              <a:rPr lang="en-US" dirty="0"/>
              <a:t>How confident are you that you can control and manage your health conditions? — Very confident or Confident.</a:t>
            </a:r>
          </a:p>
          <a:p>
            <a:r>
              <a:rPr lang="en-US" dirty="0"/>
              <a:t>* Chronic conditions: hypertension or high blood pressure; heart disease, including heart attack; diabetes; asthma or chronic lung disease such as chronic bronchitis, emphysema, or chronic obstructive pulmonary disease; depression, anxiety, or other mental health conditions; cancer; joint pain or arthritis; stroke.</a:t>
            </a:r>
          </a:p>
          <a:p>
            <a:r>
              <a:rPr lang="en-US" dirty="0"/>
              <a:t>Data: 2021 Commonwealth Fund International Health Policy Survey of Older Adults.</a:t>
            </a:r>
          </a:p>
        </p:txBody>
      </p:sp>
      <p:sp>
        <p:nvSpPr>
          <p:cNvPr id="5" name="Title 4"/>
          <p:cNvSpPr>
            <a:spLocks noGrp="1"/>
          </p:cNvSpPr>
          <p:nvPr>
            <p:ph type="ctrTitle"/>
          </p:nvPr>
        </p:nvSpPr>
        <p:spPr>
          <a:xfrm>
            <a:off x="627434" y="514555"/>
            <a:ext cx="8229600" cy="731520"/>
          </a:xfrm>
        </p:spPr>
        <p:txBody>
          <a:bodyPr>
            <a:noAutofit/>
          </a:bodyPr>
          <a:lstStyle/>
          <a:p>
            <a:r>
              <a:rPr lang="en-US" spc="-20" dirty="0"/>
              <a:t>The majority of older adults with chronic conditions </a:t>
            </a:r>
            <a:br>
              <a:rPr lang="en-US" spc="-20" dirty="0"/>
            </a:br>
            <a:r>
              <a:rPr lang="en-US" spc="-20" dirty="0"/>
              <a:t>were confident they could control and manage their </a:t>
            </a:r>
            <a:br>
              <a:rPr lang="en-US" spc="-20" dirty="0"/>
            </a:br>
            <a:r>
              <a:rPr lang="en-US" spc="-20" dirty="0"/>
              <a:t>health conditions.</a:t>
            </a:r>
          </a:p>
        </p:txBody>
      </p:sp>
      <p:sp>
        <p:nvSpPr>
          <p:cNvPr id="7" name="Subtitle 6"/>
          <p:cNvSpPr>
            <a:spLocks noGrp="1"/>
          </p:cNvSpPr>
          <p:nvPr>
            <p:ph type="subTitle" idx="1"/>
          </p:nvPr>
        </p:nvSpPr>
        <p:spPr/>
        <p:txBody>
          <a:bodyPr/>
          <a:lstStyle/>
          <a:p>
            <a:r>
              <a:rPr lang="en-US"/>
              <a:t>CARE MANAGEMENT</a:t>
            </a:r>
          </a:p>
        </p:txBody>
      </p:sp>
      <p:sp>
        <p:nvSpPr>
          <p:cNvPr id="2" name="Text Placeholder 1">
            <a:extLst>
              <a:ext uri="{FF2B5EF4-FFF2-40B4-BE49-F238E27FC236}">
                <a16:creationId xmlns:a16="http://schemas.microsoft.com/office/drawing/2014/main" id="{0C24466F-57CE-6A43-9C91-F2F4D30FF32A}"/>
              </a:ext>
            </a:extLst>
          </p:cNvPr>
          <p:cNvSpPr>
            <a:spLocks noGrp="1"/>
          </p:cNvSpPr>
          <p:nvPr>
            <p:ph type="body" sz="quarter" idx="23"/>
          </p:nvPr>
        </p:nvSpPr>
        <p:spPr>
          <a:xfrm>
            <a:off x="610433" y="1746504"/>
            <a:ext cx="8108115" cy="246930"/>
          </a:xfrm>
        </p:spPr>
        <p:txBody>
          <a:bodyPr/>
          <a:lstStyle/>
          <a:p>
            <a:r>
              <a:rPr lang="en-US" dirty="0"/>
              <a:t>Percentage of adults age 65+ with a chronic condition* who were confident they could manage</a:t>
            </a:r>
          </a:p>
        </p:txBody>
      </p:sp>
    </p:spTree>
    <p:extLst>
      <p:ext uri="{BB962C8B-B14F-4D97-AF65-F5344CB8AC3E}">
        <p14:creationId xmlns:p14="http://schemas.microsoft.com/office/powerpoint/2010/main" val="897215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Placeholder 10"/>
          <p:cNvGraphicFramePr>
            <a:graphicFrameLocks noGrp="1"/>
          </p:cNvGraphicFramePr>
          <p:nvPr>
            <p:ph type="chart" sz="quarter" idx="22"/>
            <p:extLst>
              <p:ext uri="{D42A27DB-BD31-4B8C-83A1-F6EECF244321}">
                <p14:modId xmlns:p14="http://schemas.microsoft.com/office/powerpoint/2010/main" val="4096680689"/>
              </p:ext>
            </p:extLst>
          </p:nvPr>
        </p:nvGraphicFramePr>
        <p:xfrm>
          <a:off x="627063" y="1504208"/>
          <a:ext cx="8091486" cy="4183527"/>
        </p:xfrm>
        <a:graphic>
          <a:graphicData uri="http://schemas.openxmlformats.org/drawingml/2006/table">
            <a:tbl>
              <a:tblPr firstRow="1" bandRow="1">
                <a:tableStyleId>{5C22544A-7EE6-4342-B048-85BDC9FD1C3A}</a:tableStyleId>
              </a:tblPr>
              <a:tblGrid>
                <a:gridCol w="803790">
                  <a:extLst>
                    <a:ext uri="{9D8B030D-6E8A-4147-A177-3AD203B41FA5}">
                      <a16:colId xmlns:a16="http://schemas.microsoft.com/office/drawing/2014/main" val="20000"/>
                    </a:ext>
                  </a:extLst>
                </a:gridCol>
                <a:gridCol w="2193191">
                  <a:extLst>
                    <a:ext uri="{9D8B030D-6E8A-4147-A177-3AD203B41FA5}">
                      <a16:colId xmlns:a16="http://schemas.microsoft.com/office/drawing/2014/main" val="20003"/>
                    </a:ext>
                  </a:extLst>
                </a:gridCol>
                <a:gridCol w="2665273">
                  <a:extLst>
                    <a:ext uri="{9D8B030D-6E8A-4147-A177-3AD203B41FA5}">
                      <a16:colId xmlns:a16="http://schemas.microsoft.com/office/drawing/2014/main" val="20001"/>
                    </a:ext>
                  </a:extLst>
                </a:gridCol>
                <a:gridCol w="2429232">
                  <a:extLst>
                    <a:ext uri="{9D8B030D-6E8A-4147-A177-3AD203B41FA5}">
                      <a16:colId xmlns:a16="http://schemas.microsoft.com/office/drawing/2014/main" val="20002"/>
                    </a:ext>
                  </a:extLst>
                </a:gridCol>
              </a:tblGrid>
              <a:tr h="525928">
                <a:tc>
                  <a:txBody>
                    <a:bodyPr/>
                    <a:lstStyle/>
                    <a:p>
                      <a:pPr algn="l"/>
                      <a:endParaRPr lang="en-US" sz="1400" b="1" dirty="0">
                        <a:latin typeface="+mn-lt"/>
                      </a:endParaRPr>
                    </a:p>
                  </a:txBody>
                  <a:tcPr marL="68580" marR="68580" marT="34290" marB="34290" anchor="ctr">
                    <a:lnL w="12700" cmpd="sng">
                      <a:noFill/>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fontAlgn="b"/>
                      <a:r>
                        <a:rPr lang="en-US" sz="1400" b="0" i="0" u="none" strike="noStrike" dirty="0">
                          <a:solidFill>
                            <a:schemeClr val="tx1"/>
                          </a:solidFill>
                          <a:effectLst/>
                          <a:latin typeface="+mn-lt"/>
                        </a:rPr>
                        <a:t>Hospitalized in the </a:t>
                      </a:r>
                      <a:br>
                        <a:rPr lang="en-US" sz="1400" b="0" i="0" u="none" strike="noStrike" dirty="0">
                          <a:solidFill>
                            <a:schemeClr val="tx1"/>
                          </a:solidFill>
                          <a:effectLst/>
                          <a:latin typeface="+mn-lt"/>
                        </a:rPr>
                      </a:br>
                      <a:r>
                        <a:rPr lang="en-US" sz="1400" b="0" i="0" u="none" strike="noStrike" dirty="0">
                          <a:solidFill>
                            <a:schemeClr val="tx1"/>
                          </a:solidFill>
                          <a:effectLst/>
                          <a:latin typeface="+mn-lt"/>
                        </a:rPr>
                        <a:t>past two years (%)</a:t>
                      </a:r>
                    </a:p>
                  </a:txBody>
                  <a:tcPr marL="7144" marR="7144" marT="7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fontAlgn="b"/>
                      <a:r>
                        <a:rPr lang="en-US" sz="1400" b="0" i="0" u="none" strike="noStrike" dirty="0">
                          <a:solidFill>
                            <a:schemeClr val="tx1"/>
                          </a:solidFill>
                          <a:effectLst/>
                          <a:latin typeface="+mn-lt"/>
                        </a:rPr>
                        <a:t>Uses four or more prescription drugs on a regular basis (%)</a:t>
                      </a:r>
                    </a:p>
                  </a:txBody>
                  <a:tcPr marL="7144" marR="7144" marT="7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fontAlgn="b"/>
                      <a:r>
                        <a:rPr lang="en-US" sz="1400" b="0" i="0" u="none" strike="noStrike" dirty="0">
                          <a:solidFill>
                            <a:schemeClr val="tx1"/>
                          </a:solidFill>
                          <a:effectLst/>
                          <a:latin typeface="+mn-lt"/>
                        </a:rPr>
                        <a:t>Any chronic condition* (%)</a:t>
                      </a:r>
                    </a:p>
                  </a:txBody>
                  <a:tcPr marL="7144" marR="7144" marT="7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0001"/>
                  </a:ext>
                </a:extLst>
              </a:tr>
              <a:tr h="332509">
                <a:tc>
                  <a:txBody>
                    <a:bodyPr/>
                    <a:lstStyle/>
                    <a:p>
                      <a:pPr algn="l" fontAlgn="b"/>
                      <a:r>
                        <a:rPr lang="en-US" sz="1400" b="0" i="0" u="none" strike="noStrike" dirty="0">
                          <a:solidFill>
                            <a:schemeClr val="tx1"/>
                          </a:solidFill>
                          <a:effectLst/>
                          <a:latin typeface="+mn-lt"/>
                        </a:rPr>
                        <a:t>AUS</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dirty="0">
                          <a:solidFill>
                            <a:schemeClr val="tx1">
                              <a:lumMod val="50000"/>
                            </a:schemeClr>
                          </a:solidFill>
                          <a:latin typeface="+mn-lt"/>
                        </a:rPr>
                        <a:t>32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38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85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extLst>
                  <a:ext uri="{0D108BD9-81ED-4DB2-BD59-A6C34878D82A}">
                    <a16:rowId xmlns:a16="http://schemas.microsoft.com/office/drawing/2014/main" val="10002"/>
                  </a:ext>
                </a:extLst>
              </a:tr>
              <a:tr h="332509">
                <a:tc>
                  <a:txBody>
                    <a:bodyPr/>
                    <a:lstStyle/>
                    <a:p>
                      <a:pPr algn="l" fontAlgn="b"/>
                      <a:r>
                        <a:rPr lang="en-US" sz="1400" b="0" i="0" u="none" strike="noStrike" dirty="0">
                          <a:solidFill>
                            <a:schemeClr val="tx1"/>
                          </a:solidFill>
                          <a:effectLst/>
                          <a:latin typeface="+mn-lt"/>
                        </a:rPr>
                        <a:t>CAN</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20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47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85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32509">
                <a:tc>
                  <a:txBody>
                    <a:bodyPr/>
                    <a:lstStyle/>
                    <a:p>
                      <a:pPr algn="l" fontAlgn="b"/>
                      <a:r>
                        <a:rPr lang="en-US" sz="1400" b="0" i="0" u="none" strike="noStrike" dirty="0">
                          <a:solidFill>
                            <a:schemeClr val="tx1"/>
                          </a:solidFill>
                          <a:effectLst/>
                          <a:latin typeface="+mn-lt"/>
                        </a:rPr>
                        <a:t>FRA</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38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84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extLst>
                  <a:ext uri="{0D108BD9-81ED-4DB2-BD59-A6C34878D82A}">
                    <a16:rowId xmlns:a16="http://schemas.microsoft.com/office/drawing/2014/main" val="10004"/>
                  </a:ext>
                </a:extLst>
              </a:tr>
              <a:tr h="332509">
                <a:tc>
                  <a:txBody>
                    <a:bodyPr/>
                    <a:lstStyle/>
                    <a:p>
                      <a:pPr algn="l" fontAlgn="b"/>
                      <a:r>
                        <a:rPr lang="en-US" sz="1400" b="0" i="0" u="none" strike="noStrike" dirty="0">
                          <a:solidFill>
                            <a:schemeClr val="tx1"/>
                          </a:solidFill>
                          <a:effectLst/>
                          <a:latin typeface="+mn-lt"/>
                        </a:rPr>
                        <a:t>GER</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24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73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32509">
                <a:tc>
                  <a:txBody>
                    <a:bodyPr/>
                    <a:lstStyle/>
                    <a:p>
                      <a:pPr algn="l" fontAlgn="b"/>
                      <a:r>
                        <a:rPr lang="en-US" sz="1400" b="0" i="0" u="none" strike="noStrike" dirty="0">
                          <a:solidFill>
                            <a:schemeClr val="tx1"/>
                          </a:solidFill>
                          <a:effectLst/>
                          <a:latin typeface="+mn-lt"/>
                        </a:rPr>
                        <a:t>NETH</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38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70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extLst>
                  <a:ext uri="{0D108BD9-81ED-4DB2-BD59-A6C34878D82A}">
                    <a16:rowId xmlns:a16="http://schemas.microsoft.com/office/drawing/2014/main" val="10006"/>
                  </a:ext>
                </a:extLst>
              </a:tr>
              <a:tr h="332509">
                <a:tc>
                  <a:txBody>
                    <a:bodyPr/>
                    <a:lstStyle/>
                    <a:p>
                      <a:pPr algn="l" fontAlgn="b"/>
                      <a:r>
                        <a:rPr lang="en-US" sz="1400" b="0" i="0" u="none" strike="noStrike" dirty="0">
                          <a:solidFill>
                            <a:schemeClr val="tx1"/>
                          </a:solidFill>
                          <a:effectLst/>
                          <a:latin typeface="+mn-lt"/>
                        </a:rPr>
                        <a:t>NOR</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38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74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32509">
                <a:tc>
                  <a:txBody>
                    <a:bodyPr/>
                    <a:lstStyle/>
                    <a:p>
                      <a:pPr algn="l" fontAlgn="b"/>
                      <a:r>
                        <a:rPr lang="en-US" sz="1400" b="0" i="0" u="none" strike="noStrike" dirty="0">
                          <a:solidFill>
                            <a:schemeClr val="tx1"/>
                          </a:solidFill>
                          <a:effectLst/>
                          <a:latin typeface="+mn-lt"/>
                        </a:rPr>
                        <a:t>NZ</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39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75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extLst>
                  <a:ext uri="{0D108BD9-81ED-4DB2-BD59-A6C34878D82A}">
                    <a16:rowId xmlns:a16="http://schemas.microsoft.com/office/drawing/2014/main" val="10008"/>
                  </a:ext>
                </a:extLst>
              </a:tr>
              <a:tr h="332509">
                <a:tc>
                  <a:txBody>
                    <a:bodyPr/>
                    <a:lstStyle/>
                    <a:p>
                      <a:pPr algn="l" fontAlgn="b"/>
                      <a:r>
                        <a:rPr lang="en-US" sz="1400" b="0" i="0" u="none" strike="noStrike" dirty="0">
                          <a:solidFill>
                            <a:schemeClr val="tx1"/>
                          </a:solidFill>
                          <a:effectLst/>
                          <a:latin typeface="+mn-lt"/>
                        </a:rPr>
                        <a:t>SWE</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24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42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83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32509">
                <a:tc>
                  <a:txBody>
                    <a:bodyPr/>
                    <a:lstStyle/>
                    <a:p>
                      <a:pPr algn="l" fontAlgn="b"/>
                      <a:r>
                        <a:rPr lang="en-US" sz="1400" b="0" i="0" u="none" strike="noStrike" dirty="0">
                          <a:solidFill>
                            <a:schemeClr val="tx1"/>
                          </a:solidFill>
                          <a:effectLst/>
                          <a:latin typeface="+mn-lt"/>
                        </a:rPr>
                        <a:t>SWIZ</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33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a:solidFill>
                            <a:schemeClr val="tx1">
                              <a:lumMod val="50000"/>
                            </a:schemeClr>
                          </a:solidFill>
                          <a:latin typeface="+mn-lt"/>
                        </a:rPr>
                        <a:t>80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extLst>
                  <a:ext uri="{0D108BD9-81ED-4DB2-BD59-A6C34878D82A}">
                    <a16:rowId xmlns:a16="http://schemas.microsoft.com/office/drawing/2014/main" val="10010"/>
                  </a:ext>
                </a:extLst>
              </a:tr>
              <a:tr h="332509">
                <a:tc>
                  <a:txBody>
                    <a:bodyPr/>
                    <a:lstStyle/>
                    <a:p>
                      <a:pPr algn="l" fontAlgn="b"/>
                      <a:r>
                        <a:rPr lang="en-US" sz="1400" b="0" i="0" u="none" strike="noStrike" dirty="0">
                          <a:solidFill>
                            <a:schemeClr val="tx1"/>
                          </a:solidFill>
                          <a:effectLst/>
                          <a:latin typeface="+mn-lt"/>
                        </a:rPr>
                        <a:t>UK</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20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40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a:solidFill>
                            <a:schemeClr val="tx1">
                              <a:lumMod val="50000"/>
                            </a:schemeClr>
                          </a:solidFill>
                          <a:latin typeface="+mn-lt"/>
                        </a:rPr>
                        <a:t>78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32509">
                <a:tc>
                  <a:txBody>
                    <a:bodyPr/>
                    <a:lstStyle/>
                    <a:p>
                      <a:pPr algn="l" fontAlgn="b"/>
                      <a:r>
                        <a:rPr lang="en-US" sz="1400" b="0" i="0" u="none" strike="noStrike" dirty="0">
                          <a:solidFill>
                            <a:schemeClr val="tx1"/>
                          </a:solidFill>
                          <a:effectLst/>
                          <a:latin typeface="+mn-lt"/>
                        </a:rPr>
                        <a:t>US</a:t>
                      </a:r>
                    </a:p>
                  </a:txBody>
                  <a:tcPr marL="182880" marR="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dirty="0">
                          <a:solidFill>
                            <a:schemeClr val="tx1">
                              <a:lumMod val="50000"/>
                            </a:schemeClr>
                          </a:solidFill>
                          <a:latin typeface="+mn-lt"/>
                        </a:rPr>
                        <a:t>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dirty="0">
                          <a:solidFill>
                            <a:schemeClr val="tx1">
                              <a:lumMod val="50000"/>
                            </a:schemeClr>
                          </a:solidFill>
                          <a:latin typeface="+mn-lt"/>
                        </a:rPr>
                        <a:t>55</a:t>
                      </a:r>
                      <a:endParaRPr lang="en-US" sz="1400" dirty="0"/>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tc>
                  <a:txBody>
                    <a:bodyPr/>
                    <a:lstStyle/>
                    <a:p>
                      <a:pPr algn="ctr"/>
                      <a:r>
                        <a:rPr lang="en-US" sz="1400" dirty="0">
                          <a:solidFill>
                            <a:schemeClr val="tx1">
                              <a:lumMod val="50000"/>
                            </a:schemeClr>
                          </a:solidFill>
                          <a:latin typeface="+mn-lt"/>
                        </a:rPr>
                        <a:t>88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alpha val="39563"/>
                      </a:schemeClr>
                    </a:solidFill>
                  </a:tcPr>
                </a:tc>
                <a:extLst>
                  <a:ext uri="{0D108BD9-81ED-4DB2-BD59-A6C34878D82A}">
                    <a16:rowId xmlns:a16="http://schemas.microsoft.com/office/drawing/2014/main" val="10012"/>
                  </a:ext>
                </a:extLst>
              </a:tr>
            </a:tbl>
          </a:graphicData>
        </a:graphic>
      </p:graphicFrame>
      <p:sp>
        <p:nvSpPr>
          <p:cNvPr id="8" name="Text Placeholder 7"/>
          <p:cNvSpPr>
            <a:spLocks noGrp="1"/>
          </p:cNvSpPr>
          <p:nvPr>
            <p:ph type="body" sz="quarter" idx="21"/>
          </p:nvPr>
        </p:nvSpPr>
        <p:spPr>
          <a:xfrm>
            <a:off x="2286000" y="5687568"/>
            <a:ext cx="6090185" cy="762466"/>
          </a:xfrm>
        </p:spPr>
        <p:txBody>
          <a:bodyPr vert="horz" wrap="square" lIns="0" tIns="0" rIns="0" bIns="0" rtlCol="0" anchor="b" anchorCtr="0">
            <a:noAutofit/>
          </a:bodyPr>
          <a:lstStyle/>
          <a:p>
            <a:r>
              <a:rPr lang="en-US" dirty="0"/>
              <a:t>* Chronic conditions: hypertension or high blood pressure; heart disease, including heart attack; diabetes; asthma or chronic lung disease such as chronic bronchitis, emphysema, or chronic obstructive pulmonary disease; depression, anxiety, or other mental health conditions; cancer; joint pain or arthritis; stroke.</a:t>
            </a:r>
          </a:p>
          <a:p>
            <a:r>
              <a:rPr lang="en-US" dirty="0"/>
              <a:t>Data: 2021 Commonwealth Fund International Health Policy Survey of Older Adults.</a:t>
            </a:r>
          </a:p>
        </p:txBody>
      </p:sp>
      <p:sp>
        <p:nvSpPr>
          <p:cNvPr id="6" name="Title 5"/>
          <p:cNvSpPr>
            <a:spLocks noGrp="1"/>
          </p:cNvSpPr>
          <p:nvPr>
            <p:ph type="ctrTitle"/>
          </p:nvPr>
        </p:nvSpPr>
        <p:spPr/>
        <p:txBody>
          <a:bodyPr>
            <a:normAutofit/>
          </a:bodyPr>
          <a:lstStyle/>
          <a:p>
            <a:r>
              <a:rPr lang="en-US" dirty="0"/>
              <a:t>Hospitalizations, prescription drug use, and chronic conditions among older adults</a:t>
            </a:r>
          </a:p>
        </p:txBody>
      </p:sp>
      <p:sp>
        <p:nvSpPr>
          <p:cNvPr id="7" name="Subtitle 6">
            <a:extLst>
              <a:ext uri="{FF2B5EF4-FFF2-40B4-BE49-F238E27FC236}">
                <a16:creationId xmlns:a16="http://schemas.microsoft.com/office/drawing/2014/main" id="{DB25BBC9-891A-6C43-9A0C-F383CC115821}"/>
              </a:ext>
            </a:extLst>
          </p:cNvPr>
          <p:cNvSpPr>
            <a:spLocks noGrp="1"/>
          </p:cNvSpPr>
          <p:nvPr>
            <p:ph type="subTitle" idx="1"/>
          </p:nvPr>
        </p:nvSpPr>
        <p:spPr/>
        <p:txBody>
          <a:bodyPr/>
          <a:lstStyle/>
          <a:p>
            <a:r>
              <a:rPr lang="en-US"/>
              <a:t>CARE MANAGEMENT</a:t>
            </a:r>
          </a:p>
        </p:txBody>
      </p:sp>
    </p:spTree>
    <p:extLst>
      <p:ext uri="{BB962C8B-B14F-4D97-AF65-F5344CB8AC3E}">
        <p14:creationId xmlns:p14="http://schemas.microsoft.com/office/powerpoint/2010/main" val="2944535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419118F-76C9-B343-ACF6-D2E5EA1119FD}"/>
              </a:ext>
            </a:extLst>
          </p:cNvPr>
          <p:cNvSpPr>
            <a:spLocks noGrp="1"/>
          </p:cNvSpPr>
          <p:nvPr>
            <p:ph type="ctrTitle"/>
          </p:nvPr>
        </p:nvSpPr>
        <p:spPr>
          <a:xfrm>
            <a:off x="627063" y="514350"/>
            <a:ext cx="8026049" cy="731838"/>
          </a:xfrm>
        </p:spPr>
        <p:txBody>
          <a:bodyPr>
            <a:noAutofit/>
          </a:bodyPr>
          <a:lstStyle/>
          <a:p>
            <a:r>
              <a:rPr lang="en-US" sz="2800"/>
              <a:t>About the 2021 Commonwealth Fund International Health Policy Survey of Older Adults</a:t>
            </a:r>
          </a:p>
        </p:txBody>
      </p:sp>
      <p:sp>
        <p:nvSpPr>
          <p:cNvPr id="7" name="Text Placeholder 6"/>
          <p:cNvSpPr>
            <a:spLocks noGrp="1"/>
          </p:cNvSpPr>
          <p:nvPr>
            <p:ph type="body" sz="quarter" idx="16"/>
          </p:nvPr>
        </p:nvSpPr>
        <p:spPr>
          <a:xfrm>
            <a:off x="627063" y="1645920"/>
            <a:ext cx="7920037" cy="4391343"/>
          </a:xfrm>
        </p:spPr>
        <p:txBody>
          <a:bodyPr>
            <a:noAutofit/>
          </a:bodyPr>
          <a:lstStyle/>
          <a:p>
            <a:r>
              <a:rPr lang="en-US" dirty="0"/>
              <a:t>Twenty-third in the Commonwealth Fund’s series of international health policy surveys, and the eighth survey focusing on older and/or sicker adults </a:t>
            </a:r>
          </a:p>
          <a:p>
            <a:r>
              <a:rPr lang="en-US" dirty="0"/>
              <a:t>Survey research firm SSRS interviewed nationally representative samples of 18,477 adults age 65 and older across 11 countries: Australia (501), Canada (4,332), France (1,751), Germany (1,163), Netherlands (630), New Zealand (500), Norway (500), Sweden (3,018), Switzerland (2,597), United Kingdom (1,876), United States (1,609)</a:t>
            </a:r>
          </a:p>
          <a:p>
            <a:r>
              <a:rPr lang="en-US" dirty="0"/>
              <a:t>Survey completed online or through computer-assisted landline or mobile phone interviews between March 1 and June 14, 2021</a:t>
            </a:r>
          </a:p>
          <a:p>
            <a:r>
              <a:rPr lang="en-US" dirty="0"/>
              <a:t>Learn more </a:t>
            </a:r>
            <a:r>
              <a:rPr lang="en-US" dirty="0">
                <a:hlinkClick r:id="rId3"/>
              </a:rPr>
              <a:t>about the survey here</a:t>
            </a:r>
            <a:endParaRPr lang="en-US" dirty="0"/>
          </a:p>
        </p:txBody>
      </p:sp>
      <p:sp>
        <p:nvSpPr>
          <p:cNvPr id="15" name="Subtitle 14">
            <a:extLst>
              <a:ext uri="{FF2B5EF4-FFF2-40B4-BE49-F238E27FC236}">
                <a16:creationId xmlns:a16="http://schemas.microsoft.com/office/drawing/2014/main" id="{21BF802D-6E66-CC43-B472-31F3B6FF9AEF}"/>
              </a:ext>
            </a:extLst>
          </p:cNvPr>
          <p:cNvSpPr>
            <a:spLocks noGrp="1"/>
          </p:cNvSpPr>
          <p:nvPr>
            <p:ph type="subTitle" idx="1"/>
          </p:nvPr>
        </p:nvSpPr>
        <p:spPr/>
        <p:txBody>
          <a:bodyPr/>
          <a:lstStyle/>
          <a:p>
            <a:r>
              <a:rPr lang="en-US"/>
              <a:t>2021 INTERNATIONAL HEALTH POLICY SURVEY OF OLDER ADULTS</a:t>
            </a:r>
          </a:p>
        </p:txBody>
      </p:sp>
    </p:spTree>
    <p:extLst>
      <p:ext uri="{BB962C8B-B14F-4D97-AF65-F5344CB8AC3E}">
        <p14:creationId xmlns:p14="http://schemas.microsoft.com/office/powerpoint/2010/main" val="3782432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27434" y="514555"/>
            <a:ext cx="7919047" cy="731520"/>
          </a:xfrm>
        </p:spPr>
        <p:txBody>
          <a:bodyPr>
            <a:normAutofit/>
          </a:bodyPr>
          <a:lstStyle/>
          <a:p>
            <a:r>
              <a:rPr lang="en-US" sz="2800"/>
              <a:t>Acknowledgments</a:t>
            </a:r>
          </a:p>
        </p:txBody>
      </p:sp>
      <p:sp>
        <p:nvSpPr>
          <p:cNvPr id="6" name="Text Placeholder 5"/>
          <p:cNvSpPr>
            <a:spLocks noGrp="1"/>
          </p:cNvSpPr>
          <p:nvPr>
            <p:ph type="body" sz="quarter" idx="16"/>
          </p:nvPr>
        </p:nvSpPr>
        <p:spPr>
          <a:xfrm>
            <a:off x="627063" y="1145406"/>
            <a:ext cx="7920037" cy="4891857"/>
          </a:xfrm>
        </p:spPr>
        <p:txBody>
          <a:bodyPr>
            <a:noAutofit/>
          </a:bodyPr>
          <a:lstStyle/>
          <a:p>
            <a:pPr marL="0" indent="0">
              <a:spcBef>
                <a:spcPts val="0"/>
              </a:spcBef>
              <a:spcAft>
                <a:spcPts val="1200"/>
              </a:spcAft>
              <a:buNone/>
            </a:pPr>
            <a:r>
              <a:rPr lang="en-US" sz="1500"/>
              <a:t>The authors thank SSRS and the following </a:t>
            </a:r>
            <a:r>
              <a:rPr lang="en-US" sz="1500" err="1"/>
              <a:t>cofunders</a:t>
            </a:r>
            <a:r>
              <a:rPr lang="en-US" sz="1500"/>
              <a:t>:</a:t>
            </a:r>
            <a:endParaRPr lang="en-US" sz="1500">
              <a:solidFill>
                <a:srgbClr val="FF0000"/>
              </a:solidFill>
            </a:endParaRPr>
          </a:p>
          <a:p>
            <a:pPr marL="569916" indent="-285750">
              <a:spcBef>
                <a:spcPts val="0"/>
              </a:spcBef>
              <a:spcAft>
                <a:spcPts val="1200"/>
              </a:spcAft>
            </a:pPr>
            <a:r>
              <a:rPr lang="en-US" sz="1500"/>
              <a:t>Canada: Health Quality Ontario; Canadian Institute for Health Information; Commissaire à la </a:t>
            </a:r>
            <a:r>
              <a:rPr lang="en-US" sz="1500" err="1"/>
              <a:t>santé</a:t>
            </a:r>
            <a:r>
              <a:rPr lang="en-US" sz="1500"/>
              <a:t> et au bien-</a:t>
            </a:r>
            <a:r>
              <a:rPr lang="en-US" sz="1500" err="1"/>
              <a:t>être</a:t>
            </a:r>
            <a:r>
              <a:rPr lang="en-US" sz="1500"/>
              <a:t> du Quebec; </a:t>
            </a:r>
            <a:r>
              <a:rPr lang="en-US" sz="1500" err="1"/>
              <a:t>Ministère</a:t>
            </a:r>
            <a:r>
              <a:rPr lang="en-US" sz="1500"/>
              <a:t> de la </a:t>
            </a:r>
            <a:r>
              <a:rPr lang="en-US" sz="1500" err="1"/>
              <a:t>Santé</a:t>
            </a:r>
            <a:r>
              <a:rPr lang="en-US" sz="1500"/>
              <a:t> et des Services </a:t>
            </a:r>
            <a:r>
              <a:rPr lang="en-US" sz="1500" err="1"/>
              <a:t>sociaux</a:t>
            </a:r>
            <a:endParaRPr lang="en-US" sz="1500"/>
          </a:p>
          <a:p>
            <a:pPr marL="569916" indent="-285750">
              <a:spcBef>
                <a:spcPts val="0"/>
              </a:spcBef>
              <a:spcAft>
                <a:spcPts val="1200"/>
              </a:spcAft>
            </a:pPr>
            <a:r>
              <a:rPr lang="en-US" sz="1500"/>
              <a:t>France: La Haute </a:t>
            </a:r>
            <a:r>
              <a:rPr lang="en-US" sz="1500" err="1"/>
              <a:t>Autorité</a:t>
            </a:r>
            <a:r>
              <a:rPr lang="en-US" sz="1500"/>
              <a:t> de </a:t>
            </a:r>
            <a:r>
              <a:rPr lang="en-US" sz="1500" err="1"/>
              <a:t>Santé</a:t>
            </a:r>
            <a:r>
              <a:rPr lang="en-US" sz="1500"/>
              <a:t>; </a:t>
            </a:r>
            <a:r>
              <a:rPr lang="en-US" sz="1500" err="1"/>
              <a:t>Caisse</a:t>
            </a:r>
            <a:r>
              <a:rPr lang="en-US" sz="1500"/>
              <a:t> </a:t>
            </a:r>
            <a:r>
              <a:rPr lang="en-US" sz="1500" err="1"/>
              <a:t>Nationale</a:t>
            </a:r>
            <a:r>
              <a:rPr lang="en-US" sz="1500"/>
              <a:t> </a:t>
            </a:r>
            <a:r>
              <a:rPr lang="en-US" sz="1500" err="1"/>
              <a:t>d'Assurance</a:t>
            </a:r>
            <a:r>
              <a:rPr lang="en-US" sz="1500"/>
              <a:t> </a:t>
            </a:r>
            <a:r>
              <a:rPr lang="en-US" sz="1500" err="1"/>
              <a:t>Maladie</a:t>
            </a:r>
            <a:r>
              <a:rPr lang="en-US" sz="1500"/>
              <a:t> des </a:t>
            </a:r>
            <a:r>
              <a:rPr lang="en-US" sz="1500" err="1"/>
              <a:t>Travailleurs</a:t>
            </a:r>
            <a:r>
              <a:rPr lang="en-US" sz="1500"/>
              <a:t> </a:t>
            </a:r>
            <a:r>
              <a:rPr lang="en-US" sz="1500" err="1"/>
              <a:t>Salariés</a:t>
            </a:r>
            <a:r>
              <a:rPr lang="en-US" sz="1500"/>
              <a:t>; Directorate for Research, Evaluation, Studies, and Statistics of the French Ministry of Health</a:t>
            </a:r>
          </a:p>
          <a:p>
            <a:pPr marL="569916" indent="-285750">
              <a:spcBef>
                <a:spcPts val="0"/>
              </a:spcBef>
              <a:spcAft>
                <a:spcPts val="1200"/>
              </a:spcAft>
            </a:pPr>
            <a:r>
              <a:rPr lang="en-US" sz="1500"/>
              <a:t>Germany: German Ministry of Health and BQS Institute for Quality and Patient Safety</a:t>
            </a:r>
          </a:p>
          <a:p>
            <a:pPr marL="569916" indent="-285750">
              <a:spcBef>
                <a:spcPts val="0"/>
              </a:spcBef>
              <a:spcAft>
                <a:spcPts val="1200"/>
              </a:spcAft>
            </a:pPr>
            <a:r>
              <a:rPr lang="en-US" sz="1500"/>
              <a:t>Netherlands: Dutch Ministry of Health, Welfare and Sport and Radboud University Medical Center</a:t>
            </a:r>
          </a:p>
          <a:p>
            <a:pPr marL="569916" indent="-285750">
              <a:spcBef>
                <a:spcPts val="0"/>
              </a:spcBef>
              <a:spcAft>
                <a:spcPts val="1200"/>
              </a:spcAft>
            </a:pPr>
            <a:r>
              <a:rPr lang="en-US" sz="1500"/>
              <a:t>Sweden: Swedish Agency for Health and Care Services Analysis (</a:t>
            </a:r>
            <a:r>
              <a:rPr lang="en-US" sz="1500" err="1"/>
              <a:t>Vård</a:t>
            </a:r>
            <a:r>
              <a:rPr lang="en-US" sz="1500"/>
              <a:t>- </a:t>
            </a:r>
            <a:r>
              <a:rPr lang="en-US" sz="1500" err="1"/>
              <a:t>och</a:t>
            </a:r>
            <a:r>
              <a:rPr lang="en-US" sz="1500"/>
              <a:t> </a:t>
            </a:r>
            <a:r>
              <a:rPr lang="en-US" sz="1500" err="1"/>
              <a:t>omsorgsanalys</a:t>
            </a:r>
            <a:r>
              <a:rPr lang="en-US" sz="1500"/>
              <a:t>)</a:t>
            </a:r>
          </a:p>
          <a:p>
            <a:pPr marL="569916" indent="-285750">
              <a:spcBef>
                <a:spcPts val="0"/>
              </a:spcBef>
              <a:spcAft>
                <a:spcPts val="1200"/>
              </a:spcAft>
            </a:pPr>
            <a:r>
              <a:rPr lang="en-US" sz="1500"/>
              <a:t>Switzerland: Swiss Federal Office of Public Health</a:t>
            </a:r>
          </a:p>
          <a:p>
            <a:pPr marL="569916" indent="-285750">
              <a:spcBef>
                <a:spcPts val="600"/>
              </a:spcBef>
              <a:spcAft>
                <a:spcPts val="1200"/>
              </a:spcAft>
            </a:pPr>
            <a:r>
              <a:rPr lang="en-US" sz="1500"/>
              <a:t>United Kingdom: The Health Foundation</a:t>
            </a:r>
          </a:p>
        </p:txBody>
      </p:sp>
      <p:sp>
        <p:nvSpPr>
          <p:cNvPr id="7" name="Subtitle 6"/>
          <p:cNvSpPr>
            <a:spLocks noGrp="1"/>
          </p:cNvSpPr>
          <p:nvPr>
            <p:ph type="subTitle" idx="1"/>
          </p:nvPr>
        </p:nvSpPr>
        <p:spPr>
          <a:xfrm>
            <a:off x="627434" y="177796"/>
            <a:ext cx="7919047" cy="246930"/>
          </a:xfrm>
        </p:spPr>
        <p:txBody>
          <a:bodyPr/>
          <a:lstStyle/>
          <a:p>
            <a:r>
              <a:rPr lang="en-US"/>
              <a:t>2021 INTERNATIONAL HEALTH POLICY SURVEY OF OLDER ADULTS</a:t>
            </a:r>
          </a:p>
        </p:txBody>
      </p:sp>
    </p:spTree>
    <p:extLst>
      <p:ext uri="{BB962C8B-B14F-4D97-AF65-F5344CB8AC3E}">
        <p14:creationId xmlns:p14="http://schemas.microsoft.com/office/powerpoint/2010/main" val="229924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4C33319-EDAB-6143-ADC3-792CD8361A8C}"/>
              </a:ext>
            </a:extLst>
          </p:cNvPr>
          <p:cNvSpPr>
            <a:spLocks noGrp="1"/>
          </p:cNvSpPr>
          <p:nvPr>
            <p:ph type="ctrTitle"/>
          </p:nvPr>
        </p:nvSpPr>
        <p:spPr>
          <a:xfrm>
            <a:off x="627434" y="514555"/>
            <a:ext cx="7919047" cy="731520"/>
          </a:xfrm>
        </p:spPr>
        <p:txBody>
          <a:bodyPr>
            <a:normAutofit/>
          </a:bodyPr>
          <a:lstStyle/>
          <a:p>
            <a:r>
              <a:rPr lang="en-US" sz="2400"/>
              <a:t>Introduction</a:t>
            </a:r>
          </a:p>
        </p:txBody>
      </p:sp>
      <p:sp>
        <p:nvSpPr>
          <p:cNvPr id="5" name="Text Placeholder 4">
            <a:extLst>
              <a:ext uri="{FF2B5EF4-FFF2-40B4-BE49-F238E27FC236}">
                <a16:creationId xmlns:a16="http://schemas.microsoft.com/office/drawing/2014/main" id="{9A2B85E5-13DA-F34E-8915-B6B4899D6CDF}"/>
              </a:ext>
            </a:extLst>
          </p:cNvPr>
          <p:cNvSpPr>
            <a:spLocks noGrp="1"/>
          </p:cNvSpPr>
          <p:nvPr>
            <p:ph type="body" sz="quarter" idx="16"/>
          </p:nvPr>
        </p:nvSpPr>
        <p:spPr>
          <a:xfrm>
            <a:off x="627063" y="1246075"/>
            <a:ext cx="8022951" cy="4791188"/>
          </a:xfrm>
        </p:spPr>
        <p:txBody>
          <a:bodyPr>
            <a:normAutofit/>
          </a:bodyPr>
          <a:lstStyle/>
          <a:p>
            <a:pPr marL="0" indent="0">
              <a:lnSpc>
                <a:spcPct val="110000"/>
              </a:lnSpc>
              <a:buNone/>
            </a:pPr>
            <a:r>
              <a:rPr lang="en-US" sz="1500" dirty="0"/>
              <a:t>Aging populations present major challenges to health care systems around the world. The 2021 Commonwealth Fund International Health Policy Survey, conducted among adults age 65 and older between March and June 2021, provides insights about how well U.S. seniors fare relative to older adults in 10 other high-income countries. (See slide 18 to learn more about the survey.)</a:t>
            </a:r>
          </a:p>
          <a:p>
            <a:pPr marL="0" indent="0">
              <a:lnSpc>
                <a:spcPct val="110000"/>
              </a:lnSpc>
              <a:buNone/>
            </a:pPr>
            <a:r>
              <a:rPr lang="en-US" sz="1500" dirty="0"/>
              <a:t>The findings present a mixed picture of U.S. health system performance as the COVID-19 pandemic continues:</a:t>
            </a:r>
          </a:p>
          <a:p>
            <a:pPr>
              <a:lnSpc>
                <a:spcPct val="110000"/>
              </a:lnSpc>
            </a:pPr>
            <a:r>
              <a:rPr lang="en-US" sz="1500" dirty="0"/>
              <a:t>U.S. seniors are more likely than their counterparts in other wealthy countries to </a:t>
            </a:r>
            <a:r>
              <a:rPr lang="en-US" sz="1500" dirty="0">
                <a:hlinkClick r:id="rId3"/>
              </a:rPr>
              <a:t>experience economic hardship</a:t>
            </a:r>
            <a:r>
              <a:rPr lang="en-US" sz="1500" dirty="0"/>
              <a:t> as a result of the pandemic, with Latino/Hispanic and Black seniors most affected. Nearly four in 10 older Latino/Hispanic adults and one in three older Black adults said they used up their savings or lost a job or source of income because of COVID-19, compared to 14 percent of older white adults.</a:t>
            </a:r>
          </a:p>
          <a:p>
            <a:pPr>
              <a:lnSpc>
                <a:spcPct val="110000"/>
              </a:lnSpc>
            </a:pPr>
            <a:r>
              <a:rPr lang="en-US" sz="1500" dirty="0"/>
              <a:t>Despite the near-universal coverage Medicare provides, U.S. older adults have comparatively high out-of-pocket health expenses and are </a:t>
            </a:r>
            <a:r>
              <a:rPr lang="en-US" sz="1500" dirty="0">
                <a:hlinkClick r:id="rId4"/>
              </a:rPr>
              <a:t>much more likely to forgo care</a:t>
            </a:r>
            <a:r>
              <a:rPr lang="en-US" sz="1500" dirty="0"/>
              <a:t> because of cost than are their counterparts in the other survey countries.</a:t>
            </a:r>
          </a:p>
        </p:txBody>
      </p:sp>
      <p:sp>
        <p:nvSpPr>
          <p:cNvPr id="8" name="Subtitle 7">
            <a:extLst>
              <a:ext uri="{FF2B5EF4-FFF2-40B4-BE49-F238E27FC236}">
                <a16:creationId xmlns:a16="http://schemas.microsoft.com/office/drawing/2014/main" id="{82ED1C96-A084-8C49-B183-E66E46E5BDE0}"/>
              </a:ext>
            </a:extLst>
          </p:cNvPr>
          <p:cNvSpPr>
            <a:spLocks noGrp="1"/>
          </p:cNvSpPr>
          <p:nvPr>
            <p:ph type="subTitle" idx="1"/>
          </p:nvPr>
        </p:nvSpPr>
        <p:spPr>
          <a:xfrm>
            <a:off x="627434" y="177796"/>
            <a:ext cx="7919047" cy="246930"/>
          </a:xfrm>
        </p:spPr>
        <p:txBody>
          <a:bodyPr>
            <a:normAutofit/>
          </a:bodyPr>
          <a:lstStyle/>
          <a:p>
            <a:r>
              <a:rPr lang="en-US"/>
              <a:t>2021 INTERNATIONAL HEALTH POLICY SURVEY OF OLDER ADULTS</a:t>
            </a:r>
          </a:p>
        </p:txBody>
      </p:sp>
    </p:spTree>
    <p:extLst>
      <p:ext uri="{BB962C8B-B14F-4D97-AF65-F5344CB8AC3E}">
        <p14:creationId xmlns:p14="http://schemas.microsoft.com/office/powerpoint/2010/main" val="27675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8391C7-44D6-2145-B66D-429128FDF4AF}"/>
              </a:ext>
            </a:extLst>
          </p:cNvPr>
          <p:cNvSpPr>
            <a:spLocks noGrp="1"/>
          </p:cNvSpPr>
          <p:nvPr>
            <p:ph type="ctrTitle"/>
          </p:nvPr>
        </p:nvSpPr>
        <p:spPr/>
        <p:txBody>
          <a:bodyPr>
            <a:noAutofit/>
          </a:bodyPr>
          <a:lstStyle/>
          <a:p>
            <a:r>
              <a:rPr lang="en-US" sz="2400" dirty="0"/>
              <a:t>Overview of Survey Findings on Timeliness and Coordination of Care</a:t>
            </a:r>
          </a:p>
        </p:txBody>
      </p:sp>
      <p:sp>
        <p:nvSpPr>
          <p:cNvPr id="4" name="Text Placeholder 3">
            <a:extLst>
              <a:ext uri="{FF2B5EF4-FFF2-40B4-BE49-F238E27FC236}">
                <a16:creationId xmlns:a16="http://schemas.microsoft.com/office/drawing/2014/main" id="{58BD9158-5B1A-4420-8724-78CBEC5E1877}"/>
              </a:ext>
            </a:extLst>
          </p:cNvPr>
          <p:cNvSpPr>
            <a:spLocks noGrp="1"/>
          </p:cNvSpPr>
          <p:nvPr>
            <p:ph type="body" sz="quarter" idx="16"/>
          </p:nvPr>
        </p:nvSpPr>
        <p:spPr>
          <a:xfrm>
            <a:off x="627435" y="1650124"/>
            <a:ext cx="3834782" cy="4386558"/>
          </a:xfrm>
        </p:spPr>
        <p:txBody>
          <a:bodyPr>
            <a:noAutofit/>
          </a:bodyPr>
          <a:lstStyle/>
          <a:p>
            <a:pPr marL="0" indent="0">
              <a:lnSpc>
                <a:spcPct val="110000"/>
              </a:lnSpc>
              <a:buNone/>
            </a:pPr>
            <a:r>
              <a:rPr lang="en-US" sz="1500" dirty="0"/>
              <a:t>The charts that follow present the international survey’s findings on timeliness and coordination of care: how quickly and easily older adults are able to get care when they need it, including through video or telephone appointments; and how well ongoing care is coordinated for patients with multiple chronic conditions.</a:t>
            </a:r>
          </a:p>
          <a:p>
            <a:pPr marL="0" indent="0">
              <a:lnSpc>
                <a:spcPct val="110000"/>
              </a:lnSpc>
              <a:buNone/>
            </a:pPr>
            <a:r>
              <a:rPr lang="en-US" sz="1500" dirty="0"/>
              <a:t>Responses show that many older adults, both in the U.S. and other countries, experience problems getting timely health care, including waits of six days or more to see a doctor when sick, difficulty in getting after-hours care without visiting an emergency department, and delays in hearing back from their regular doctor on the same day.</a:t>
            </a:r>
          </a:p>
        </p:txBody>
      </p:sp>
      <p:sp>
        <p:nvSpPr>
          <p:cNvPr id="12" name="Text Placeholder 11">
            <a:extLst>
              <a:ext uri="{FF2B5EF4-FFF2-40B4-BE49-F238E27FC236}">
                <a16:creationId xmlns:a16="http://schemas.microsoft.com/office/drawing/2014/main" id="{E19FF611-66FC-AD40-B7D8-4B82803701B2}"/>
              </a:ext>
            </a:extLst>
          </p:cNvPr>
          <p:cNvSpPr>
            <a:spLocks noGrp="1"/>
          </p:cNvSpPr>
          <p:nvPr>
            <p:ph type="body" sz="quarter" idx="17"/>
          </p:nvPr>
        </p:nvSpPr>
        <p:spPr>
          <a:xfrm>
            <a:off x="4711699" y="1650124"/>
            <a:ext cx="3834782" cy="4386558"/>
          </a:xfrm>
        </p:spPr>
        <p:txBody>
          <a:bodyPr>
            <a:normAutofit/>
          </a:bodyPr>
          <a:lstStyle/>
          <a:p>
            <a:pPr marL="0" indent="0">
              <a:lnSpc>
                <a:spcPct val="110000"/>
              </a:lnSpc>
              <a:buNone/>
            </a:pPr>
            <a:r>
              <a:rPr lang="en-US" sz="1500"/>
              <a:t>The U.S., however, does comparatively well on coordination of patient care, a set of findings consistent with </a:t>
            </a:r>
            <a:r>
              <a:rPr lang="en-US" sz="1500">
                <a:hlinkClick r:id="rId3"/>
              </a:rPr>
              <a:t>other studies</a:t>
            </a:r>
            <a:r>
              <a:rPr lang="en-US" sz="1500"/>
              <a:t> and with previous Commonwealth Fund </a:t>
            </a:r>
            <a:r>
              <a:rPr lang="en-US" sz="1500">
                <a:hlinkClick r:id="rId4"/>
              </a:rPr>
              <a:t>surveys of older adults</a:t>
            </a:r>
            <a:r>
              <a:rPr lang="en-US" sz="1500"/>
              <a:t>. Older adults in the U.S. were the least likely of those surveyed to experience gaps in hospital discharge planning. Among U.S. respondents with chronic conditions, a majority reported having a treatment plan and being in contact with care providers between office visits.</a:t>
            </a:r>
          </a:p>
        </p:txBody>
      </p:sp>
      <p:sp>
        <p:nvSpPr>
          <p:cNvPr id="11" name="Subtitle 10">
            <a:extLst>
              <a:ext uri="{FF2B5EF4-FFF2-40B4-BE49-F238E27FC236}">
                <a16:creationId xmlns:a16="http://schemas.microsoft.com/office/drawing/2014/main" id="{7E6C5A2E-3787-1542-8A94-8A9B7AF83E4E}"/>
              </a:ext>
            </a:extLst>
          </p:cNvPr>
          <p:cNvSpPr>
            <a:spLocks noGrp="1"/>
          </p:cNvSpPr>
          <p:nvPr>
            <p:ph type="subTitle" idx="1"/>
          </p:nvPr>
        </p:nvSpPr>
        <p:spPr/>
        <p:txBody>
          <a:bodyPr>
            <a:normAutofit/>
          </a:bodyPr>
          <a:lstStyle/>
          <a:p>
            <a:r>
              <a:rPr lang="en-US"/>
              <a:t>2021 INTERNATIONAL HEALTH POLICY SURVEY OF OLDER ADULTS</a:t>
            </a:r>
          </a:p>
        </p:txBody>
      </p:sp>
    </p:spTree>
    <p:extLst>
      <p:ext uri="{BB962C8B-B14F-4D97-AF65-F5344CB8AC3E}">
        <p14:creationId xmlns:p14="http://schemas.microsoft.com/office/powerpoint/2010/main" val="2192154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27432" y="514555"/>
            <a:ext cx="8412480" cy="731520"/>
          </a:xfrm>
        </p:spPr>
        <p:txBody>
          <a:bodyPr>
            <a:normAutofit/>
          </a:bodyPr>
          <a:lstStyle/>
          <a:p>
            <a:r>
              <a:rPr lang="en-US" dirty="0"/>
              <a:t>Older adults in Germany, the Netherlands, and Switzerland were least likely to have long waits for a doctor’s appointment.</a:t>
            </a:r>
          </a:p>
        </p:txBody>
      </p:sp>
      <p:sp>
        <p:nvSpPr>
          <p:cNvPr id="7" name="Subtitle 6"/>
          <p:cNvSpPr>
            <a:spLocks noGrp="1"/>
          </p:cNvSpPr>
          <p:nvPr>
            <p:ph type="subTitle" idx="1"/>
          </p:nvPr>
        </p:nvSpPr>
        <p:spPr/>
        <p:txBody>
          <a:bodyPr/>
          <a:lstStyle/>
          <a:p>
            <a:r>
              <a:rPr lang="en-US"/>
              <a:t>TIMELINESS OF CARE</a:t>
            </a:r>
          </a:p>
        </p:txBody>
      </p:sp>
      <p:graphicFrame>
        <p:nvGraphicFramePr>
          <p:cNvPr id="17" name="Chart Placeholder 7"/>
          <p:cNvGraphicFramePr>
            <a:graphicFrameLocks noGrp="1"/>
          </p:cNvGraphicFramePr>
          <p:nvPr>
            <p:ph type="chart" sz="quarter" idx="19"/>
            <p:extLst>
              <p:ext uri="{D42A27DB-BD31-4B8C-83A1-F6EECF244321}">
                <p14:modId xmlns:p14="http://schemas.microsoft.com/office/powerpoint/2010/main" val="3832643055"/>
              </p:ext>
            </p:extLst>
          </p:nvPr>
        </p:nvGraphicFramePr>
        <p:xfrm>
          <a:off x="627063" y="1759327"/>
          <a:ext cx="8091487" cy="410807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Placeholder 24">
            <a:extLst>
              <a:ext uri="{FF2B5EF4-FFF2-40B4-BE49-F238E27FC236}">
                <a16:creationId xmlns:a16="http://schemas.microsoft.com/office/drawing/2014/main" id="{F75CB102-BAEC-3746-9027-8F521ADD1B61}"/>
              </a:ext>
            </a:extLst>
          </p:cNvPr>
          <p:cNvSpPr>
            <a:spLocks noGrp="1"/>
          </p:cNvSpPr>
          <p:nvPr>
            <p:ph type="body" sz="quarter" idx="23"/>
          </p:nvPr>
        </p:nvSpPr>
        <p:spPr>
          <a:xfrm>
            <a:off x="627063" y="1512397"/>
            <a:ext cx="8108115" cy="246930"/>
          </a:xfrm>
        </p:spPr>
        <p:txBody>
          <a:bodyPr/>
          <a:lstStyle/>
          <a:p>
            <a:r>
              <a:rPr lang="en-US"/>
              <a:t>Percentage of adults age 65+ who waited six days or more for an appointment when sick</a:t>
            </a:r>
          </a:p>
        </p:txBody>
      </p:sp>
      <p:sp>
        <p:nvSpPr>
          <p:cNvPr id="3" name="Text Placeholder 2"/>
          <p:cNvSpPr>
            <a:spLocks noGrp="1"/>
          </p:cNvSpPr>
          <p:nvPr>
            <p:ph type="body" sz="quarter" idx="21"/>
          </p:nvPr>
        </p:nvSpPr>
        <p:spPr/>
        <p:txBody>
          <a:bodyPr>
            <a:noAutofit/>
          </a:bodyPr>
          <a:lstStyle/>
          <a:p>
            <a:r>
              <a:rPr lang="en-US" dirty="0"/>
              <a:t>Waited six days or more for an appointment to see someone when sick.</a:t>
            </a:r>
          </a:p>
          <a:p>
            <a:r>
              <a:rPr lang="en-US" dirty="0"/>
              <a:t>Population: Excludes adults who did not need to make an appointment.</a:t>
            </a:r>
          </a:p>
          <a:p>
            <a:r>
              <a:rPr lang="en-US" dirty="0"/>
              <a:t>Data: 2021 Commonwealth Fund International Health Policy Survey of Older Adults.</a:t>
            </a:r>
          </a:p>
        </p:txBody>
      </p:sp>
    </p:spTree>
    <p:extLst>
      <p:ext uri="{BB962C8B-B14F-4D97-AF65-F5344CB8AC3E}">
        <p14:creationId xmlns:p14="http://schemas.microsoft.com/office/powerpoint/2010/main" val="218817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a:xfrm>
            <a:off x="2285999" y="5687568"/>
            <a:ext cx="6035040" cy="777375"/>
          </a:xfrm>
        </p:spPr>
        <p:txBody>
          <a:bodyPr>
            <a:noAutofit/>
          </a:bodyPr>
          <a:lstStyle/>
          <a:p>
            <a:r>
              <a:rPr lang="en-US" dirty="0"/>
              <a:t>Definition: Did not always or often hear from regular doctor on same day, when contacted doctor with a medical concern. Possible responses: “always,” “often,” “sometimes,” and “rarely or never.”</a:t>
            </a:r>
          </a:p>
          <a:p>
            <a:r>
              <a:rPr lang="en-US" dirty="0"/>
              <a:t>Population: Excluding adults who did not report having a regular doctor or place of care and who never tried to contact their doctor.</a:t>
            </a:r>
          </a:p>
          <a:p>
            <a:r>
              <a:rPr lang="en-US" dirty="0"/>
              <a:t>Data: 2021 Commonwealth Fund International Health Policy Survey of Older Adults.</a:t>
            </a:r>
          </a:p>
        </p:txBody>
      </p:sp>
      <p:sp>
        <p:nvSpPr>
          <p:cNvPr id="4" name="Title 3"/>
          <p:cNvSpPr>
            <a:spLocks noGrp="1"/>
          </p:cNvSpPr>
          <p:nvPr>
            <p:ph type="ctrTitle"/>
          </p:nvPr>
        </p:nvSpPr>
        <p:spPr/>
        <p:txBody>
          <a:bodyPr>
            <a:noAutofit/>
          </a:bodyPr>
          <a:lstStyle/>
          <a:p>
            <a:r>
              <a:rPr lang="en-US"/>
              <a:t>Older adults in Canada were most likely to say they don’t always hear back from their regular doctor on the same day when they contact them with a medical concern.</a:t>
            </a:r>
          </a:p>
        </p:txBody>
      </p:sp>
      <p:sp>
        <p:nvSpPr>
          <p:cNvPr id="2" name="Subtitle 1"/>
          <p:cNvSpPr>
            <a:spLocks noGrp="1"/>
          </p:cNvSpPr>
          <p:nvPr>
            <p:ph type="subTitle" idx="1"/>
          </p:nvPr>
        </p:nvSpPr>
        <p:spPr/>
        <p:txBody>
          <a:bodyPr/>
          <a:lstStyle/>
          <a:p>
            <a:r>
              <a:rPr lang="en-US"/>
              <a:t>TIMELINESS OF CARE</a:t>
            </a:r>
          </a:p>
        </p:txBody>
      </p:sp>
      <p:graphicFrame>
        <p:nvGraphicFramePr>
          <p:cNvPr id="15" name="Chart Placeholder 7"/>
          <p:cNvGraphicFramePr>
            <a:graphicFrameLocks noGrp="1"/>
          </p:cNvGraphicFramePr>
          <p:nvPr>
            <p:ph type="chart" sz="quarter" idx="19"/>
            <p:extLst>
              <p:ext uri="{D42A27DB-BD31-4B8C-83A1-F6EECF244321}">
                <p14:modId xmlns:p14="http://schemas.microsoft.com/office/powerpoint/2010/main" val="3758876663"/>
              </p:ext>
            </p:extLst>
          </p:nvPr>
        </p:nvGraphicFramePr>
        <p:xfrm>
          <a:off x="627063" y="2025650"/>
          <a:ext cx="8091487" cy="384175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Placeholder 10">
            <a:extLst>
              <a:ext uri="{FF2B5EF4-FFF2-40B4-BE49-F238E27FC236}">
                <a16:creationId xmlns:a16="http://schemas.microsoft.com/office/drawing/2014/main" id="{2032D321-251D-C243-9DBF-48B4861D6709}"/>
              </a:ext>
            </a:extLst>
          </p:cNvPr>
          <p:cNvSpPr>
            <a:spLocks noGrp="1"/>
          </p:cNvSpPr>
          <p:nvPr>
            <p:ph type="body" sz="quarter" idx="23"/>
          </p:nvPr>
        </p:nvSpPr>
        <p:spPr/>
        <p:txBody>
          <a:bodyPr/>
          <a:lstStyle/>
          <a:p>
            <a:r>
              <a:rPr lang="en-US"/>
              <a:t>Percentage of adults age 65+ who said they sometimes, rarely, or never heard back from regular doctor on the same day</a:t>
            </a:r>
          </a:p>
        </p:txBody>
      </p:sp>
    </p:spTree>
    <p:extLst>
      <p:ext uri="{BB962C8B-B14F-4D97-AF65-F5344CB8AC3E}">
        <p14:creationId xmlns:p14="http://schemas.microsoft.com/office/powerpoint/2010/main" val="3900273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a:xfrm>
            <a:off x="2285999" y="5687568"/>
            <a:ext cx="6035040" cy="777375"/>
          </a:xfrm>
        </p:spPr>
        <p:txBody>
          <a:bodyPr>
            <a:noAutofit/>
          </a:bodyPr>
          <a:lstStyle/>
          <a:p>
            <a:r>
              <a:rPr lang="en-US" dirty="0"/>
              <a:t>Definition: “Somewhat difficult” or “very difficult” to get after-hours care.</a:t>
            </a:r>
          </a:p>
          <a:p>
            <a:r>
              <a:rPr lang="en-US" dirty="0"/>
              <a:t>Population: Excludes adults who did not need after-hours care.</a:t>
            </a:r>
          </a:p>
          <a:p>
            <a:r>
              <a:rPr lang="en-US" dirty="0"/>
              <a:t>Data: 2021 Commonwealth Fund International Health Policy Survey of Older Adults.</a:t>
            </a:r>
          </a:p>
        </p:txBody>
      </p:sp>
      <p:sp>
        <p:nvSpPr>
          <p:cNvPr id="5" name="Title 4"/>
          <p:cNvSpPr>
            <a:spLocks noGrp="1"/>
          </p:cNvSpPr>
          <p:nvPr>
            <p:ph type="ctrTitle"/>
          </p:nvPr>
        </p:nvSpPr>
        <p:spPr/>
        <p:txBody>
          <a:bodyPr>
            <a:noAutofit/>
          </a:bodyPr>
          <a:lstStyle/>
          <a:p>
            <a:r>
              <a:rPr lang="en-US"/>
              <a:t>Older adults in the Netherlands were the least likely to have difficulty getting after-hours care without going to the emergency department.</a:t>
            </a:r>
          </a:p>
        </p:txBody>
      </p:sp>
      <p:sp>
        <p:nvSpPr>
          <p:cNvPr id="2" name="Subtitle 1"/>
          <p:cNvSpPr>
            <a:spLocks noGrp="1"/>
          </p:cNvSpPr>
          <p:nvPr>
            <p:ph type="subTitle" idx="1"/>
          </p:nvPr>
        </p:nvSpPr>
        <p:spPr/>
        <p:txBody>
          <a:bodyPr/>
          <a:lstStyle/>
          <a:p>
            <a:r>
              <a:rPr lang="en-US"/>
              <a:t>TIMELINESS OF CARE</a:t>
            </a:r>
          </a:p>
        </p:txBody>
      </p:sp>
      <p:graphicFrame>
        <p:nvGraphicFramePr>
          <p:cNvPr id="11" name="Chart Placeholder 7"/>
          <p:cNvGraphicFramePr>
            <a:graphicFrameLocks noGrp="1"/>
          </p:cNvGraphicFramePr>
          <p:nvPr>
            <p:ph type="chart" sz="quarter" idx="19"/>
            <p:extLst>
              <p:ext uri="{D42A27DB-BD31-4B8C-83A1-F6EECF244321}">
                <p14:modId xmlns:p14="http://schemas.microsoft.com/office/powerpoint/2010/main" val="2774458317"/>
              </p:ext>
            </p:extLst>
          </p:nvPr>
        </p:nvGraphicFramePr>
        <p:xfrm>
          <a:off x="627063" y="2025650"/>
          <a:ext cx="8091487" cy="38417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A084AD72-21B2-1D4E-9C13-7D5E9CA31DEB}"/>
              </a:ext>
            </a:extLst>
          </p:cNvPr>
          <p:cNvSpPr>
            <a:spLocks noGrp="1"/>
          </p:cNvSpPr>
          <p:nvPr>
            <p:ph type="body" sz="quarter" idx="23"/>
          </p:nvPr>
        </p:nvSpPr>
        <p:spPr/>
        <p:txBody>
          <a:bodyPr/>
          <a:lstStyle/>
          <a:p>
            <a:r>
              <a:rPr lang="en-US"/>
              <a:t>Percentage of adults age 65+ reporting it is somewhat or very difficult to get after-hours care</a:t>
            </a:r>
          </a:p>
        </p:txBody>
      </p:sp>
    </p:spTree>
    <p:extLst>
      <p:ext uri="{BB962C8B-B14F-4D97-AF65-F5344CB8AC3E}">
        <p14:creationId xmlns:p14="http://schemas.microsoft.com/office/powerpoint/2010/main" val="692566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p:txBody>
          <a:bodyPr>
            <a:noAutofit/>
          </a:bodyPr>
          <a:lstStyle/>
          <a:p>
            <a:r>
              <a:rPr lang="en-US" dirty="0"/>
              <a:t>Went to the emergency department in the past two years.</a:t>
            </a:r>
          </a:p>
          <a:p>
            <a:r>
              <a:rPr lang="en-US" dirty="0"/>
              <a:t>Data: 2021 Commonwealth Fund International Health Policy Survey of Older Adults.</a:t>
            </a:r>
          </a:p>
        </p:txBody>
      </p:sp>
      <p:sp>
        <p:nvSpPr>
          <p:cNvPr id="5" name="Title 4"/>
          <p:cNvSpPr>
            <a:spLocks noGrp="1"/>
          </p:cNvSpPr>
          <p:nvPr>
            <p:ph type="ctrTitle"/>
          </p:nvPr>
        </p:nvSpPr>
        <p:spPr/>
        <p:txBody>
          <a:bodyPr>
            <a:noAutofit/>
          </a:bodyPr>
          <a:lstStyle/>
          <a:p>
            <a:r>
              <a:rPr lang="en-US" dirty="0"/>
              <a:t>Older Adults in Canada, the U.S., and Sweden were most likely to have sought care in an emergency department in the past two years.</a:t>
            </a:r>
          </a:p>
        </p:txBody>
      </p:sp>
      <p:sp>
        <p:nvSpPr>
          <p:cNvPr id="2" name="Subtitle 1"/>
          <p:cNvSpPr>
            <a:spLocks noGrp="1"/>
          </p:cNvSpPr>
          <p:nvPr>
            <p:ph type="subTitle" idx="1"/>
          </p:nvPr>
        </p:nvSpPr>
        <p:spPr/>
        <p:txBody>
          <a:bodyPr/>
          <a:lstStyle/>
          <a:p>
            <a:r>
              <a:rPr lang="en-US"/>
              <a:t>TIMELINESS OF CARE</a:t>
            </a:r>
          </a:p>
        </p:txBody>
      </p:sp>
      <p:graphicFrame>
        <p:nvGraphicFramePr>
          <p:cNvPr id="11" name="Chart Placeholder 7"/>
          <p:cNvGraphicFramePr>
            <a:graphicFrameLocks noGrp="1"/>
          </p:cNvGraphicFramePr>
          <p:nvPr>
            <p:ph type="chart" sz="quarter" idx="19"/>
            <p:extLst>
              <p:ext uri="{D42A27DB-BD31-4B8C-83A1-F6EECF244321}">
                <p14:modId xmlns:p14="http://schemas.microsoft.com/office/powerpoint/2010/main" val="4238012105"/>
              </p:ext>
            </p:extLst>
          </p:nvPr>
        </p:nvGraphicFramePr>
        <p:xfrm>
          <a:off x="627063" y="2025650"/>
          <a:ext cx="8091487" cy="38417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B4908328-A6AD-2A43-9711-71C20FDEB86C}"/>
              </a:ext>
            </a:extLst>
          </p:cNvPr>
          <p:cNvSpPr>
            <a:spLocks noGrp="1"/>
          </p:cNvSpPr>
          <p:nvPr>
            <p:ph type="body" sz="quarter" idx="23"/>
          </p:nvPr>
        </p:nvSpPr>
        <p:spPr/>
        <p:txBody>
          <a:bodyPr/>
          <a:lstStyle/>
          <a:p>
            <a:r>
              <a:rPr lang="en-US" dirty="0"/>
              <a:t>Percentage of adults age 65+ who went to the emergency department at least once in the past two years</a:t>
            </a:r>
          </a:p>
        </p:txBody>
      </p:sp>
    </p:spTree>
    <p:extLst>
      <p:ext uri="{BB962C8B-B14F-4D97-AF65-F5344CB8AC3E}">
        <p14:creationId xmlns:p14="http://schemas.microsoft.com/office/powerpoint/2010/main" val="1371665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p:txBody>
          <a:bodyPr>
            <a:noAutofit/>
          </a:bodyPr>
          <a:lstStyle/>
          <a:p>
            <a:r>
              <a:rPr lang="en-US" dirty="0"/>
              <a:t>Went to emergency department for a condition that could have been treated by doctor/staff at regular place if available.</a:t>
            </a:r>
          </a:p>
          <a:p>
            <a:r>
              <a:rPr lang="en-US" dirty="0"/>
              <a:t>Data: 2021 Commonwealth Fund International Health Policy Survey of Older Adults.</a:t>
            </a:r>
          </a:p>
        </p:txBody>
      </p:sp>
      <p:sp>
        <p:nvSpPr>
          <p:cNvPr id="5" name="Title 4"/>
          <p:cNvSpPr>
            <a:spLocks noGrp="1"/>
          </p:cNvSpPr>
          <p:nvPr>
            <p:ph type="ctrTitle"/>
          </p:nvPr>
        </p:nvSpPr>
        <p:spPr/>
        <p:txBody>
          <a:bodyPr>
            <a:normAutofit/>
          </a:bodyPr>
          <a:lstStyle/>
          <a:p>
            <a:r>
              <a:rPr lang="en-US"/>
              <a:t>Few older adults used the emergency department for nonurgent care in the past two years.</a:t>
            </a:r>
          </a:p>
        </p:txBody>
      </p:sp>
      <p:sp>
        <p:nvSpPr>
          <p:cNvPr id="7" name="Subtitle 6"/>
          <p:cNvSpPr>
            <a:spLocks noGrp="1"/>
          </p:cNvSpPr>
          <p:nvPr>
            <p:ph type="subTitle" idx="1"/>
          </p:nvPr>
        </p:nvSpPr>
        <p:spPr/>
        <p:txBody>
          <a:bodyPr/>
          <a:lstStyle/>
          <a:p>
            <a:r>
              <a:rPr lang="en-US"/>
              <a:t>TIMELINESS OF CARE</a:t>
            </a:r>
          </a:p>
        </p:txBody>
      </p:sp>
      <p:graphicFrame>
        <p:nvGraphicFramePr>
          <p:cNvPr id="17" name="Chart Placeholder 7"/>
          <p:cNvGraphicFramePr>
            <a:graphicFrameLocks noGrp="1"/>
          </p:cNvGraphicFramePr>
          <p:nvPr>
            <p:ph type="chart" sz="quarter" idx="19"/>
            <p:extLst>
              <p:ext uri="{D42A27DB-BD31-4B8C-83A1-F6EECF244321}">
                <p14:modId xmlns:p14="http://schemas.microsoft.com/office/powerpoint/2010/main" val="1796932764"/>
              </p:ext>
            </p:extLst>
          </p:nvPr>
        </p:nvGraphicFramePr>
        <p:xfrm>
          <a:off x="627063" y="1759327"/>
          <a:ext cx="8091487" cy="410807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a:extLst>
              <a:ext uri="{FF2B5EF4-FFF2-40B4-BE49-F238E27FC236}">
                <a16:creationId xmlns:a16="http://schemas.microsoft.com/office/drawing/2014/main" id="{416A484D-64BC-A644-9FE8-4F75D75DD84D}"/>
              </a:ext>
            </a:extLst>
          </p:cNvPr>
          <p:cNvSpPr>
            <a:spLocks noGrp="1"/>
          </p:cNvSpPr>
          <p:nvPr>
            <p:ph type="body" sz="quarter" idx="23"/>
          </p:nvPr>
        </p:nvSpPr>
        <p:spPr>
          <a:xfrm>
            <a:off x="610433" y="1512397"/>
            <a:ext cx="8223174" cy="246930"/>
          </a:xfrm>
        </p:spPr>
        <p:txBody>
          <a:bodyPr/>
          <a:lstStyle/>
          <a:p>
            <a:r>
              <a:rPr lang="en-US"/>
              <a:t>Percentage of adults age 65+ who used the emergency department for care that could have been provided by regular doctor if available </a:t>
            </a:r>
          </a:p>
        </p:txBody>
      </p:sp>
    </p:spTree>
    <p:extLst>
      <p:ext uri="{BB962C8B-B14F-4D97-AF65-F5344CB8AC3E}">
        <p14:creationId xmlns:p14="http://schemas.microsoft.com/office/powerpoint/2010/main" val="2577585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1"/>
          </p:nvPr>
        </p:nvSpPr>
        <p:spPr/>
        <p:txBody>
          <a:bodyPr>
            <a:noAutofit/>
          </a:bodyPr>
          <a:lstStyle/>
          <a:p>
            <a:r>
              <a:rPr lang="en-US" dirty="0"/>
              <a:t>* Respondents reported ever being told by a doctor they had at least two of the following conditions: hypertension or high blood pressure; heart disease, including heart attack; diabetes; asthma or chronic lung disease such as chronic bronchitis, emphysema, or chronic obstructive pulmonary disease; depression, anxiety, or other mental health conditions; cancer; joint pain or arthritis; stroke.</a:t>
            </a:r>
          </a:p>
          <a:p>
            <a:r>
              <a:rPr lang="en-US" dirty="0"/>
              <a:t>Data: 2021 Commonwealth Fund International Health Policy Survey of Older Adults.</a:t>
            </a:r>
          </a:p>
        </p:txBody>
      </p:sp>
      <p:sp>
        <p:nvSpPr>
          <p:cNvPr id="5" name="Title 4"/>
          <p:cNvSpPr>
            <a:spLocks noGrp="1"/>
          </p:cNvSpPr>
          <p:nvPr>
            <p:ph type="ctrTitle"/>
          </p:nvPr>
        </p:nvSpPr>
        <p:spPr/>
        <p:txBody>
          <a:bodyPr>
            <a:noAutofit/>
          </a:bodyPr>
          <a:lstStyle/>
          <a:p>
            <a:r>
              <a:rPr lang="en-US"/>
              <a:t>More than two-thirds of older adults with chronic conditions in Australia, the U.K., and Canada had health care appointments by telephone or video in the past year.</a:t>
            </a:r>
          </a:p>
        </p:txBody>
      </p:sp>
      <p:sp>
        <p:nvSpPr>
          <p:cNvPr id="7" name="Subtitle 6"/>
          <p:cNvSpPr>
            <a:spLocks noGrp="1"/>
          </p:cNvSpPr>
          <p:nvPr>
            <p:ph type="subTitle" idx="1"/>
          </p:nvPr>
        </p:nvSpPr>
        <p:spPr/>
        <p:txBody>
          <a:bodyPr/>
          <a:lstStyle/>
          <a:p>
            <a:r>
              <a:rPr lang="en-US"/>
              <a:t>TIMELINESS OF CARE</a:t>
            </a:r>
          </a:p>
        </p:txBody>
      </p:sp>
      <p:graphicFrame>
        <p:nvGraphicFramePr>
          <p:cNvPr id="17" name="Chart Placeholder 7"/>
          <p:cNvGraphicFramePr>
            <a:graphicFrameLocks noGrp="1"/>
          </p:cNvGraphicFramePr>
          <p:nvPr>
            <p:ph type="chart" sz="quarter" idx="19"/>
            <p:extLst>
              <p:ext uri="{D42A27DB-BD31-4B8C-83A1-F6EECF244321}">
                <p14:modId xmlns:p14="http://schemas.microsoft.com/office/powerpoint/2010/main" val="524747937"/>
              </p:ext>
            </p:extLst>
          </p:nvPr>
        </p:nvGraphicFramePr>
        <p:xfrm>
          <a:off x="627063" y="1941760"/>
          <a:ext cx="8091487" cy="384175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a:extLst>
              <a:ext uri="{FF2B5EF4-FFF2-40B4-BE49-F238E27FC236}">
                <a16:creationId xmlns:a16="http://schemas.microsoft.com/office/drawing/2014/main" id="{ADF68BCC-C593-0F4E-9617-2C213C5D094C}"/>
              </a:ext>
            </a:extLst>
          </p:cNvPr>
          <p:cNvSpPr>
            <a:spLocks noGrp="1"/>
          </p:cNvSpPr>
          <p:nvPr>
            <p:ph type="body" sz="quarter" idx="23"/>
          </p:nvPr>
        </p:nvSpPr>
        <p:spPr/>
        <p:txBody>
          <a:bodyPr/>
          <a:lstStyle/>
          <a:p>
            <a:r>
              <a:rPr lang="en-US" dirty="0"/>
              <a:t>Percentage of adults age 65+ with two or more chronic conditions* who had a virtual appointment</a:t>
            </a:r>
          </a:p>
        </p:txBody>
      </p:sp>
    </p:spTree>
    <p:extLst>
      <p:ext uri="{BB962C8B-B14F-4D97-AF65-F5344CB8AC3E}">
        <p14:creationId xmlns:p14="http://schemas.microsoft.com/office/powerpoint/2010/main" val="1463269211"/>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CMWF_2021_2">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_2" id="{800AAE49-329C-E84E-B936-2294B9358CF7}" vid="{A456C7B7-A0F8-8543-95D7-1F74900479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2.xml><?xml version="1.0" encoding="utf-8"?>
<ds:datastoreItem xmlns:ds="http://schemas.openxmlformats.org/officeDocument/2006/customXml" ds:itemID="{70B37A69-914B-4F92-AA36-2B699246FD8F}">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92B60CF-40F9-4360-8516-8A258CFA1767}">
  <ds:schemaRefs>
    <ds:schemaRef ds:uri="http://www.w3.org/XML/1998/namespace"/>
    <ds:schemaRef ds:uri="http://schemas.microsoft.com/office/2006/documentManagement/types"/>
    <ds:schemaRef ds:uri="29e91428-62e1-404e-8dba-d479e0ef01ba"/>
    <ds:schemaRef ds:uri="http://schemas.microsoft.com/office/infopath/2007/PartnerControls"/>
    <ds:schemaRef ds:uri="http://schemas.openxmlformats.org/package/2006/metadata/core-properties"/>
    <ds:schemaRef ds:uri="fd0705cf-2316-48c0-96f8-e5d689de0d99"/>
    <ds:schemaRef ds:uri="http://schemas.microsoft.com/office/2006/metadata/properties"/>
    <ds:schemaRef ds:uri="http://purl.org/dc/dcmityp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152</TotalTime>
  <Words>2414</Words>
  <Application>Microsoft Office PowerPoint</Application>
  <PresentationFormat>On-screen Show (4:3)</PresentationFormat>
  <Paragraphs>183</Paragraphs>
  <Slides>18</Slides>
  <Notes>18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Arial</vt:lpstr>
      <vt:lpstr>Berlingske Serif Text Light</vt:lpstr>
      <vt:lpstr>Calibri</vt:lpstr>
      <vt:lpstr>Georgia</vt:lpstr>
      <vt:lpstr>Suisse Int'l</vt:lpstr>
      <vt:lpstr>Suisse Int'l Italic</vt:lpstr>
      <vt:lpstr>System Font Regular</vt:lpstr>
      <vt:lpstr>Trebuchet MS</vt:lpstr>
      <vt:lpstr>CMWF_2021</vt:lpstr>
      <vt:lpstr>CMWF_2021_2</vt:lpstr>
      <vt:lpstr>Comparing Nations on Timeliness and Coordination of Health Care</vt:lpstr>
      <vt:lpstr>Introduction</vt:lpstr>
      <vt:lpstr>Overview of Survey Findings on Timeliness and Coordination of Care</vt:lpstr>
      <vt:lpstr>Older adults in Germany, the Netherlands, and Switzerland were least likely to have long waits for a doctor’s appointment.</vt:lpstr>
      <vt:lpstr>Older adults in Canada were most likely to say they don’t always hear back from their regular doctor on the same day when they contact them with a medical concern.</vt:lpstr>
      <vt:lpstr>Older adults in the Netherlands were the least likely to have difficulty getting after-hours care without going to the emergency department.</vt:lpstr>
      <vt:lpstr>Older Adults in Canada, the U.S., and Sweden were most likely to have sought care in an emergency department in the past two years.</vt:lpstr>
      <vt:lpstr>Few older adults used the emergency department for nonurgent care in the past two years.</vt:lpstr>
      <vt:lpstr>More than two-thirds of older adults with chronic conditions in Australia, the U.K., and Canada had health care appointments by telephone or video in the past year.</vt:lpstr>
      <vt:lpstr>Older adults in the U.S. were the least likely to experience gaps in hospital discharge planning in the past two years.</vt:lpstr>
      <vt:lpstr>Older adults in the U.S. were the least likely to report missed opportunities to review their prescribed medication lists with providers.</vt:lpstr>
      <vt:lpstr>Older adults with chronic conditions in Germany were the most likely to have conversations around care management with their physicians.</vt:lpstr>
      <vt:lpstr>U.S. older adults with chronic conditions were most likely to have contact with health professionals between visits.</vt:lpstr>
      <vt:lpstr>In half of the countries, at least three-quarters of older adults with chronic conditions had a treatment plan they could carry out at home.</vt:lpstr>
      <vt:lpstr>The majority of older adults with chronic conditions  were confident they could control and manage their  health conditions.</vt:lpstr>
      <vt:lpstr>Hospitalizations, prescription drug use, and chronic conditions among older adults</vt:lpstr>
      <vt:lpstr>About the 2021 Commonwealth Fund International Health Policy Survey of Older Adults</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Nations on Timeliness and Coordination of Health Care: Findings from the 2021 Commonwealth Fund Health Policy Survey of Older Adults</dc:title>
  <dc:creator>MMD@CMWF.org;as@cmwf.org;kf@cmwf.org;mf@cmwf.org;rw@cmwf.org</dc:creator>
  <cp:lastModifiedBy>Paul Frame</cp:lastModifiedBy>
  <cp:revision>2</cp:revision>
  <cp:lastPrinted>2019-10-21T14:35:30Z</cp:lastPrinted>
  <dcterms:created xsi:type="dcterms:W3CDTF">2017-08-16T13:54:52Z</dcterms:created>
  <dcterms:modified xsi:type="dcterms:W3CDTF">2021-10-04T18:50:37Z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