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charts/chart17.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20"/>
  </p:notesMasterIdLst>
  <p:handoutMasterIdLst>
    <p:handoutMasterId r:id="rId21"/>
  </p:handoutMasterIdLst>
  <p:sldIdLst>
    <p:sldId id="257" r:id="rId5"/>
    <p:sldId id="256" r:id="rId6"/>
    <p:sldId id="385" r:id="rId7"/>
    <p:sldId id="258" r:id="rId8"/>
    <p:sldId id="271" r:id="rId9"/>
    <p:sldId id="386" r:id="rId10"/>
    <p:sldId id="260" r:id="rId11"/>
    <p:sldId id="262" r:id="rId12"/>
    <p:sldId id="263" r:id="rId13"/>
    <p:sldId id="265" r:id="rId14"/>
    <p:sldId id="266" r:id="rId15"/>
    <p:sldId id="261" r:id="rId16"/>
    <p:sldId id="387" r:id="rId17"/>
    <p:sldId id="268" r:id="rId18"/>
    <p:sldId id="269" r:id="rId19"/>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2" pos="2988" userDrawn="1">
          <p15:clr>
            <a:srgbClr val="A4A3A4"/>
          </p15:clr>
        </p15:guide>
        <p15:guide id="3" orient="horz" pos="1368" userDrawn="1">
          <p15:clr>
            <a:srgbClr val="A4A3A4"/>
          </p15:clr>
        </p15:guide>
        <p15:guide id="4" pos="2490" userDrawn="1">
          <p15:clr>
            <a:srgbClr val="A4A3A4"/>
          </p15:clr>
        </p15:guide>
        <p15:guide id="5" orient="horz" pos="340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4" clrIdx="1"/>
  <p:cmAuthor id="3" name="Shanoor Seervai" initials="SS" lastIdx="2" clrIdx="2"/>
  <p:cmAuthor id="4" name="Jen Wilson" initials="JW" lastIdx="1" clrIdx="3"/>
  <p:cmAuthor id="5" name="Jen Wilson" initials="JW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8" autoAdjust="0"/>
    <p:restoredTop sz="96793" autoAdjust="0"/>
  </p:normalViewPr>
  <p:slideViewPr>
    <p:cSldViewPr snapToGrid="0" snapToObjects="1">
      <p:cViewPr varScale="1">
        <p:scale>
          <a:sx n="148" d="100"/>
          <a:sy n="148" d="100"/>
        </p:scale>
        <p:origin x="2464" y="192"/>
      </p:cViewPr>
      <p:guideLst>
        <p:guide pos="2988"/>
        <p:guide orient="horz" pos="1368"/>
        <p:guide pos="2490"/>
        <p:guide orient="horz" pos="3408"/>
      </p:guideLst>
    </p:cSldViewPr>
  </p:slideViewPr>
  <p:outlineViewPr>
    <p:cViewPr>
      <p:scale>
        <a:sx n="33" d="100"/>
        <a:sy n="33" d="100"/>
      </p:scale>
      <p:origin x="0" y="-16536"/>
    </p:cViewPr>
  </p:outlineViewPr>
  <p:notesTextViewPr>
    <p:cViewPr>
      <p:scale>
        <a:sx n="100" d="100"/>
        <a:sy n="100" d="100"/>
      </p:scale>
      <p:origin x="0" y="0"/>
    </p:cViewPr>
  </p:notesTextViewPr>
  <p:sorterViewPr>
    <p:cViewPr>
      <p:scale>
        <a:sx n="120" d="100"/>
        <a:sy n="120" d="100"/>
      </p:scale>
      <p:origin x="0" y="0"/>
    </p:cViewPr>
  </p:sorterViewPr>
  <p:notesViewPr>
    <p:cSldViewPr snapToGrid="0" snapToObjects="1">
      <p:cViewPr varScale="1">
        <p:scale>
          <a:sx n="111" d="100"/>
          <a:sy n="111" d="100"/>
        </p:scale>
        <p:origin x="3816" y="2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522594664445235"/>
          <c:y val="4.6205371651757733E-2"/>
          <c:w val="0.64171639866906616"/>
          <c:h val="0.76176503277391294"/>
        </c:manualLayout>
      </c:layout>
      <c:lineChart>
        <c:grouping val="standard"/>
        <c:varyColors val="0"/>
        <c:ser>
          <c:idx val="10"/>
          <c:order val="0"/>
          <c:tx>
            <c:strRef>
              <c:f>Sheet1!$A$12</c:f>
              <c:strCache>
                <c:ptCount val="1"/>
                <c:pt idx="0">
                  <c:v>US (16.9%)</c:v>
                </c:pt>
              </c:strCache>
            </c:strRef>
          </c:tx>
          <c:spPr>
            <a:ln w="12700">
              <a:solidFill>
                <a:srgbClr val="4C515A">
                  <a:lumMod val="50000"/>
                </a:srgbClr>
              </a:solidFill>
            </a:ln>
          </c:spPr>
          <c:marker>
            <c:symbol val="square"/>
            <c:size val="5"/>
            <c:spPr>
              <a:solidFill>
                <a:srgbClr val="4C515A">
                  <a:lumMod val="50000"/>
                </a:srgb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9FE6-4788-8B03-FB80B125EF9C}"/>
            </c:ext>
          </c:extLst>
        </c:ser>
        <c:ser>
          <c:idx val="8"/>
          <c:order val="1"/>
          <c:tx>
            <c:strRef>
              <c:f>Sheet1!$A$10</c:f>
              <c:strCache>
                <c:ptCount val="1"/>
                <c:pt idx="0">
                  <c:v>SWIZ (12.2%)</c:v>
                </c:pt>
              </c:strCache>
            </c:strRef>
          </c:tx>
          <c:spPr>
            <a:ln w="12700">
              <a:solidFill>
                <a:srgbClr val="044C7F"/>
              </a:solidFill>
            </a:ln>
          </c:spPr>
          <c:marker>
            <c:symbol val="square"/>
            <c:size val="5"/>
            <c:spPr>
              <a:solidFill>
                <a:srgbClr val="044C7F"/>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9FE6-4788-8B03-FB80B125EF9C}"/>
            </c:ext>
          </c:extLst>
        </c:ser>
        <c:ser>
          <c:idx val="3"/>
          <c:order val="2"/>
          <c:tx>
            <c:strRef>
              <c:f>Sheet1!$A$5</c:f>
              <c:strCache>
                <c:ptCount val="1"/>
                <c:pt idx="0">
                  <c:v>GER (11.2%)</c:v>
                </c:pt>
              </c:strCache>
            </c:strRef>
          </c:tx>
          <c:spPr>
            <a:ln w="12700">
              <a:solidFill>
                <a:srgbClr val="00B0F0"/>
              </a:solidFill>
            </a:ln>
          </c:spPr>
          <c:marker>
            <c:symbol val="triangle"/>
            <c:size val="7"/>
            <c:spPr>
              <a:solidFill>
                <a:srgbClr val="00B0F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3-9FE6-4788-8B03-FB80B125EF9C}"/>
            </c:ext>
          </c:extLst>
        </c:ser>
        <c:ser>
          <c:idx val="2"/>
          <c:order val="3"/>
          <c:tx>
            <c:strRef>
              <c:f>Sheet1!$A$4</c:f>
              <c:strCache>
                <c:ptCount val="1"/>
                <c:pt idx="0">
                  <c:v>FRA (11.2%)</c:v>
                </c:pt>
              </c:strCache>
            </c:strRef>
          </c:tx>
          <c:spPr>
            <a:ln w="12700">
              <a:solidFill>
                <a:srgbClr val="4C515A">
                  <a:lumMod val="50000"/>
                </a:srgbClr>
              </a:solidFill>
            </a:ln>
          </c:spPr>
          <c:marker>
            <c:symbol val="circle"/>
            <c:size val="5"/>
            <c:spPr>
              <a:solidFill>
                <a:srgbClr val="4E341A"/>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2-9FE6-4788-8B03-FB80B125EF9C}"/>
            </c:ext>
          </c:extLst>
        </c:ser>
        <c:ser>
          <c:idx val="7"/>
          <c:order val="4"/>
          <c:tx>
            <c:strRef>
              <c:f>Sheet1!$A$9</c:f>
              <c:strCache>
                <c:ptCount val="1"/>
                <c:pt idx="0">
                  <c:v>SWE (11.0%)</c:v>
                </c:pt>
              </c:strCache>
            </c:strRef>
          </c:tx>
          <c:spPr>
            <a:ln w="12700">
              <a:solidFill>
                <a:srgbClr val="F47920"/>
              </a:solidFill>
            </a:ln>
          </c:spPr>
          <c:marker>
            <c:symbol val="circle"/>
            <c:size val="5"/>
            <c:spPr>
              <a:solidFill>
                <a:srgbClr val="F4792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9FE6-4788-8B03-FB80B125EF9C}"/>
            </c:ext>
          </c:extLst>
        </c:ser>
        <c:ser>
          <c:idx val="1"/>
          <c:order val="5"/>
          <c:tx>
            <c:strRef>
              <c:f>Sheet1!$A$3</c:f>
              <c:strCache>
                <c:ptCount val="1"/>
                <c:pt idx="0">
                  <c:v>CAN (10.7%)</c:v>
                </c:pt>
              </c:strCache>
            </c:strRef>
          </c:tx>
          <c:spPr>
            <a:ln w="12700">
              <a:solidFill>
                <a:srgbClr val="7030A0"/>
              </a:solidFill>
            </a:ln>
          </c:spPr>
          <c:marker>
            <c:symbol val="diamond"/>
            <c:size val="7"/>
            <c:spPr>
              <a:solidFill>
                <a:srgbClr val="7030A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9FE6-4788-8B03-FB80B125EF9C}"/>
            </c:ext>
          </c:extLst>
        </c:ser>
        <c:ser>
          <c:idx val="6"/>
          <c:order val="6"/>
          <c:tx>
            <c:strRef>
              <c:f>Sheet1!$A$8</c:f>
              <c:strCache>
                <c:ptCount val="1"/>
                <c:pt idx="0">
                  <c:v>NOR (10.2%)</c:v>
                </c:pt>
              </c:strCache>
            </c:strRef>
          </c:tx>
          <c:spPr>
            <a:ln w="12700">
              <a:solidFill>
                <a:srgbClr val="FFC000"/>
              </a:solidFill>
            </a:ln>
          </c:spPr>
          <c:marker>
            <c:symbol val="square"/>
            <c:size val="5"/>
            <c:spPr>
              <a:solidFill>
                <a:srgbClr val="FFC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9FE6-4788-8B03-FB80B125EF9C}"/>
            </c:ext>
          </c:extLst>
        </c:ser>
        <c:ser>
          <c:idx val="4"/>
          <c:order val="7"/>
          <c:tx>
            <c:strRef>
              <c:f>Sheet1!$A$6</c:f>
              <c:strCache>
                <c:ptCount val="1"/>
                <c:pt idx="0">
                  <c:v>NETH (9.9%)</c:v>
                </c:pt>
              </c:strCache>
            </c:strRef>
          </c:tx>
          <c:spPr>
            <a:ln w="12700">
              <a:solidFill>
                <a:srgbClr val="00B050"/>
              </a:solidFill>
            </a:ln>
          </c:spPr>
          <c:marker>
            <c:symbol val="circle"/>
            <c:size val="5"/>
            <c:spPr>
              <a:solidFill>
                <a:srgbClr val="00B05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9FE6-4788-8B03-FB80B125EF9C}"/>
            </c:ext>
          </c:extLst>
        </c:ser>
        <c:ser>
          <c:idx val="9"/>
          <c:order val="8"/>
          <c:tx>
            <c:strRef>
              <c:f>Sheet1!$A$11</c:f>
              <c:strCache>
                <c:ptCount val="1"/>
                <c:pt idx="0">
                  <c:v>UK (9.8%)</c:v>
                </c:pt>
              </c:strCache>
            </c:strRef>
          </c:tx>
          <c:spPr>
            <a:ln w="12700">
              <a:solidFill>
                <a:srgbClr val="C00000"/>
              </a:solidFill>
            </a:ln>
          </c:spPr>
          <c:marker>
            <c:symbol val="triangle"/>
            <c:size val="7"/>
            <c:spPr>
              <a:solidFill>
                <a:srgbClr val="C00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9FE6-4788-8B03-FB80B125EF9C}"/>
            </c:ext>
          </c:extLst>
        </c:ser>
        <c:ser>
          <c:idx val="0"/>
          <c:order val="9"/>
          <c:tx>
            <c:strRef>
              <c:f>Sheet1!$A$2</c:f>
              <c:strCache>
                <c:ptCount val="1"/>
                <c:pt idx="0">
                  <c:v>AUS (9.3%)</c:v>
                </c:pt>
              </c:strCache>
            </c:strRef>
          </c:tx>
          <c:spPr>
            <a:ln w="12700">
              <a:solidFill>
                <a:sysClr val="window" lastClr="FFFFFF">
                  <a:lumMod val="50000"/>
                </a:sysClr>
              </a:solidFill>
            </a:ln>
          </c:spPr>
          <c:marker>
            <c:symbol val="diamond"/>
            <c:size val="7"/>
            <c:spPr>
              <a:solidFill>
                <a:sysClr val="window" lastClr="FFFFFF">
                  <a:lumMod val="50000"/>
                </a:sys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9FE6-4788-8B03-FB80B125EF9C}"/>
            </c:ext>
          </c:extLst>
        </c:ser>
        <c:ser>
          <c:idx val="5"/>
          <c:order val="10"/>
          <c:tx>
            <c:strRef>
              <c:f>Sheet1!$A$7</c:f>
              <c:strCache>
                <c:ptCount val="1"/>
                <c:pt idx="0">
                  <c:v>NZ (9.3%)</c:v>
                </c:pt>
              </c:strCache>
            </c:strRef>
          </c:tx>
          <c:spPr>
            <a:ln w="12700">
              <a:solidFill>
                <a:srgbClr val="D30799"/>
              </a:solidFill>
            </a:ln>
          </c:spPr>
          <c:marker>
            <c:symbol val="triangle"/>
            <c:size val="7"/>
            <c:spPr>
              <a:solidFill>
                <a:srgbClr val="D30799"/>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9FE6-4788-8B03-FB80B125EF9C}"/>
            </c:ext>
          </c:extLst>
        </c:ser>
        <c:dLbls>
          <c:showLegendKey val="0"/>
          <c:showVal val="0"/>
          <c:showCatName val="0"/>
          <c:showSerName val="0"/>
          <c:showPercent val="0"/>
          <c:showBubbleSize val="0"/>
        </c:dLbls>
        <c:marker val="1"/>
        <c:smooth val="0"/>
        <c:axId val="636214856"/>
        <c:axId val="636216424"/>
      </c:lineChart>
      <c:catAx>
        <c:axId val="636214856"/>
        <c:scaling>
          <c:orientation val="minMax"/>
        </c:scaling>
        <c:delete val="0"/>
        <c:axPos val="b"/>
        <c:numFmt formatCode="0" sourceLinked="0"/>
        <c:majorTickMark val="out"/>
        <c:minorTickMark val="none"/>
        <c:tickLblPos val="nextTo"/>
        <c:spPr>
          <a:ln w="2663">
            <a:solidFill>
              <a:schemeClr val="tx1"/>
            </a:solidFill>
            <a:prstDash val="solid"/>
          </a:ln>
        </c:spPr>
        <c:txPr>
          <a:bodyPr rot="0" vert="horz"/>
          <a:lstStyle/>
          <a:p>
            <a:pPr>
              <a:defRPr sz="1200">
                <a:solidFill>
                  <a:srgbClr val="4C515A"/>
                </a:solidFill>
              </a:defRPr>
            </a:pPr>
            <a:endParaRPr lang="en-US"/>
          </a:p>
        </c:txPr>
        <c:crossAx val="636216424"/>
        <c:crosses val="autoZero"/>
        <c:auto val="1"/>
        <c:lblAlgn val="ctr"/>
        <c:lblOffset val="100"/>
        <c:tickLblSkip val="5"/>
        <c:tickMarkSkip val="5"/>
        <c:noMultiLvlLbl val="0"/>
      </c:catAx>
      <c:valAx>
        <c:axId val="636216424"/>
        <c:scaling>
          <c:orientation val="minMax"/>
        </c:scaling>
        <c:delete val="0"/>
        <c:axPos val="l"/>
        <c:numFmt formatCode="#,##0" sourceLinked="0"/>
        <c:majorTickMark val="out"/>
        <c:minorTickMark val="none"/>
        <c:tickLblPos val="nextTo"/>
        <c:spPr>
          <a:ln w="2663">
            <a:solidFill>
              <a:schemeClr val="tx1"/>
            </a:solidFill>
            <a:prstDash val="solid"/>
          </a:ln>
        </c:spPr>
        <c:txPr>
          <a:bodyPr rot="0" vert="horz"/>
          <a:lstStyle/>
          <a:p>
            <a:pPr>
              <a:defRPr sz="1400">
                <a:solidFill>
                  <a:srgbClr val="4C515A"/>
                </a:solidFill>
              </a:defRPr>
            </a:pPr>
            <a:endParaRPr lang="en-US"/>
          </a:p>
        </c:txPr>
        <c:crossAx val="636214856"/>
        <c:crosses val="autoZero"/>
        <c:crossBetween val="between"/>
      </c:valAx>
      <c:spPr>
        <a:noFill/>
        <a:ln w="21304">
          <a:noFill/>
        </a:ln>
      </c:spPr>
    </c:plotArea>
    <c:legend>
      <c:legendPos val="r"/>
      <c:layout>
        <c:manualLayout>
          <c:xMode val="edge"/>
          <c:yMode val="edge"/>
          <c:x val="0.78212217503767933"/>
          <c:y val="0"/>
          <c:w val="0.21006979479612031"/>
          <c:h val="0.85228730877378367"/>
        </c:manualLayout>
      </c:layout>
      <c:overlay val="0"/>
      <c:spPr>
        <a:noFill/>
        <a:ln w="21304">
          <a:noFill/>
        </a:ln>
      </c:spPr>
      <c:txPr>
        <a:bodyPr/>
        <a:lstStyle/>
        <a:p>
          <a:pPr>
            <a:defRPr sz="1200"/>
          </a:pPr>
          <a:endParaRPr lang="en-US"/>
        </a:p>
      </c:txPr>
    </c:legend>
    <c:plotVisOnly val="1"/>
    <c:dispBlanksAs val="gap"/>
    <c:showDLblsOverMax val="0"/>
  </c:chart>
  <c:spPr>
    <a:noFill/>
    <a:ln>
      <a:noFill/>
    </a:ln>
  </c:spPr>
  <c:txPr>
    <a:bodyPr/>
    <a:lstStyle/>
    <a:p>
      <a:pPr>
        <a:defRPr sz="1400" b="0" i="0" u="none" strike="noStrike"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NZ</c:v>
                </c:pt>
                <c:pt idx="1">
                  <c:v>AUS</c:v>
                </c:pt>
                <c:pt idx="2">
                  <c:v>CAN</c:v>
                </c:pt>
                <c:pt idx="3">
                  <c:v>NETH</c:v>
                </c:pt>
                <c:pt idx="4">
                  <c:v>UK</c:v>
                </c:pt>
                <c:pt idx="5">
                  <c:v>SWITZ</c:v>
                </c:pt>
                <c:pt idx="6">
                  <c:v>US</c:v>
                </c:pt>
                <c:pt idx="7">
                  <c:v>FRA</c:v>
                </c:pt>
                <c:pt idx="8">
                  <c:v>GER</c:v>
                </c:pt>
              </c:strCache>
            </c:strRef>
          </c:cat>
          <c:val>
            <c:numRef>
              <c:f>Sheet1!$B$2:$B$10</c:f>
              <c:numCache>
                <c:formatCode>0.0</c:formatCode>
                <c:ptCount val="9"/>
                <c:pt idx="0" formatCode="General">
                  <c:v>4.4000000000000004</c:v>
                </c:pt>
                <c:pt idx="1">
                  <c:v>44.8</c:v>
                </c:pt>
                <c:pt idx="2">
                  <c:v>50.5</c:v>
                </c:pt>
                <c:pt idx="3">
                  <c:v>51.1</c:v>
                </c:pt>
                <c:pt idx="4">
                  <c:v>62.1</c:v>
                </c:pt>
                <c:pt idx="5">
                  <c:v>74.099999999999994</c:v>
                </c:pt>
                <c:pt idx="6">
                  <c:v>110.8</c:v>
                </c:pt>
                <c:pt idx="7">
                  <c:v>114.1</c:v>
                </c:pt>
                <c:pt idx="8">
                  <c:v>143.4</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Sheet1!$C$2:$C$10</c:f>
              <c:numCache>
                <c:formatCode>General</c:formatCode>
                <c:ptCount val="9"/>
                <c:pt idx="0">
                  <c:v>64.7</c:v>
                </c:pt>
                <c:pt idx="1">
                  <c:v>64.7</c:v>
                </c:pt>
                <c:pt idx="2">
                  <c:v>64.7</c:v>
                </c:pt>
                <c:pt idx="3">
                  <c:v>64.7</c:v>
                </c:pt>
                <c:pt idx="4">
                  <c:v>64.7</c:v>
                </c:pt>
                <c:pt idx="5">
                  <c:v>64.7</c:v>
                </c:pt>
                <c:pt idx="6">
                  <c:v>64.7</c:v>
                </c:pt>
                <c:pt idx="7">
                  <c:v>64.7</c:v>
                </c:pt>
                <c:pt idx="8">
                  <c:v>64.7</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CAN</c:v>
                </c:pt>
                <c:pt idx="1">
                  <c:v>UK</c:v>
                </c:pt>
                <c:pt idx="2">
                  <c:v>NZ</c:v>
                </c:pt>
                <c:pt idx="3">
                  <c:v>SWE</c:v>
                </c:pt>
                <c:pt idx="4">
                  <c:v>FRA</c:v>
                </c:pt>
                <c:pt idx="5">
                  <c:v>NETH</c:v>
                </c:pt>
                <c:pt idx="6">
                  <c:v>GER</c:v>
                </c:pt>
                <c:pt idx="7">
                  <c:v>NOR</c:v>
                </c:pt>
                <c:pt idx="8">
                  <c:v>US</c:v>
                </c:pt>
                <c:pt idx="9">
                  <c:v>SWITZ</c:v>
                </c:pt>
              </c:strCache>
            </c:strRef>
          </c:cat>
          <c:val>
            <c:numRef>
              <c:f>Sheet1!$B$2:$B$11</c:f>
              <c:numCache>
                <c:formatCode>General</c:formatCode>
                <c:ptCount val="10"/>
                <c:pt idx="0">
                  <c:v>9.4</c:v>
                </c:pt>
                <c:pt idx="1">
                  <c:v>10</c:v>
                </c:pt>
                <c:pt idx="2">
                  <c:v>10.6</c:v>
                </c:pt>
                <c:pt idx="3">
                  <c:v>12.2</c:v>
                </c:pt>
                <c:pt idx="4">
                  <c:v>12.8</c:v>
                </c:pt>
                <c:pt idx="5">
                  <c:v>13.8</c:v>
                </c:pt>
                <c:pt idx="6">
                  <c:v>14.6</c:v>
                </c:pt>
                <c:pt idx="7">
                  <c:v>15.2</c:v>
                </c:pt>
                <c:pt idx="8">
                  <c:v>15.6</c:v>
                </c:pt>
                <c:pt idx="9">
                  <c:v>17</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Sheet1!$C$2:$C$11</c:f>
              <c:numCache>
                <c:formatCode>General</c:formatCode>
                <c:ptCount val="10"/>
                <c:pt idx="0">
                  <c:v>10.5</c:v>
                </c:pt>
                <c:pt idx="1">
                  <c:v>10.5</c:v>
                </c:pt>
                <c:pt idx="2">
                  <c:v>10.5</c:v>
                </c:pt>
                <c:pt idx="3">
                  <c:v>10.5</c:v>
                </c:pt>
                <c:pt idx="4">
                  <c:v>10.5</c:v>
                </c:pt>
                <c:pt idx="5">
                  <c:v>10.5</c:v>
                </c:pt>
                <c:pt idx="6">
                  <c:v>10.5</c:v>
                </c:pt>
                <c:pt idx="7">
                  <c:v>10.5</c:v>
                </c:pt>
                <c:pt idx="8">
                  <c:v>10.5</c:v>
                </c:pt>
                <c:pt idx="9">
                  <c:v>10.5</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2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0.13845585041575822"/>
          <c:w val="0.93920454910693052"/>
          <c:h val="0.73167636495215327"/>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UK</c:v>
                </c:pt>
                <c:pt idx="1">
                  <c:v>US</c:v>
                </c:pt>
                <c:pt idx="2">
                  <c:v>NZ</c:v>
                </c:pt>
                <c:pt idx="3">
                  <c:v>NETH</c:v>
                </c:pt>
                <c:pt idx="4">
                  <c:v>CAN</c:v>
                </c:pt>
                <c:pt idx="5">
                  <c:v>FRA</c:v>
                </c:pt>
                <c:pt idx="6">
                  <c:v>SWE</c:v>
                </c:pt>
                <c:pt idx="7">
                  <c:v>GER</c:v>
                </c:pt>
                <c:pt idx="8">
                  <c:v>NOR</c:v>
                </c:pt>
              </c:strCache>
            </c:strRef>
          </c:cat>
          <c:val>
            <c:numRef>
              <c:f>Sheet1!$B$2:$B$10</c:f>
              <c:numCache>
                <c:formatCode>General</c:formatCode>
                <c:ptCount val="9"/>
                <c:pt idx="0">
                  <c:v>72.599999999999994</c:v>
                </c:pt>
                <c:pt idx="1">
                  <c:v>67.5</c:v>
                </c:pt>
                <c:pt idx="2">
                  <c:v>65</c:v>
                </c:pt>
                <c:pt idx="3">
                  <c:v>64</c:v>
                </c:pt>
                <c:pt idx="4">
                  <c:v>61.1</c:v>
                </c:pt>
                <c:pt idx="5">
                  <c:v>49.7</c:v>
                </c:pt>
                <c:pt idx="6">
                  <c:v>49.4</c:v>
                </c:pt>
                <c:pt idx="7">
                  <c:v>34.799999999999997</c:v>
                </c:pt>
                <c:pt idx="8">
                  <c:v>34.4</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Sheet1!$C$2:$C$10</c:f>
              <c:numCache>
                <c:formatCode>General</c:formatCode>
                <c:ptCount val="9"/>
                <c:pt idx="0">
                  <c:v>44</c:v>
                </c:pt>
                <c:pt idx="1">
                  <c:v>44</c:v>
                </c:pt>
                <c:pt idx="2">
                  <c:v>44</c:v>
                </c:pt>
                <c:pt idx="3">
                  <c:v>44</c:v>
                </c:pt>
                <c:pt idx="4">
                  <c:v>44</c:v>
                </c:pt>
                <c:pt idx="5">
                  <c:v>44</c:v>
                </c:pt>
                <c:pt idx="6">
                  <c:v>44</c:v>
                </c:pt>
                <c:pt idx="7">
                  <c:v>44</c:v>
                </c:pt>
                <c:pt idx="8">
                  <c:v>44</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0.13845585041575822"/>
          <c:w val="0.93920454910693052"/>
          <c:h val="0.73167636495215327"/>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96DA-495C-A8D0-3136258290F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Sheet1!$A$3:$A$12</c:f>
              <c:strCache>
                <c:ptCount val="10"/>
                <c:pt idx="0">
                  <c:v>US</c:v>
                </c:pt>
                <c:pt idx="1">
                  <c:v>NETH</c:v>
                </c:pt>
                <c:pt idx="2">
                  <c:v>NOR</c:v>
                </c:pt>
                <c:pt idx="3">
                  <c:v>UK</c:v>
                </c:pt>
                <c:pt idx="4">
                  <c:v>NZ</c:v>
                </c:pt>
                <c:pt idx="5">
                  <c:v>AUS</c:v>
                </c:pt>
                <c:pt idx="6">
                  <c:v>CAN</c:v>
                </c:pt>
                <c:pt idx="7">
                  <c:v>GER</c:v>
                </c:pt>
                <c:pt idx="8">
                  <c:v>FRA</c:v>
                </c:pt>
                <c:pt idx="9">
                  <c:v>SWIZ</c:v>
                </c:pt>
              </c:strCache>
            </c:strRef>
          </c:cat>
          <c:val>
            <c:numRef>
              <c:f>Sheet1!$B$2:$B$12</c:f>
              <c:numCache>
                <c:formatCode>General</c:formatCode>
                <c:ptCount val="11"/>
                <c:pt idx="0">
                  <c:v>90.4</c:v>
                </c:pt>
                <c:pt idx="1">
                  <c:v>79.5</c:v>
                </c:pt>
                <c:pt idx="2">
                  <c:v>78.2</c:v>
                </c:pt>
                <c:pt idx="3">
                  <c:v>75.5</c:v>
                </c:pt>
                <c:pt idx="4">
                  <c:v>75.2</c:v>
                </c:pt>
                <c:pt idx="5">
                  <c:v>72</c:v>
                </c:pt>
                <c:pt idx="6">
                  <c:v>55.1</c:v>
                </c:pt>
                <c:pt idx="7">
                  <c:v>54</c:v>
                </c:pt>
                <c:pt idx="8">
                  <c:v>51</c:v>
                </c:pt>
                <c:pt idx="9">
                  <c:v>49.7</c:v>
                </c:pt>
                <c:pt idx="10">
                  <c:v>49</c:v>
                </c:pt>
              </c:numCache>
            </c:numRef>
          </c:val>
          <c:extLst>
            <c:ext xmlns:c16="http://schemas.microsoft.com/office/drawing/2014/chart" uri="{C3380CC4-5D6E-409C-BE32-E72D297353CC}">
              <c16:uniqueId val="{00000001-96DA-495C-A8D0-3136258290F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cat>
            <c:strRef>
              <c:f>Sheet1!$A$2:$A$12</c:f>
              <c:strCache>
                <c:ptCount val="11"/>
                <c:pt idx="0">
                  <c:v>SWE</c:v>
                </c:pt>
                <c:pt idx="1">
                  <c:v>US</c:v>
                </c:pt>
                <c:pt idx="2">
                  <c:v>NETH</c:v>
                </c:pt>
                <c:pt idx="3">
                  <c:v>NOR</c:v>
                </c:pt>
                <c:pt idx="4">
                  <c:v>UK</c:v>
                </c:pt>
                <c:pt idx="5">
                  <c:v>NZ</c:v>
                </c:pt>
                <c:pt idx="6">
                  <c:v>AUS</c:v>
                </c:pt>
                <c:pt idx="7">
                  <c:v>CAN</c:v>
                </c:pt>
                <c:pt idx="8">
                  <c:v>GER</c:v>
                </c:pt>
                <c:pt idx="9">
                  <c:v>FRA</c:v>
                </c:pt>
                <c:pt idx="10">
                  <c:v>SWIZ</c:v>
                </c:pt>
              </c:strCache>
            </c:strRef>
          </c:cat>
          <c:val>
            <c:numRef>
              <c:f>Sheet1!$C$2:$C$12</c:f>
              <c:numCache>
                <c:formatCode>0.0</c:formatCode>
                <c:ptCount val="11"/>
                <c:pt idx="0">
                  <c:v>59.673529411764704</c:v>
                </c:pt>
                <c:pt idx="1">
                  <c:v>59.673529411764704</c:v>
                </c:pt>
                <c:pt idx="2">
                  <c:v>59.673529411764704</c:v>
                </c:pt>
                <c:pt idx="3">
                  <c:v>59.673529411764704</c:v>
                </c:pt>
                <c:pt idx="4">
                  <c:v>59.673529411764704</c:v>
                </c:pt>
                <c:pt idx="5">
                  <c:v>59.673529411764704</c:v>
                </c:pt>
                <c:pt idx="6">
                  <c:v>59.673529411764704</c:v>
                </c:pt>
                <c:pt idx="7">
                  <c:v>59.673529411764704</c:v>
                </c:pt>
                <c:pt idx="8">
                  <c:v>59.673529411764704</c:v>
                </c:pt>
                <c:pt idx="9">
                  <c:v>59.673529411764704</c:v>
                </c:pt>
                <c:pt idx="10">
                  <c:v>59.673529411764704</c:v>
                </c:pt>
              </c:numCache>
            </c:numRef>
          </c:val>
          <c:smooth val="0"/>
          <c:extLst>
            <c:ext xmlns:c16="http://schemas.microsoft.com/office/drawing/2014/chart" uri="{C3380CC4-5D6E-409C-BE32-E72D297353CC}">
              <c16:uniqueId val="{00000002-96DA-495C-A8D0-3136258290F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0.13845585041575822"/>
          <c:w val="0.93920454910693052"/>
          <c:h val="0.73167636495215327"/>
        </c:manualLayout>
      </c:layout>
      <c:barChart>
        <c:barDir val="col"/>
        <c:grouping val="clustered"/>
        <c:varyColors val="0"/>
        <c:ser>
          <c:idx val="4"/>
          <c:order val="0"/>
          <c:tx>
            <c:strRef>
              <c:f>Sheet1!$B$1</c:f>
              <c:strCache>
                <c:ptCount val="1"/>
                <c:pt idx="0">
                  <c:v>rate</c:v>
                </c:pt>
              </c:strCache>
            </c:strRef>
          </c:tx>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AUS</c:v>
                </c:pt>
                <c:pt idx="2">
                  <c:v>SWE</c:v>
                </c:pt>
                <c:pt idx="3">
                  <c:v>CAN</c:v>
                </c:pt>
                <c:pt idx="4">
                  <c:v>NOR</c:v>
                </c:pt>
                <c:pt idx="5">
                  <c:v>NZ</c:v>
                </c:pt>
                <c:pt idx="6">
                  <c:v>FRA</c:v>
                </c:pt>
                <c:pt idx="7">
                  <c:v>NET</c:v>
                </c:pt>
                <c:pt idx="8">
                  <c:v>SWI</c:v>
                </c:pt>
                <c:pt idx="9">
                  <c:v>GER</c:v>
                </c:pt>
                <c:pt idx="10">
                  <c:v>UK</c:v>
                </c:pt>
              </c:strCache>
            </c:strRef>
          </c:cat>
          <c:val>
            <c:numRef>
              <c:f>Sheet1!$B$2:$B$12</c:f>
              <c:numCache>
                <c:formatCode>General</c:formatCode>
                <c:ptCount val="11"/>
                <c:pt idx="0" formatCode="0.0">
                  <c:v>90.2</c:v>
                </c:pt>
                <c:pt idx="1">
                  <c:v>89.5</c:v>
                </c:pt>
                <c:pt idx="2">
                  <c:v>88.8</c:v>
                </c:pt>
                <c:pt idx="3">
                  <c:v>88.2</c:v>
                </c:pt>
                <c:pt idx="4">
                  <c:v>87.7</c:v>
                </c:pt>
                <c:pt idx="5">
                  <c:v>87.6</c:v>
                </c:pt>
                <c:pt idx="6">
                  <c:v>86.7</c:v>
                </c:pt>
                <c:pt idx="7">
                  <c:v>86.6</c:v>
                </c:pt>
                <c:pt idx="8">
                  <c:v>86.2</c:v>
                </c:pt>
                <c:pt idx="9">
                  <c:v>86</c:v>
                </c:pt>
                <c:pt idx="10">
                  <c:v>85.6</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tx>
            <c:strRef>
              <c:f>Sheet1!$C$1</c:f>
              <c:strCache>
                <c:ptCount val="1"/>
                <c:pt idx="0">
                  <c:v>avg</c:v>
                </c:pt>
              </c:strCache>
            </c:strRef>
          </c:tx>
          <c:spPr>
            <a:ln>
              <a:solidFill>
                <a:schemeClr val="accent2"/>
              </a:solidFill>
            </a:ln>
          </c:spPr>
          <c:marker>
            <c:symbol val="none"/>
          </c:marker>
          <c:cat>
            <c:strRef>
              <c:f>Sheet1!$A$2:$A$12</c:f>
              <c:strCache>
                <c:ptCount val="11"/>
                <c:pt idx="0">
                  <c:v>US</c:v>
                </c:pt>
                <c:pt idx="1">
                  <c:v>AUS</c:v>
                </c:pt>
                <c:pt idx="2">
                  <c:v>SWE</c:v>
                </c:pt>
                <c:pt idx="3">
                  <c:v>CAN</c:v>
                </c:pt>
                <c:pt idx="4">
                  <c:v>NOR</c:v>
                </c:pt>
                <c:pt idx="5">
                  <c:v>NZ</c:v>
                </c:pt>
                <c:pt idx="6">
                  <c:v>FRA</c:v>
                </c:pt>
                <c:pt idx="7">
                  <c:v>NET</c:v>
                </c:pt>
                <c:pt idx="8">
                  <c:v>SWI</c:v>
                </c:pt>
                <c:pt idx="9">
                  <c:v>GER</c:v>
                </c:pt>
                <c:pt idx="10">
                  <c:v>UK</c:v>
                </c:pt>
              </c:strCache>
            </c:strRef>
          </c:cat>
          <c:val>
            <c:numRef>
              <c:f>Sheet1!$C$2:$C$12</c:f>
              <c:numCache>
                <c:formatCode>0.0</c:formatCode>
                <c:ptCount val="11"/>
                <c:pt idx="0">
                  <c:v>84.493548387096766</c:v>
                </c:pt>
                <c:pt idx="1">
                  <c:v>84.493548387096766</c:v>
                </c:pt>
                <c:pt idx="2">
                  <c:v>84.493548387096766</c:v>
                </c:pt>
                <c:pt idx="3">
                  <c:v>84.493548387096766</c:v>
                </c:pt>
                <c:pt idx="4">
                  <c:v>84.493548387096766</c:v>
                </c:pt>
                <c:pt idx="5">
                  <c:v>84.493548387096766</c:v>
                </c:pt>
                <c:pt idx="6">
                  <c:v>84.493548387096766</c:v>
                </c:pt>
                <c:pt idx="7">
                  <c:v>84.493548387096766</c:v>
                </c:pt>
                <c:pt idx="8">
                  <c:v>84.493548387096766</c:v>
                </c:pt>
                <c:pt idx="9">
                  <c:v>84.493548387096766</c:v>
                </c:pt>
                <c:pt idx="10">
                  <c:v>84.493548387096766</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05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5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90707654024525"/>
          <c:y val="0.13845585041575822"/>
          <c:w val="0.88809292345975477"/>
          <c:h val="0.73167636495215327"/>
        </c:manualLayout>
      </c:layout>
      <c:barChart>
        <c:barDir val="col"/>
        <c:grouping val="clustered"/>
        <c:varyColors val="0"/>
        <c:ser>
          <c:idx val="4"/>
          <c:order val="0"/>
          <c:tx>
            <c:strRef>
              <c:f>Sheet1!$B$1</c:f>
              <c:strCache>
                <c:ptCount val="1"/>
                <c:pt idx="0">
                  <c:v>rate</c:v>
                </c:pt>
              </c:strCache>
            </c:strRef>
          </c:tx>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96DA-495C-A8D0-3136258290FF}"/>
              </c:ext>
            </c:extLst>
          </c:dPt>
          <c:dLbls>
            <c:numFmt formatCode="#,##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Sheet1!$A$3:$A$12</c:f>
              <c:strCache>
                <c:ptCount val="10"/>
                <c:pt idx="0">
                  <c:v>SWIZ</c:v>
                </c:pt>
                <c:pt idx="1">
                  <c:v>SWE</c:v>
                </c:pt>
                <c:pt idx="2">
                  <c:v>NETH</c:v>
                </c:pt>
                <c:pt idx="3">
                  <c:v>NZ</c:v>
                </c:pt>
                <c:pt idx="4">
                  <c:v>CAN</c:v>
                </c:pt>
                <c:pt idx="5">
                  <c:v>AUS</c:v>
                </c:pt>
                <c:pt idx="6">
                  <c:v>GER</c:v>
                </c:pt>
                <c:pt idx="7">
                  <c:v>FRA</c:v>
                </c:pt>
                <c:pt idx="8">
                  <c:v>UK</c:v>
                </c:pt>
                <c:pt idx="9">
                  <c:v>US</c:v>
                </c:pt>
              </c:strCache>
            </c:strRef>
          </c:cat>
          <c:val>
            <c:numRef>
              <c:f>Sheet1!$B$2:$B$12</c:f>
              <c:numCache>
                <c:formatCode>#,##0.0_ ;\-#,##0.0\ </c:formatCode>
                <c:ptCount val="11"/>
                <c:pt idx="0">
                  <c:v>73.3</c:v>
                </c:pt>
                <c:pt idx="1">
                  <c:v>71.400000000000006</c:v>
                </c:pt>
                <c:pt idx="2">
                  <c:v>68.3</c:v>
                </c:pt>
                <c:pt idx="3">
                  <c:v>67.5</c:v>
                </c:pt>
                <c:pt idx="4">
                  <c:v>67.400000000000006</c:v>
                </c:pt>
                <c:pt idx="5">
                  <c:v>66.599999999999994</c:v>
                </c:pt>
                <c:pt idx="6">
                  <c:v>66.400000000000006</c:v>
                </c:pt>
                <c:pt idx="7">
                  <c:v>65.2</c:v>
                </c:pt>
                <c:pt idx="8">
                  <c:v>65</c:v>
                </c:pt>
                <c:pt idx="9">
                  <c:v>63.8</c:v>
                </c:pt>
                <c:pt idx="10">
                  <c:v>62.6</c:v>
                </c:pt>
              </c:numCache>
            </c:numRef>
          </c:val>
          <c:extLst>
            <c:ext xmlns:c16="http://schemas.microsoft.com/office/drawing/2014/chart" uri="{C3380CC4-5D6E-409C-BE32-E72D297353CC}">
              <c16:uniqueId val="{00000001-96DA-495C-A8D0-3136258290F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tx>
            <c:strRef>
              <c:f>Sheet1!$C$1</c:f>
              <c:strCache>
                <c:ptCount val="1"/>
                <c:pt idx="0">
                  <c:v>avg</c:v>
                </c:pt>
              </c:strCache>
            </c:strRef>
          </c:tx>
          <c:spPr>
            <a:ln>
              <a:solidFill>
                <a:schemeClr val="accent2"/>
              </a:solidFill>
            </a:ln>
          </c:spPr>
          <c:marker>
            <c:symbol val="none"/>
          </c:marker>
          <c:cat>
            <c:strRef>
              <c:f>Sheet1!$A$2:$A$12</c:f>
              <c:strCache>
                <c:ptCount val="11"/>
                <c:pt idx="0">
                  <c:v>NOR</c:v>
                </c:pt>
                <c:pt idx="1">
                  <c:v>SWIZ</c:v>
                </c:pt>
                <c:pt idx="2">
                  <c:v>SWE</c:v>
                </c:pt>
                <c:pt idx="3">
                  <c:v>NETH</c:v>
                </c:pt>
                <c:pt idx="4">
                  <c:v>NZ</c:v>
                </c:pt>
                <c:pt idx="5">
                  <c:v>CAN</c:v>
                </c:pt>
                <c:pt idx="6">
                  <c:v>AUS</c:v>
                </c:pt>
                <c:pt idx="7">
                  <c:v>GER</c:v>
                </c:pt>
                <c:pt idx="8">
                  <c:v>FRA</c:v>
                </c:pt>
                <c:pt idx="9">
                  <c:v>UK</c:v>
                </c:pt>
                <c:pt idx="10">
                  <c:v>US</c:v>
                </c:pt>
              </c:strCache>
            </c:strRef>
          </c:cat>
          <c:val>
            <c:numRef>
              <c:f>Sheet1!$C$2:$C$12</c:f>
              <c:numCache>
                <c:formatCode>#,##0.0_ ;\-#,##0.0\ </c:formatCode>
                <c:ptCount val="11"/>
                <c:pt idx="0">
                  <c:v>65.767741935483883</c:v>
                </c:pt>
                <c:pt idx="1">
                  <c:v>65.767741935483883</c:v>
                </c:pt>
                <c:pt idx="2">
                  <c:v>65.767741935483883</c:v>
                </c:pt>
                <c:pt idx="3">
                  <c:v>65.767741935483883</c:v>
                </c:pt>
                <c:pt idx="4">
                  <c:v>65.767741935483883</c:v>
                </c:pt>
                <c:pt idx="5">
                  <c:v>65.767741935483883</c:v>
                </c:pt>
                <c:pt idx="6">
                  <c:v>65.767741935483883</c:v>
                </c:pt>
                <c:pt idx="7">
                  <c:v>65.767741935483883</c:v>
                </c:pt>
                <c:pt idx="8">
                  <c:v>65.767741935483883</c:v>
                </c:pt>
                <c:pt idx="9">
                  <c:v>65.767741935483883</c:v>
                </c:pt>
                <c:pt idx="10">
                  <c:v>65.767741935483883</c:v>
                </c:pt>
              </c:numCache>
            </c:numRef>
          </c:val>
          <c:smooth val="0"/>
          <c:extLst>
            <c:ext xmlns:c16="http://schemas.microsoft.com/office/drawing/2014/chart" uri="{C3380CC4-5D6E-409C-BE32-E72D297353CC}">
              <c16:uniqueId val="{00000002-96DA-495C-A8D0-3136258290F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05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0"/>
          <c:min val="5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55379533071728"/>
          <c:y val="0.12902422072727748"/>
          <c:w val="0.86712450746480818"/>
          <c:h val="0.76090441711047152"/>
        </c:manualLayout>
      </c:layout>
      <c:barChart>
        <c:barDir val="col"/>
        <c:grouping val="clustered"/>
        <c:varyColors val="0"/>
        <c:ser>
          <c:idx val="0"/>
          <c:order val="0"/>
          <c:tx>
            <c:strRef>
              <c:f>Sheet1!$B$1</c:f>
              <c:strCache>
                <c:ptCount val="1"/>
                <c:pt idx="0">
                  <c:v>Diabetes</c:v>
                </c:pt>
              </c:strCache>
            </c:strRef>
          </c:tx>
          <c:spPr>
            <a:solidFill>
              <a:srgbClr val="4ABDBC"/>
            </a:solidFill>
            <a:ln>
              <a:noFill/>
            </a:ln>
            <a:effectLst/>
          </c:spPr>
          <c:invertIfNegative val="0"/>
          <c:dPt>
            <c:idx val="7"/>
            <c:invertIfNegative val="0"/>
            <c:bubble3D val="0"/>
            <c:spPr>
              <a:pattFill prst="wdDnDiag">
                <a:fgClr>
                  <a:srgbClr val="4ABDBC"/>
                </a:fgClr>
                <a:bgClr>
                  <a:sysClr val="window" lastClr="FFFFFF"/>
                </a:bgClr>
              </a:pattFill>
              <a:ln>
                <a:solidFill>
                  <a:srgbClr val="4ABDBC"/>
                </a:solidFill>
              </a:ln>
              <a:effectLst/>
            </c:spPr>
            <c:extLst>
              <c:ext xmlns:c16="http://schemas.microsoft.com/office/drawing/2014/chart" uri="{C3380CC4-5D6E-409C-BE32-E72D297353CC}">
                <c16:uniqueId val="{00000003-76B4-4998-84D5-6EA9C0A2D145}"/>
              </c:ext>
            </c:extLst>
          </c:dPt>
          <c:dLbls>
            <c:dLbl>
              <c:idx val="11"/>
              <c:layout>
                <c:manualLayout>
                  <c:x val="-8.8062605347203008E-3"/>
                  <c:y val="-5.1749768491132602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B4-4998-84D5-6EA9C0A2D14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lang="en-US" sz="1400" b="1"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NETH</c:v>
                </c:pt>
                <c:pt idx="1">
                  <c:v>UK</c:v>
                </c:pt>
                <c:pt idx="2">
                  <c:v>SWITZ</c:v>
                </c:pt>
                <c:pt idx="3">
                  <c:v>NOR</c:v>
                </c:pt>
                <c:pt idx="4">
                  <c:v>SWE</c:v>
                </c:pt>
                <c:pt idx="5">
                  <c:v>NZ</c:v>
                </c:pt>
                <c:pt idx="6">
                  <c:v>CAN</c:v>
                </c:pt>
                <c:pt idx="7">
                  <c:v>OECD</c:v>
                </c:pt>
                <c:pt idx="8">
                  <c:v>AUS</c:v>
                </c:pt>
                <c:pt idx="9">
                  <c:v>FRA</c:v>
                </c:pt>
                <c:pt idx="10">
                  <c:v>US</c:v>
                </c:pt>
                <c:pt idx="11">
                  <c:v>GER</c:v>
                </c:pt>
              </c:strCache>
            </c:strRef>
          </c:cat>
          <c:val>
            <c:numRef>
              <c:f>Sheet1!$B$2:$B$13</c:f>
              <c:numCache>
                <c:formatCode>General</c:formatCode>
                <c:ptCount val="12"/>
                <c:pt idx="0">
                  <c:v>59.4</c:v>
                </c:pt>
                <c:pt idx="1">
                  <c:v>78.2</c:v>
                </c:pt>
                <c:pt idx="2">
                  <c:v>84.9</c:v>
                </c:pt>
                <c:pt idx="3">
                  <c:v>87.8</c:v>
                </c:pt>
                <c:pt idx="4">
                  <c:v>89</c:v>
                </c:pt>
                <c:pt idx="5">
                  <c:v>91.4</c:v>
                </c:pt>
                <c:pt idx="6">
                  <c:v>105.5</c:v>
                </c:pt>
                <c:pt idx="7" formatCode="0">
                  <c:v>135</c:v>
                </c:pt>
                <c:pt idx="8">
                  <c:v>142.19999999999999</c:v>
                </c:pt>
                <c:pt idx="9">
                  <c:v>153.30000000000001</c:v>
                </c:pt>
                <c:pt idx="10">
                  <c:v>203.6</c:v>
                </c:pt>
                <c:pt idx="11">
                  <c:v>261.2</c:v>
                </c:pt>
              </c:numCache>
            </c:numRef>
          </c:val>
          <c:extLst>
            <c:ext xmlns:c16="http://schemas.microsoft.com/office/drawing/2014/chart" uri="{C3380CC4-5D6E-409C-BE32-E72D297353CC}">
              <c16:uniqueId val="{00000000-2758-449A-BEC6-0CB59AAA9D12}"/>
            </c:ext>
          </c:extLst>
        </c:ser>
        <c:ser>
          <c:idx val="1"/>
          <c:order val="1"/>
          <c:tx>
            <c:strRef>
              <c:f>Sheet1!$C$1</c:f>
              <c:strCache>
                <c:ptCount val="1"/>
                <c:pt idx="0">
                  <c:v>Hypertension</c:v>
                </c:pt>
              </c:strCache>
            </c:strRef>
          </c:tx>
          <c:spPr>
            <a:solidFill>
              <a:schemeClr val="accent2"/>
            </a:solidFill>
            <a:ln>
              <a:noFill/>
            </a:ln>
            <a:effectLst/>
          </c:spPr>
          <c:invertIfNegative val="0"/>
          <c:dPt>
            <c:idx val="7"/>
            <c:invertIfNegative val="0"/>
            <c:bubble3D val="0"/>
            <c:spPr>
              <a:pattFill prst="wdDnDiag">
                <a:fgClr>
                  <a:srgbClr val="F47920"/>
                </a:fgClr>
                <a:bgClr>
                  <a:sysClr val="window" lastClr="FFFFFF"/>
                </a:bgClr>
              </a:pattFill>
              <a:ln>
                <a:solidFill>
                  <a:srgbClr val="F47920"/>
                </a:solidFill>
              </a:ln>
              <a:effectLst/>
            </c:spPr>
            <c:extLst>
              <c:ext xmlns:c16="http://schemas.microsoft.com/office/drawing/2014/chart" uri="{C3380CC4-5D6E-409C-BE32-E72D297353CC}">
                <c16:uniqueId val="{00000000-76B4-4998-84D5-6EA9C0A2D145}"/>
              </c:ext>
            </c:extLst>
          </c:dPt>
          <c:dLbls>
            <c:dLbl>
              <c:idx val="7"/>
              <c:layout>
                <c:manualLayout>
                  <c:x val="2.9354201782401E-3"/>
                  <c:y val="-2.822747253211319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B4-4998-84D5-6EA9C0A2D145}"/>
                </c:ext>
              </c:extLst>
            </c:dLbl>
            <c:dLbl>
              <c:idx val="10"/>
              <c:layout>
                <c:manualLayout>
                  <c:x val="4.4031302673601504E-3"/>
                  <c:y val="5.645494506422639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B4-4998-84D5-6EA9C0A2D145}"/>
                </c:ext>
              </c:extLst>
            </c:dLbl>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accent2"/>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NETH</c:v>
                </c:pt>
                <c:pt idx="1">
                  <c:v>UK</c:v>
                </c:pt>
                <c:pt idx="2">
                  <c:v>SWITZ</c:v>
                </c:pt>
                <c:pt idx="3">
                  <c:v>NOR</c:v>
                </c:pt>
                <c:pt idx="4">
                  <c:v>SWE</c:v>
                </c:pt>
                <c:pt idx="5">
                  <c:v>NZ</c:v>
                </c:pt>
                <c:pt idx="6">
                  <c:v>CAN</c:v>
                </c:pt>
                <c:pt idx="7">
                  <c:v>OECD</c:v>
                </c:pt>
                <c:pt idx="8">
                  <c:v>AUS</c:v>
                </c:pt>
                <c:pt idx="9">
                  <c:v>FRA</c:v>
                </c:pt>
                <c:pt idx="10">
                  <c:v>US</c:v>
                </c:pt>
                <c:pt idx="11">
                  <c:v>GER</c:v>
                </c:pt>
              </c:strCache>
            </c:strRef>
          </c:cat>
          <c:val>
            <c:numRef>
              <c:f>Sheet1!$C$2:$C$13</c:f>
              <c:numCache>
                <c:formatCode>General</c:formatCode>
                <c:ptCount val="12"/>
                <c:pt idx="0">
                  <c:v>18.100000000000001</c:v>
                </c:pt>
                <c:pt idx="1">
                  <c:v>18.100000000000001</c:v>
                </c:pt>
                <c:pt idx="2">
                  <c:v>57</c:v>
                </c:pt>
                <c:pt idx="3">
                  <c:v>56.7</c:v>
                </c:pt>
                <c:pt idx="4">
                  <c:v>31.3</c:v>
                </c:pt>
                <c:pt idx="5">
                  <c:v>23.4</c:v>
                </c:pt>
                <c:pt idx="6">
                  <c:v>18.7</c:v>
                </c:pt>
                <c:pt idx="7" formatCode="0">
                  <c:v>105</c:v>
                </c:pt>
                <c:pt idx="8">
                  <c:v>36.4</c:v>
                </c:pt>
                <c:pt idx="9">
                  <c:v>48</c:v>
                </c:pt>
                <c:pt idx="10">
                  <c:v>158.5</c:v>
                </c:pt>
                <c:pt idx="11">
                  <c:v>319.7</c:v>
                </c:pt>
              </c:numCache>
            </c:numRef>
          </c:val>
          <c:extLst>
            <c:ext xmlns:c16="http://schemas.microsoft.com/office/drawing/2014/chart" uri="{C3380CC4-5D6E-409C-BE32-E72D297353CC}">
              <c16:uniqueId val="{00000001-2758-449A-BEC6-0CB59AAA9D12}"/>
            </c:ext>
          </c:extLst>
        </c:ser>
        <c:dLbls>
          <c:dLblPos val="outEnd"/>
          <c:showLegendKey val="0"/>
          <c:showVal val="1"/>
          <c:showCatName val="0"/>
          <c:showSerName val="0"/>
          <c:showPercent val="0"/>
          <c:showBubbleSize val="0"/>
        </c:dLbls>
        <c:gapWidth val="114"/>
        <c:overlap val="-16"/>
        <c:axId val="739546464"/>
        <c:axId val="739546856"/>
      </c:barChart>
      <c:catAx>
        <c:axId val="73954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856"/>
        <c:crosses val="autoZero"/>
        <c:auto val="1"/>
        <c:lblAlgn val="ctr"/>
        <c:lblOffset val="100"/>
        <c:noMultiLvlLbl val="0"/>
      </c:catAx>
      <c:valAx>
        <c:axId val="739546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464"/>
        <c:crosses val="autoZero"/>
        <c:crossBetween val="between"/>
      </c:valAx>
      <c:spPr>
        <a:noFill/>
        <a:ln>
          <a:noFill/>
        </a:ln>
        <a:effectLst/>
      </c:spPr>
    </c:plotArea>
    <c:legend>
      <c:legendPos val="t"/>
      <c:layout>
        <c:manualLayout>
          <c:xMode val="edge"/>
          <c:yMode val="edge"/>
          <c:x val="0.35617290549391617"/>
          <c:y val="2.7671813624000705E-3"/>
          <c:w val="0.39443125367288667"/>
          <c:h val="0.12775998557954005"/>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55379533071728"/>
          <c:y val="0.12902422072727748"/>
          <c:w val="0.86712450746480818"/>
          <c:h val="0.76090441711047152"/>
        </c:manualLayout>
      </c:layout>
      <c:barChart>
        <c:barDir val="col"/>
        <c:grouping val="clustered"/>
        <c:varyColors val="0"/>
        <c:ser>
          <c:idx val="0"/>
          <c:order val="0"/>
          <c:tx>
            <c:strRef>
              <c:f>Sheet1!$B$1</c:f>
              <c:strCache>
                <c:ptCount val="1"/>
                <c:pt idx="0">
                  <c:v>2000</c:v>
                </c:pt>
              </c:strCache>
            </c:strRef>
          </c:tx>
          <c:spPr>
            <a:solidFill>
              <a:srgbClr val="4ABDBC"/>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lang="en-US" sz="1400" b="1"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SWITZ</c:v>
                </c:pt>
                <c:pt idx="1">
                  <c:v>FRA</c:v>
                </c:pt>
                <c:pt idx="2">
                  <c:v>NOR</c:v>
                </c:pt>
                <c:pt idx="3">
                  <c:v>AUS</c:v>
                </c:pt>
                <c:pt idx="4">
                  <c:v>SWE</c:v>
                </c:pt>
                <c:pt idx="5">
                  <c:v>NETH</c:v>
                </c:pt>
                <c:pt idx="6">
                  <c:v>CAN</c:v>
                </c:pt>
                <c:pt idx="7">
                  <c:v>NZ</c:v>
                </c:pt>
                <c:pt idx="8">
                  <c:v>UK</c:v>
                </c:pt>
                <c:pt idx="9">
                  <c:v>GER</c:v>
                </c:pt>
                <c:pt idx="10">
                  <c:v>US</c:v>
                </c:pt>
              </c:strCache>
            </c:strRef>
          </c:cat>
          <c:val>
            <c:numRef>
              <c:f>Sheet1!$B$2:$B$12</c:f>
              <c:numCache>
                <c:formatCode>General</c:formatCode>
                <c:ptCount val="11"/>
                <c:pt idx="0">
                  <c:v>90</c:v>
                </c:pt>
                <c:pt idx="1">
                  <c:v>90</c:v>
                </c:pt>
                <c:pt idx="2">
                  <c:v>117</c:v>
                </c:pt>
                <c:pt idx="3">
                  <c:v>108</c:v>
                </c:pt>
                <c:pt idx="4">
                  <c:v>111</c:v>
                </c:pt>
                <c:pt idx="5">
                  <c:v>121</c:v>
                </c:pt>
                <c:pt idx="6">
                  <c:v>109</c:v>
                </c:pt>
                <c:pt idx="7">
                  <c:v>135</c:v>
                </c:pt>
                <c:pt idx="8">
                  <c:v>145</c:v>
                </c:pt>
                <c:pt idx="9">
                  <c:v>131</c:v>
                </c:pt>
                <c:pt idx="10">
                  <c:v>149</c:v>
                </c:pt>
              </c:numCache>
            </c:numRef>
          </c:val>
          <c:extLst>
            <c:ext xmlns:c16="http://schemas.microsoft.com/office/drawing/2014/chart" uri="{C3380CC4-5D6E-409C-BE32-E72D297353CC}">
              <c16:uniqueId val="{00000000-EC55-42EF-829A-9CCD5E08590F}"/>
            </c:ext>
          </c:extLst>
        </c:ser>
        <c:ser>
          <c:idx val="1"/>
          <c:order val="1"/>
          <c:tx>
            <c:strRef>
              <c:f>Sheet1!$C$1</c:f>
              <c:strCache>
                <c:ptCount val="1"/>
                <c:pt idx="0">
                  <c:v>2016</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accent2"/>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SWITZ</c:v>
                </c:pt>
                <c:pt idx="1">
                  <c:v>FRA</c:v>
                </c:pt>
                <c:pt idx="2">
                  <c:v>NOR</c:v>
                </c:pt>
                <c:pt idx="3">
                  <c:v>AUS</c:v>
                </c:pt>
                <c:pt idx="4">
                  <c:v>SWE</c:v>
                </c:pt>
                <c:pt idx="5">
                  <c:v>NETH</c:v>
                </c:pt>
                <c:pt idx="6">
                  <c:v>CAN</c:v>
                </c:pt>
                <c:pt idx="7">
                  <c:v>NZ</c:v>
                </c:pt>
                <c:pt idx="8">
                  <c:v>UK</c:v>
                </c:pt>
                <c:pt idx="9">
                  <c:v>GER</c:v>
                </c:pt>
                <c:pt idx="10">
                  <c:v>US</c:v>
                </c:pt>
              </c:strCache>
            </c:strRef>
          </c:cat>
          <c:val>
            <c:numRef>
              <c:f>Sheet1!$C$2:$C$12</c:f>
              <c:numCache>
                <c:formatCode>General</c:formatCode>
                <c:ptCount val="11"/>
                <c:pt idx="0">
                  <c:v>54</c:v>
                </c:pt>
                <c:pt idx="1">
                  <c:v>60</c:v>
                </c:pt>
                <c:pt idx="2">
                  <c:v>60</c:v>
                </c:pt>
                <c:pt idx="3">
                  <c:v>62</c:v>
                </c:pt>
                <c:pt idx="4">
                  <c:v>65</c:v>
                </c:pt>
                <c:pt idx="5">
                  <c:v>67</c:v>
                </c:pt>
                <c:pt idx="6">
                  <c:v>72</c:v>
                </c:pt>
                <c:pt idx="7">
                  <c:v>82</c:v>
                </c:pt>
                <c:pt idx="8">
                  <c:v>84</c:v>
                </c:pt>
                <c:pt idx="9">
                  <c:v>86</c:v>
                </c:pt>
                <c:pt idx="10">
                  <c:v>112</c:v>
                </c:pt>
              </c:numCache>
            </c:numRef>
          </c:val>
          <c:extLst>
            <c:ext xmlns:c16="http://schemas.microsoft.com/office/drawing/2014/chart" uri="{C3380CC4-5D6E-409C-BE32-E72D297353CC}">
              <c16:uniqueId val="{00000001-EC55-42EF-829A-9CCD5E08590F}"/>
            </c:ext>
          </c:extLst>
        </c:ser>
        <c:dLbls>
          <c:dLblPos val="outEnd"/>
          <c:showLegendKey val="0"/>
          <c:showVal val="1"/>
          <c:showCatName val="0"/>
          <c:showSerName val="0"/>
          <c:showPercent val="0"/>
          <c:showBubbleSize val="0"/>
        </c:dLbls>
        <c:gapWidth val="158"/>
        <c:overlap val="-16"/>
        <c:axId val="739546464"/>
        <c:axId val="739546856"/>
      </c:barChart>
      <c:catAx>
        <c:axId val="73954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856"/>
        <c:crosses val="autoZero"/>
        <c:auto val="1"/>
        <c:lblAlgn val="ctr"/>
        <c:lblOffset val="100"/>
        <c:noMultiLvlLbl val="0"/>
      </c:catAx>
      <c:valAx>
        <c:axId val="739546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739546464"/>
        <c:crosses val="autoZero"/>
        <c:crossBetween val="between"/>
      </c:valAx>
      <c:spPr>
        <a:noFill/>
        <a:ln>
          <a:noFill/>
        </a:ln>
        <a:effectLst/>
      </c:spPr>
    </c:plotArea>
    <c:legend>
      <c:legendPos val="t"/>
      <c:layout>
        <c:manualLayout>
          <c:xMode val="edge"/>
          <c:yMode val="edge"/>
          <c:x val="0.35910832567215639"/>
          <c:y val="3.6640123981175499E-2"/>
          <c:w val="0.39443125367288667"/>
          <c:h val="7.412771640324353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showDLblsOverMax val="0"/>
  </c:chart>
  <c:spPr>
    <a:noFill/>
    <a:ln>
      <a:noFill/>
    </a:ln>
    <a:effectLst/>
  </c:spPr>
  <c:txPr>
    <a:bodyPr/>
    <a:lstStyle/>
    <a:p>
      <a:pPr>
        <a:defRPr>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47921226427477"/>
          <c:y val="0.13162703355208299"/>
          <c:w val="0.89852078773572519"/>
          <c:h val="0.73950779808726796"/>
        </c:manualLayout>
      </c:layout>
      <c:barChart>
        <c:barDir val="col"/>
        <c:grouping val="stacked"/>
        <c:varyColors val="0"/>
        <c:ser>
          <c:idx val="4"/>
          <c:order val="0"/>
          <c:tx>
            <c:strRef>
              <c:f>Sheet1!$B$1</c:f>
              <c:strCache>
                <c:ptCount val="1"/>
                <c:pt idx="0">
                  <c:v>Public spending</c:v>
                </c:pt>
              </c:strCache>
            </c:strRef>
          </c:tx>
          <c:spPr>
            <a:solidFill>
              <a:srgbClr val="4ABDBC"/>
            </a:solidFill>
            <a:ln w="9525">
              <a:solidFill>
                <a:schemeClr val="tx2"/>
              </a:solidFill>
              <a:prstDash val="solid"/>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UK</c:v>
                </c:pt>
                <c:pt idx="2">
                  <c:v>OECD</c:v>
                </c:pt>
                <c:pt idx="3">
                  <c:v>AUS</c:v>
                </c:pt>
                <c:pt idx="4">
                  <c:v>FRA</c:v>
                </c:pt>
                <c:pt idx="5">
                  <c:v>CAN</c:v>
                </c:pt>
                <c:pt idx="6">
                  <c:v>NETH</c:v>
                </c:pt>
                <c:pt idx="7">
                  <c:v>SWE</c:v>
                </c:pt>
                <c:pt idx="8">
                  <c:v>GER</c:v>
                </c:pt>
                <c:pt idx="9">
                  <c:v>NOR</c:v>
                </c:pt>
                <c:pt idx="10">
                  <c:v>SWITZ</c:v>
                </c:pt>
                <c:pt idx="11">
                  <c:v>US*</c:v>
                </c:pt>
              </c:strCache>
            </c:strRef>
          </c:cat>
          <c:val>
            <c:numRef>
              <c:f>Sheet1!$B$2:$B$13</c:f>
              <c:numCache>
                <c:formatCode>0</c:formatCode>
                <c:ptCount val="12"/>
                <c:pt idx="0">
                  <c:v>3107.65</c:v>
                </c:pt>
                <c:pt idx="1">
                  <c:v>3107.0529999999999</c:v>
                </c:pt>
                <c:pt idx="2">
                  <c:v>3038</c:v>
                </c:pt>
                <c:pt idx="3">
                  <c:v>3131.9479999999999</c:v>
                </c:pt>
                <c:pt idx="4">
                  <c:v>4111.1989999999996</c:v>
                </c:pt>
                <c:pt idx="5">
                  <c:v>3465.9839999999999</c:v>
                </c:pt>
                <c:pt idx="6">
                  <c:v>4342.6639999999998</c:v>
                </c:pt>
                <c:pt idx="7">
                  <c:v>4569.4939999999997</c:v>
                </c:pt>
                <c:pt idx="8">
                  <c:v>5056.076</c:v>
                </c:pt>
                <c:pt idx="9">
                  <c:v>5288.7510000000002</c:v>
                </c:pt>
                <c:pt idx="10">
                  <c:v>4545.4279999999999</c:v>
                </c:pt>
                <c:pt idx="11" formatCode="_(* #,##0_);_(* \(#,##0\);_(* &quot;-&quot;??_);_(@_)">
                  <c:v>4992.5020000000004</c:v>
                </c:pt>
              </c:numCache>
            </c:numRef>
          </c:val>
          <c:extLst>
            <c:ext xmlns:c16="http://schemas.microsoft.com/office/drawing/2014/chart" uri="{C3380CC4-5D6E-409C-BE32-E72D297353CC}">
              <c16:uniqueId val="{00000000-9DA9-4C96-A692-524D1E0E13C9}"/>
            </c:ext>
          </c:extLst>
        </c:ser>
        <c:ser>
          <c:idx val="3"/>
          <c:order val="1"/>
          <c:tx>
            <c:strRef>
              <c:f>Sheet1!$C$1</c:f>
              <c:strCache>
                <c:ptCount val="1"/>
                <c:pt idx="0">
                  <c:v>Private spending</c:v>
                </c:pt>
              </c:strCache>
            </c:strRef>
          </c:tx>
          <c:spPr>
            <a:solidFill>
              <a:srgbClr val="F47920"/>
            </a:solidFill>
            <a:ln w="9525">
              <a:solidFill>
                <a:schemeClr val="tx2"/>
              </a:solidFill>
              <a:prstDash val="solid"/>
            </a:ln>
          </c:spPr>
          <c:invertIfNegative val="0"/>
          <c:dLbls>
            <c:numFmt formatCode="#,##0" sourceLinked="0"/>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UK</c:v>
                </c:pt>
                <c:pt idx="2">
                  <c:v>OECD</c:v>
                </c:pt>
                <c:pt idx="3">
                  <c:v>AUS</c:v>
                </c:pt>
                <c:pt idx="4">
                  <c:v>FRA</c:v>
                </c:pt>
                <c:pt idx="5">
                  <c:v>CAN</c:v>
                </c:pt>
                <c:pt idx="6">
                  <c:v>NETH</c:v>
                </c:pt>
                <c:pt idx="7">
                  <c:v>SWE</c:v>
                </c:pt>
                <c:pt idx="8">
                  <c:v>GER</c:v>
                </c:pt>
                <c:pt idx="9">
                  <c:v>NOR</c:v>
                </c:pt>
                <c:pt idx="10">
                  <c:v>SWITZ</c:v>
                </c:pt>
                <c:pt idx="11">
                  <c:v>US*</c:v>
                </c:pt>
              </c:strCache>
            </c:strRef>
          </c:cat>
          <c:val>
            <c:numRef>
              <c:f>Sheet1!$C$2:$C$13</c:f>
              <c:numCache>
                <c:formatCode>#,##0.0_ ;\-#,##0.0\ </c:formatCode>
                <c:ptCount val="12"/>
                <c:pt idx="0">
                  <c:v>308.50599999999997</c:v>
                </c:pt>
                <c:pt idx="1">
                  <c:v>206.68299999999999</c:v>
                </c:pt>
                <c:pt idx="2">
                  <c:v>225.8</c:v>
                </c:pt>
                <c:pt idx="3">
                  <c:v>596.64400000000001</c:v>
                </c:pt>
                <c:pt idx="4">
                  <c:v>356.85599999999999</c:v>
                </c:pt>
                <c:pt idx="5">
                  <c:v>759.08199999999999</c:v>
                </c:pt>
                <c:pt idx="6">
                  <c:v>375.577</c:v>
                </c:pt>
                <c:pt idx="7">
                  <c:v>70.781999999999996</c:v>
                </c:pt>
                <c:pt idx="8">
                  <c:v>192.22399999999999</c:v>
                </c:pt>
                <c:pt idx="9">
                  <c:v>21.363</c:v>
                </c:pt>
                <c:pt idx="10">
                  <c:v>532.56600000000003</c:v>
                </c:pt>
                <c:pt idx="11" formatCode="_(* #,##0_);_(* \(#,##0\);_(* &quot;-&quot;??_);_(@_)">
                  <c:v>4092.0140000000001</c:v>
                </c:pt>
              </c:numCache>
            </c:numRef>
          </c:val>
          <c:extLst>
            <c:ext xmlns:c16="http://schemas.microsoft.com/office/drawing/2014/chart" uri="{C3380CC4-5D6E-409C-BE32-E72D297353CC}">
              <c16:uniqueId val="{00000001-9DA9-4C96-A692-524D1E0E13C9}"/>
            </c:ext>
          </c:extLst>
        </c:ser>
        <c:ser>
          <c:idx val="0"/>
          <c:order val="2"/>
          <c:tx>
            <c:strRef>
              <c:f>Sheet1!$D$1</c:f>
              <c:strCache>
                <c:ptCount val="1"/>
                <c:pt idx="0">
                  <c:v>Out-of-pocket spending</c:v>
                </c:pt>
              </c:strCache>
            </c:strRef>
          </c:tx>
          <c:spPr>
            <a:solidFill>
              <a:srgbClr val="044C7F"/>
            </a:solidFill>
            <a:ln w="9525">
              <a:solidFill>
                <a:schemeClr val="tx2"/>
              </a:solidFill>
              <a:prstDash val="solid"/>
            </a:ln>
          </c:spPr>
          <c:invertIfNegative val="1"/>
          <c:dLbls>
            <c:dLbl>
              <c:idx val="2"/>
              <c:layout>
                <c:manualLayout>
                  <c:x val="0"/>
                  <c:y val="4.2694563355407479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36-46F5-BE6C-AD06BD0E13C9}"/>
                </c:ext>
              </c:extLst>
            </c:dLbl>
            <c:spPr>
              <a:noFill/>
              <a:ln>
                <a:noFill/>
              </a:ln>
              <a:effectLst/>
            </c:spPr>
            <c:txPr>
              <a:bodyPr wrap="square" lIns="38100" tIns="19050" rIns="38100" bIns="19050" anchor="ctr">
                <a:spAutoFit/>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NZ</c:v>
                </c:pt>
                <c:pt idx="1">
                  <c:v>UK</c:v>
                </c:pt>
                <c:pt idx="2">
                  <c:v>OECD</c:v>
                </c:pt>
                <c:pt idx="3">
                  <c:v>AUS</c:v>
                </c:pt>
                <c:pt idx="4">
                  <c:v>FRA</c:v>
                </c:pt>
                <c:pt idx="5">
                  <c:v>CAN</c:v>
                </c:pt>
                <c:pt idx="6">
                  <c:v>NETH</c:v>
                </c:pt>
                <c:pt idx="7">
                  <c:v>SWE</c:v>
                </c:pt>
                <c:pt idx="8">
                  <c:v>GER</c:v>
                </c:pt>
                <c:pt idx="9">
                  <c:v>NOR</c:v>
                </c:pt>
                <c:pt idx="10">
                  <c:v>SWITZ</c:v>
                </c:pt>
                <c:pt idx="11">
                  <c:v>US*</c:v>
                </c:pt>
              </c:strCache>
            </c:strRef>
          </c:cat>
          <c:val>
            <c:numRef>
              <c:f>Sheet1!$D$2:$D$13</c:f>
              <c:numCache>
                <c:formatCode>0</c:formatCode>
                <c:ptCount val="12"/>
                <c:pt idx="0">
                  <c:v>506.47800000000001</c:v>
                </c:pt>
                <c:pt idx="1">
                  <c:v>629.16700000000003</c:v>
                </c:pt>
                <c:pt idx="2">
                  <c:v>716</c:v>
                </c:pt>
                <c:pt idx="3">
                  <c:v>837.28099999999995</c:v>
                </c:pt>
                <c:pt idx="4">
                  <c:v>462.72</c:v>
                </c:pt>
                <c:pt idx="5">
                  <c:v>749.26400000000001</c:v>
                </c:pt>
                <c:pt idx="6">
                  <c:v>570.19500000000005</c:v>
                </c:pt>
                <c:pt idx="7">
                  <c:v>806.83299999999997</c:v>
                </c:pt>
                <c:pt idx="8">
                  <c:v>738.14700000000005</c:v>
                </c:pt>
                <c:pt idx="9">
                  <c:v>876.82399999999996</c:v>
                </c:pt>
                <c:pt idx="10">
                  <c:v>2068.8440000000001</c:v>
                </c:pt>
                <c:pt idx="11" formatCode="_(* #,##0_);_(* \(#,##0\);_(* &quot;-&quot;??_);_(@_)">
                  <c:v>1121.9939999999999</c:v>
                </c:pt>
              </c:numCache>
            </c:numRef>
          </c:val>
          <c:extLst>
            <c:ext xmlns:c14="http://schemas.microsoft.com/office/drawing/2007/8/2/chart" uri="{6F2FDCE9-48DA-4B69-8628-5D25D57E5C99}">
              <c14:invertSolidFillFmt>
                <c14:spPr xmlns:c14="http://schemas.microsoft.com/office/drawing/2007/8/2/chart">
                  <a:solidFill>
                    <a:srgbClr val="FFC799"/>
                  </a:solidFill>
                  <a:ln w="9525">
                    <a:solidFill>
                      <a:schemeClr val="tx2"/>
                    </a:solidFill>
                    <a:prstDash val="solid"/>
                  </a:ln>
                </c14:spPr>
              </c14:invertSolidFillFmt>
            </c:ext>
            <c:ext xmlns:c16="http://schemas.microsoft.com/office/drawing/2014/chart" uri="{C3380CC4-5D6E-409C-BE32-E72D297353CC}">
              <c16:uniqueId val="{00000003-9DA9-4C96-A692-524D1E0E13C9}"/>
            </c:ext>
          </c:extLst>
        </c:ser>
        <c:dLbls>
          <c:showLegendKey val="0"/>
          <c:showVal val="0"/>
          <c:showCatName val="0"/>
          <c:showSerName val="0"/>
          <c:showPercent val="0"/>
          <c:showBubbleSize val="0"/>
        </c:dLbls>
        <c:gapWidth val="70"/>
        <c:overlap val="100"/>
        <c:axId val="533272160"/>
        <c:axId val="533272552"/>
      </c:barChart>
      <c:catAx>
        <c:axId val="533272160"/>
        <c:scaling>
          <c:orientation val="minMax"/>
        </c:scaling>
        <c:delete val="0"/>
        <c:axPos val="b"/>
        <c:numFmt formatCode="\$#,##0" sourceLinked="0"/>
        <c:majorTickMark val="out"/>
        <c:minorTickMark val="none"/>
        <c:tickLblPos val="nextTo"/>
        <c:spPr>
          <a:ln w="12700">
            <a:solidFill>
              <a:schemeClr val="accent5">
                <a:lumMod val="60000"/>
                <a:lumOff val="40000"/>
              </a:schemeClr>
            </a:solidFill>
            <a:prstDash val="solid"/>
          </a:ln>
        </c:spPr>
        <c:txPr>
          <a:bodyPr rot="0" vert="horz"/>
          <a:lstStyle/>
          <a:p>
            <a:pPr>
              <a:defRPr sz="1400" b="1">
                <a:solidFill>
                  <a:srgbClr val="4C515A"/>
                </a:solidFill>
              </a:defRPr>
            </a:pPr>
            <a:endParaRPr lang="en-US"/>
          </a:p>
        </c:txPr>
        <c:crossAx val="533272552"/>
        <c:crosses val="autoZero"/>
        <c:auto val="1"/>
        <c:lblAlgn val="ctr"/>
        <c:lblOffset val="100"/>
        <c:tickLblSkip val="1"/>
        <c:tickMarkSkip val="1"/>
        <c:noMultiLvlLbl val="0"/>
      </c:catAx>
      <c:valAx>
        <c:axId val="533272552"/>
        <c:scaling>
          <c:orientation val="minMax"/>
          <c:max val="10000"/>
        </c:scaling>
        <c:delete val="0"/>
        <c:axPos val="l"/>
        <c:numFmt formatCode="#,##0" sourceLinked="0"/>
        <c:majorTickMark val="out"/>
        <c:minorTickMark val="none"/>
        <c:tickLblPos val="nextTo"/>
        <c:spPr>
          <a:ln w="12700">
            <a:solidFill>
              <a:schemeClr val="accent5">
                <a:lumMod val="60000"/>
                <a:lumOff val="40000"/>
              </a:schemeClr>
            </a:solidFill>
            <a:prstDash val="solid"/>
          </a:ln>
        </c:spPr>
        <c:txPr>
          <a:bodyPr rot="0" vert="horz"/>
          <a:lstStyle/>
          <a:p>
            <a:pPr>
              <a:defRPr sz="1200">
                <a:solidFill>
                  <a:srgbClr val="4C515A"/>
                </a:solidFill>
              </a:defRPr>
            </a:pPr>
            <a:endParaRPr lang="en-US"/>
          </a:p>
        </c:txPr>
        <c:crossAx val="533272160"/>
        <c:crosses val="autoZero"/>
        <c:crossBetween val="between"/>
        <c:majorUnit val="1000"/>
        <c:minorUnit val="1000"/>
      </c:valAx>
      <c:spPr>
        <a:noFill/>
        <a:ln w="25400">
          <a:noFill/>
        </a:ln>
      </c:spPr>
    </c:plotArea>
    <c:legend>
      <c:legendPos val="r"/>
      <c:layout>
        <c:manualLayout>
          <c:xMode val="edge"/>
          <c:yMode val="edge"/>
          <c:x val="0.40987414463461841"/>
          <c:y val="0.1008902624244952"/>
          <c:w val="0.27831125156036302"/>
          <c:h val="0.1901314539528933"/>
        </c:manualLayout>
      </c:layout>
      <c:overlay val="0"/>
      <c:spPr>
        <a:noFill/>
        <a:ln w="31827">
          <a:noFill/>
        </a:ln>
      </c:spPr>
    </c:legend>
    <c:plotVisOnly val="1"/>
    <c:dispBlanksAs val="gap"/>
    <c:showDLblsOverMax val="0"/>
  </c:chart>
  <c:spPr>
    <a:noFill/>
    <a:ln>
      <a:noFill/>
    </a:ln>
  </c:spPr>
  <c:txPr>
    <a:bodyPr/>
    <a:lstStyle/>
    <a:p>
      <a:pPr>
        <a:defRPr sz="1347" b="0" i="0" u="none" strike="noStrike" baseline="0">
          <a:solidFill>
            <a:schemeClr val="accent5"/>
          </a:solidFill>
          <a:latin typeface="Lato" charset="0"/>
          <a:ea typeface="Lato" charset="0"/>
          <a:cs typeface="Lato"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522594664445235"/>
          <c:y val="4.6205371651757733E-2"/>
          <c:w val="0.64171639866906616"/>
          <c:h val="0.76176503277391294"/>
        </c:manualLayout>
      </c:layout>
      <c:lineChart>
        <c:grouping val="standard"/>
        <c:varyColors val="0"/>
        <c:ser>
          <c:idx val="8"/>
          <c:order val="0"/>
          <c:tx>
            <c:strRef>
              <c:f>Sheet1!$A$10</c:f>
              <c:strCache>
                <c:ptCount val="1"/>
                <c:pt idx="0">
                  <c:v>SWIZ (83.6)</c:v>
                </c:pt>
              </c:strCache>
            </c:strRef>
          </c:tx>
          <c:spPr>
            <a:ln w="12700">
              <a:solidFill>
                <a:srgbClr val="044C7F"/>
              </a:solidFill>
            </a:ln>
          </c:spPr>
          <c:marker>
            <c:symbol val="square"/>
            <c:size val="5"/>
            <c:spPr>
              <a:solidFill>
                <a:srgbClr val="044C7F"/>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1-9FE6-4788-8B03-FB80B125EF9C}"/>
            </c:ext>
          </c:extLst>
        </c:ser>
        <c:ser>
          <c:idx val="6"/>
          <c:order val="1"/>
          <c:tx>
            <c:strRef>
              <c:f>Sheet1!$A$8</c:f>
              <c:strCache>
                <c:ptCount val="1"/>
                <c:pt idx="0">
                  <c:v>NOR (82.7)</c:v>
                </c:pt>
              </c:strCache>
            </c:strRef>
          </c:tx>
          <c:spPr>
            <a:ln w="12700">
              <a:solidFill>
                <a:srgbClr val="FFC000"/>
              </a:solidFill>
            </a:ln>
          </c:spPr>
          <c:marker>
            <c:symbol val="square"/>
            <c:size val="5"/>
            <c:spPr>
              <a:solidFill>
                <a:srgbClr val="FFC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6-9FE6-4788-8B03-FB80B125EF9C}"/>
            </c:ext>
          </c:extLst>
        </c:ser>
        <c:ser>
          <c:idx val="2"/>
          <c:order val="2"/>
          <c:tx>
            <c:strRef>
              <c:f>Sheet1!$A$4</c:f>
              <c:strCache>
                <c:ptCount val="1"/>
                <c:pt idx="0">
                  <c:v>FRA (82.6)</c:v>
                </c:pt>
              </c:strCache>
            </c:strRef>
          </c:tx>
          <c:spPr>
            <a:ln w="12700">
              <a:solidFill>
                <a:srgbClr val="4C515A">
                  <a:lumMod val="50000"/>
                </a:srgbClr>
              </a:solidFill>
            </a:ln>
          </c:spPr>
          <c:marker>
            <c:symbol val="circle"/>
            <c:size val="5"/>
            <c:spPr>
              <a:solidFill>
                <a:srgbClr val="4E341A"/>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9FE6-4788-8B03-FB80B125EF9C}"/>
            </c:ext>
          </c:extLst>
        </c:ser>
        <c:ser>
          <c:idx val="0"/>
          <c:order val="3"/>
          <c:tx>
            <c:strRef>
              <c:f>Sheet1!$A$2</c:f>
              <c:strCache>
                <c:ptCount val="1"/>
                <c:pt idx="0">
                  <c:v>AUS (82.6)</c:v>
                </c:pt>
              </c:strCache>
            </c:strRef>
          </c:tx>
          <c:spPr>
            <a:ln w="12700">
              <a:solidFill>
                <a:sysClr val="window" lastClr="FFFFFF">
                  <a:lumMod val="50000"/>
                </a:sysClr>
              </a:solidFill>
            </a:ln>
          </c:spPr>
          <c:marker>
            <c:symbol val="diamond"/>
            <c:size val="7"/>
            <c:spPr>
              <a:solidFill>
                <a:sysClr val="window" lastClr="FFFFFF">
                  <a:lumMod val="50000"/>
                </a:sys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9-9FE6-4788-8B03-FB80B125EF9C}"/>
            </c:ext>
          </c:extLst>
        </c:ser>
        <c:ser>
          <c:idx val="7"/>
          <c:order val="4"/>
          <c:tx>
            <c:strRef>
              <c:f>Sheet1!$A$9</c:f>
              <c:strCache>
                <c:ptCount val="1"/>
                <c:pt idx="0">
                  <c:v>SWE (82.5)</c:v>
                </c:pt>
              </c:strCache>
            </c:strRef>
          </c:tx>
          <c:spPr>
            <a:ln w="12700">
              <a:solidFill>
                <a:srgbClr val="F47920"/>
              </a:solidFill>
            </a:ln>
          </c:spPr>
          <c:marker>
            <c:symbol val="circle"/>
            <c:size val="5"/>
            <c:spPr>
              <a:solidFill>
                <a:srgbClr val="F4792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9FE6-4788-8B03-FB80B125EF9C}"/>
            </c:ext>
          </c:extLst>
        </c:ser>
        <c:ser>
          <c:idx val="1"/>
          <c:order val="5"/>
          <c:tx>
            <c:strRef>
              <c:f>Sheet1!$A$3</c:f>
              <c:strCache>
                <c:ptCount val="1"/>
                <c:pt idx="0">
                  <c:v>CAN (82.0)</c:v>
                </c:pt>
              </c:strCache>
            </c:strRef>
          </c:tx>
          <c:spPr>
            <a:ln w="12700">
              <a:solidFill>
                <a:srgbClr val="7030A0"/>
              </a:solidFill>
            </a:ln>
          </c:spPr>
          <c:marker>
            <c:symbol val="diamond"/>
            <c:size val="7"/>
            <c:spPr>
              <a:solidFill>
                <a:srgbClr val="7030A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9FE6-4788-8B03-FB80B125EF9C}"/>
            </c:ext>
          </c:extLst>
        </c:ser>
        <c:ser>
          <c:idx val="5"/>
          <c:order val="6"/>
          <c:tx>
            <c:strRef>
              <c:f>Sheet1!$A$7</c:f>
              <c:strCache>
                <c:ptCount val="1"/>
                <c:pt idx="0">
                  <c:v>NZ (81.9)</c:v>
                </c:pt>
              </c:strCache>
            </c:strRef>
          </c:tx>
          <c:spPr>
            <a:ln w="12700">
              <a:solidFill>
                <a:srgbClr val="D30799"/>
              </a:solidFill>
            </a:ln>
          </c:spPr>
          <c:marker>
            <c:symbol val="triangle"/>
            <c:size val="7"/>
            <c:spPr>
              <a:solidFill>
                <a:srgbClr val="D30799"/>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A-9FE6-4788-8B03-FB80B125EF9C}"/>
            </c:ext>
          </c:extLst>
        </c:ser>
        <c:ser>
          <c:idx val="4"/>
          <c:order val="7"/>
          <c:tx>
            <c:strRef>
              <c:f>Sheet1!$A$6</c:f>
              <c:strCache>
                <c:ptCount val="1"/>
                <c:pt idx="0">
                  <c:v>NETH (81.8)</c:v>
                </c:pt>
              </c:strCache>
            </c:strRef>
          </c:tx>
          <c:spPr>
            <a:ln w="12700">
              <a:solidFill>
                <a:srgbClr val="00B050"/>
              </a:solidFill>
            </a:ln>
          </c:spPr>
          <c:marker>
            <c:symbol val="circle"/>
            <c:size val="5"/>
            <c:spPr>
              <a:solidFill>
                <a:srgbClr val="00B05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9FE6-4788-8B03-FB80B125EF9C}"/>
            </c:ext>
          </c:extLst>
        </c:ser>
        <c:ser>
          <c:idx val="9"/>
          <c:order val="8"/>
          <c:tx>
            <c:strRef>
              <c:f>Sheet1!$A$11</c:f>
              <c:strCache>
                <c:ptCount val="1"/>
                <c:pt idx="0">
                  <c:v>UK (81.3)</c:v>
                </c:pt>
              </c:strCache>
            </c:strRef>
          </c:tx>
          <c:spPr>
            <a:ln w="12700">
              <a:solidFill>
                <a:srgbClr val="C00000"/>
              </a:solidFill>
            </a:ln>
          </c:spPr>
          <c:marker>
            <c:symbol val="triangle"/>
            <c:size val="7"/>
            <c:spPr>
              <a:solidFill>
                <a:srgbClr val="C0000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9FE6-4788-8B03-FB80B125EF9C}"/>
            </c:ext>
          </c:extLst>
        </c:ser>
        <c:ser>
          <c:idx val="3"/>
          <c:order val="9"/>
          <c:tx>
            <c:strRef>
              <c:f>Sheet1!$A$5</c:f>
              <c:strCache>
                <c:ptCount val="1"/>
                <c:pt idx="0">
                  <c:v>GER (81.1)</c:v>
                </c:pt>
              </c:strCache>
            </c:strRef>
          </c:tx>
          <c:spPr>
            <a:ln w="12700">
              <a:solidFill>
                <a:srgbClr val="00B0F0"/>
              </a:solidFill>
            </a:ln>
          </c:spPr>
          <c:marker>
            <c:symbol val="triangle"/>
            <c:size val="7"/>
            <c:spPr>
              <a:solidFill>
                <a:srgbClr val="00B0F0"/>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3-9FE6-4788-8B03-FB80B125EF9C}"/>
            </c:ext>
          </c:extLst>
        </c:ser>
        <c:ser>
          <c:idx val="10"/>
          <c:order val="10"/>
          <c:tx>
            <c:strRef>
              <c:f>Sheet1!$A$12</c:f>
              <c:strCache>
                <c:ptCount val="1"/>
                <c:pt idx="0">
                  <c:v>US (78.6)</c:v>
                </c:pt>
              </c:strCache>
            </c:strRef>
          </c:tx>
          <c:spPr>
            <a:ln w="12700">
              <a:solidFill>
                <a:srgbClr val="4C515A">
                  <a:lumMod val="50000"/>
                </a:srgbClr>
              </a:solidFill>
            </a:ln>
          </c:spPr>
          <c:marker>
            <c:symbol val="square"/>
            <c:size val="5"/>
            <c:spPr>
              <a:solidFill>
                <a:srgbClr val="4C515A">
                  <a:lumMod val="50000"/>
                </a:srgbClr>
              </a:solidFill>
              <a:ln>
                <a:noFill/>
              </a:ln>
            </c:spPr>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0-9FE6-4788-8B03-FB80B125EF9C}"/>
            </c:ext>
          </c:extLst>
        </c:ser>
        <c:dLbls>
          <c:showLegendKey val="0"/>
          <c:showVal val="0"/>
          <c:showCatName val="0"/>
          <c:showSerName val="0"/>
          <c:showPercent val="0"/>
          <c:showBubbleSize val="0"/>
        </c:dLbls>
        <c:marker val="1"/>
        <c:smooth val="0"/>
        <c:axId val="636214856"/>
        <c:axId val="636216424"/>
      </c:lineChart>
      <c:catAx>
        <c:axId val="636214856"/>
        <c:scaling>
          <c:orientation val="minMax"/>
        </c:scaling>
        <c:delete val="0"/>
        <c:axPos val="b"/>
        <c:numFmt formatCode="0" sourceLinked="0"/>
        <c:majorTickMark val="out"/>
        <c:minorTickMark val="none"/>
        <c:tickLblPos val="nextTo"/>
        <c:spPr>
          <a:ln w="2663">
            <a:solidFill>
              <a:schemeClr val="tx1"/>
            </a:solidFill>
            <a:prstDash val="solid"/>
          </a:ln>
        </c:spPr>
        <c:txPr>
          <a:bodyPr rot="0" vert="horz"/>
          <a:lstStyle/>
          <a:p>
            <a:pPr>
              <a:defRPr sz="1200">
                <a:solidFill>
                  <a:srgbClr val="4C515A"/>
                </a:solidFill>
              </a:defRPr>
            </a:pPr>
            <a:endParaRPr lang="en-US"/>
          </a:p>
        </c:txPr>
        <c:crossAx val="636216424"/>
        <c:crosses val="autoZero"/>
        <c:auto val="1"/>
        <c:lblAlgn val="ctr"/>
        <c:lblOffset val="100"/>
        <c:tickLblSkip val="5"/>
        <c:tickMarkSkip val="5"/>
        <c:noMultiLvlLbl val="0"/>
      </c:catAx>
      <c:valAx>
        <c:axId val="636216424"/>
        <c:scaling>
          <c:orientation val="minMax"/>
          <c:max val="84"/>
          <c:min val="70"/>
        </c:scaling>
        <c:delete val="0"/>
        <c:axPos val="l"/>
        <c:numFmt formatCode="#,##0" sourceLinked="0"/>
        <c:majorTickMark val="out"/>
        <c:minorTickMark val="none"/>
        <c:tickLblPos val="nextTo"/>
        <c:spPr>
          <a:ln w="2663">
            <a:solidFill>
              <a:schemeClr val="tx1"/>
            </a:solidFill>
            <a:prstDash val="solid"/>
          </a:ln>
        </c:spPr>
        <c:txPr>
          <a:bodyPr rot="0" vert="horz"/>
          <a:lstStyle/>
          <a:p>
            <a:pPr>
              <a:defRPr sz="1400">
                <a:solidFill>
                  <a:srgbClr val="4C515A"/>
                </a:solidFill>
              </a:defRPr>
            </a:pPr>
            <a:endParaRPr lang="en-US"/>
          </a:p>
        </c:txPr>
        <c:crossAx val="636214856"/>
        <c:crosses val="autoZero"/>
        <c:crossBetween val="between"/>
      </c:valAx>
      <c:spPr>
        <a:noFill/>
        <a:ln w="21304">
          <a:noFill/>
        </a:ln>
      </c:spPr>
    </c:plotArea>
    <c:legend>
      <c:legendPos val="r"/>
      <c:layout>
        <c:manualLayout>
          <c:xMode val="edge"/>
          <c:yMode val="edge"/>
          <c:x val="0.78212217503767933"/>
          <c:y val="0"/>
          <c:w val="0.21006979479612031"/>
          <c:h val="0.85228730877378367"/>
        </c:manualLayout>
      </c:layout>
      <c:overlay val="0"/>
      <c:spPr>
        <a:noFill/>
        <a:ln w="21304">
          <a:noFill/>
        </a:ln>
      </c:spPr>
      <c:txPr>
        <a:bodyPr/>
        <a:lstStyle/>
        <a:p>
          <a:pPr>
            <a:defRPr sz="1200"/>
          </a:pPr>
          <a:endParaRPr lang="en-US"/>
        </a:p>
      </c:txPr>
    </c:legend>
    <c:plotVisOnly val="1"/>
    <c:dispBlanksAs val="gap"/>
    <c:showDLblsOverMax val="0"/>
  </c:chart>
  <c:spPr>
    <a:noFill/>
    <a:ln>
      <a:noFill/>
    </a:ln>
  </c:spPr>
  <c:txPr>
    <a:bodyPr/>
    <a:lstStyle/>
    <a:p>
      <a:pPr>
        <a:defRPr sz="1400" b="0" i="0" u="none" strike="noStrike" baseline="0">
          <a:solidFill>
            <a:schemeClr val="accent5"/>
          </a:solidFill>
          <a:latin typeface="Lato" panose="020F0502020204030203" pitchFamily="34" charset="0"/>
          <a:ea typeface="Lato" panose="020F0502020204030203" pitchFamily="34" charset="0"/>
          <a:cs typeface="Lato" panose="020F0502020204030203"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UK</c:v>
                </c:pt>
                <c:pt idx="1">
                  <c:v>GER</c:v>
                </c:pt>
                <c:pt idx="2">
                  <c:v>NETH</c:v>
                </c:pt>
                <c:pt idx="3">
                  <c:v>SWE</c:v>
                </c:pt>
                <c:pt idx="4">
                  <c:v>SWITZ</c:v>
                </c:pt>
                <c:pt idx="5">
                  <c:v>NZ</c:v>
                </c:pt>
                <c:pt idx="6">
                  <c:v>NOR</c:v>
                </c:pt>
                <c:pt idx="7">
                  <c:v>CAN</c:v>
                </c:pt>
                <c:pt idx="8">
                  <c:v>AUS</c:v>
                </c:pt>
                <c:pt idx="9">
                  <c:v>FRA</c:v>
                </c:pt>
                <c:pt idx="10">
                  <c:v>US</c:v>
                </c:pt>
              </c:strCache>
            </c:strRef>
          </c:cat>
          <c:val>
            <c:numRef>
              <c:f>Sheet1!$B$2:$B$12</c:f>
              <c:numCache>
                <c:formatCode>General</c:formatCode>
                <c:ptCount val="11"/>
                <c:pt idx="0">
                  <c:v>7.3</c:v>
                </c:pt>
                <c:pt idx="1">
                  <c:v>10.199999999999999</c:v>
                </c:pt>
                <c:pt idx="2">
                  <c:v>10.5</c:v>
                </c:pt>
                <c:pt idx="3">
                  <c:v>11.1</c:v>
                </c:pt>
                <c:pt idx="4">
                  <c:v>11.2</c:v>
                </c:pt>
                <c:pt idx="5">
                  <c:v>11.5</c:v>
                </c:pt>
                <c:pt idx="6">
                  <c:v>11.6</c:v>
                </c:pt>
                <c:pt idx="7">
                  <c:v>11.8</c:v>
                </c:pt>
                <c:pt idx="8">
                  <c:v>11.9</c:v>
                </c:pt>
                <c:pt idx="9">
                  <c:v>13.1</c:v>
                </c:pt>
                <c:pt idx="10">
                  <c:v>13.9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Sheet1!$C$2:$C$12</c:f>
              <c:numCache>
                <c:formatCode>General</c:formatCode>
                <c:ptCount val="11"/>
                <c:pt idx="0">
                  <c:v>11.5</c:v>
                </c:pt>
                <c:pt idx="1">
                  <c:v>11.5</c:v>
                </c:pt>
                <c:pt idx="2">
                  <c:v>11.5</c:v>
                </c:pt>
                <c:pt idx="3">
                  <c:v>11.5</c:v>
                </c:pt>
                <c:pt idx="4">
                  <c:v>11.5</c:v>
                </c:pt>
                <c:pt idx="5">
                  <c:v>11.5</c:v>
                </c:pt>
                <c:pt idx="6">
                  <c:v>11.5</c:v>
                </c:pt>
                <c:pt idx="7">
                  <c:v>11.5</c:v>
                </c:pt>
                <c:pt idx="8">
                  <c:v>11.5</c:v>
                </c:pt>
                <c:pt idx="9">
                  <c:v>11.5</c:v>
                </c:pt>
                <c:pt idx="10">
                  <c:v>11.5</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NETH</c:v>
                </c:pt>
                <c:pt idx="1">
                  <c:v>UK</c:v>
                </c:pt>
                <c:pt idx="2">
                  <c:v>AUS</c:v>
                </c:pt>
                <c:pt idx="3">
                  <c:v>SWITZ</c:v>
                </c:pt>
                <c:pt idx="4">
                  <c:v>NOR</c:v>
                </c:pt>
                <c:pt idx="5">
                  <c:v>NZ</c:v>
                </c:pt>
                <c:pt idx="6">
                  <c:v>GER</c:v>
                </c:pt>
                <c:pt idx="7">
                  <c:v>FRA</c:v>
                </c:pt>
                <c:pt idx="8">
                  <c:v>SWE</c:v>
                </c:pt>
                <c:pt idx="9">
                  <c:v>CAN</c:v>
                </c:pt>
                <c:pt idx="10">
                  <c:v>US</c:v>
                </c:pt>
              </c:strCache>
            </c:strRef>
          </c:cat>
          <c:val>
            <c:numRef>
              <c:f>Sheet1!$B$2:$B$12</c:f>
              <c:numCache>
                <c:formatCode>General</c:formatCode>
                <c:ptCount val="11"/>
                <c:pt idx="0">
                  <c:v>14</c:v>
                </c:pt>
                <c:pt idx="1">
                  <c:v>14</c:v>
                </c:pt>
                <c:pt idx="2">
                  <c:v>15</c:v>
                </c:pt>
                <c:pt idx="3">
                  <c:v>15</c:v>
                </c:pt>
                <c:pt idx="4">
                  <c:v>16</c:v>
                </c:pt>
                <c:pt idx="5">
                  <c:v>16</c:v>
                </c:pt>
                <c:pt idx="6">
                  <c:v>17</c:v>
                </c:pt>
                <c:pt idx="7">
                  <c:v>18</c:v>
                </c:pt>
                <c:pt idx="8">
                  <c:v>18</c:v>
                </c:pt>
                <c:pt idx="9">
                  <c:v>22</c:v>
                </c:pt>
                <c:pt idx="10">
                  <c:v>28</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cat>
            <c:strRef>
              <c:f>Sheet1!$A$2:$A$12</c:f>
              <c:strCache>
                <c:ptCount val="11"/>
                <c:pt idx="0">
                  <c:v>NETH</c:v>
                </c:pt>
                <c:pt idx="1">
                  <c:v>UK</c:v>
                </c:pt>
                <c:pt idx="2">
                  <c:v>AUS</c:v>
                </c:pt>
                <c:pt idx="3">
                  <c:v>SWITZ</c:v>
                </c:pt>
                <c:pt idx="4">
                  <c:v>NOR</c:v>
                </c:pt>
                <c:pt idx="5">
                  <c:v>NZ</c:v>
                </c:pt>
                <c:pt idx="6">
                  <c:v>GER</c:v>
                </c:pt>
                <c:pt idx="7">
                  <c:v>FRA</c:v>
                </c:pt>
                <c:pt idx="8">
                  <c:v>SWE</c:v>
                </c:pt>
                <c:pt idx="9">
                  <c:v>CAN</c:v>
                </c:pt>
                <c:pt idx="10">
                  <c:v>US</c:v>
                </c:pt>
              </c:strCache>
            </c:strRef>
          </c:cat>
          <c:val>
            <c:numRef>
              <c:f>Sheet1!$C$2:$C$12</c:f>
              <c:numCache>
                <c:formatCode>General</c:formatCode>
                <c:ptCount val="11"/>
                <c:pt idx="0">
                  <c:v>17.5</c:v>
                </c:pt>
                <c:pt idx="1">
                  <c:v>17.5</c:v>
                </c:pt>
                <c:pt idx="2">
                  <c:v>17.5</c:v>
                </c:pt>
                <c:pt idx="3">
                  <c:v>17.5</c:v>
                </c:pt>
                <c:pt idx="4">
                  <c:v>17.5</c:v>
                </c:pt>
                <c:pt idx="5">
                  <c:v>17.5</c:v>
                </c:pt>
                <c:pt idx="6">
                  <c:v>17.5</c:v>
                </c:pt>
                <c:pt idx="7">
                  <c:v>17.5</c:v>
                </c:pt>
                <c:pt idx="8">
                  <c:v>17.5</c:v>
                </c:pt>
                <c:pt idx="9">
                  <c:v>17.5</c:v>
                </c:pt>
                <c:pt idx="10">
                  <c:v>17.5</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3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SWITZ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cat>
            <c:strRef>
              <c:f>Sheet1!$A$2:$A$12</c:f>
              <c:strCache>
                <c:ptCount val="11"/>
                <c:pt idx="0">
                  <c:v>SWITZ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8"/>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2"/>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4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1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5"/>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5"/>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95450893069501E-2"/>
          <c:y val="9.5561680577812613E-2"/>
          <c:w val="0.93920454910693052"/>
          <c:h val="0.77457053479009885"/>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extLst>
              <c:ext xmlns:c16="http://schemas.microsoft.com/office/drawing/2014/chart" uri="{C3380CC4-5D6E-409C-BE32-E72D297353CC}">
                <c16:uniqueId val="{00000000-1188-4C70-826B-86E2583DCC0F}"/>
              </c:ext>
            </c:extLst>
          </c:dPt>
          <c:dLbls>
            <c:numFmt formatCode="#,##0.0" sourceLinked="0"/>
            <c:spPr>
              <a:noFill/>
              <a:ln w="30111">
                <a:noFill/>
              </a:ln>
            </c:spPr>
            <c:txPr>
              <a:bodyPr/>
              <a:lstStyle/>
              <a:p>
                <a:pPr>
                  <a:defRPr sz="1600" b="1" i="0" u="none" strike="noStrike"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AUS</c:v>
                </c:pt>
                <c:pt idx="1">
                  <c:v>NZ</c:v>
                </c:pt>
                <c:pt idx="2">
                  <c:v>NETH</c:v>
                </c:pt>
                <c:pt idx="3">
                  <c:v>SWE</c:v>
                </c:pt>
                <c:pt idx="4">
                  <c:v>SWITZ</c:v>
                </c:pt>
                <c:pt idx="5">
                  <c:v>US</c:v>
                </c:pt>
                <c:pt idx="6">
                  <c:v>FRA</c:v>
                </c:pt>
                <c:pt idx="7">
                  <c:v>UK</c:v>
                </c:pt>
                <c:pt idx="8">
                  <c:v>NOR</c:v>
                </c:pt>
                <c:pt idx="9">
                  <c:v>CAN</c:v>
                </c:pt>
                <c:pt idx="10">
                  <c:v>GER</c:v>
                </c:pt>
              </c:strCache>
            </c:strRef>
          </c:cat>
          <c:val>
            <c:numRef>
              <c:f>Sheet1!$B$2:$B$12</c:f>
              <c:numCache>
                <c:formatCode>General</c:formatCode>
                <c:ptCount val="11"/>
                <c:pt idx="0">
                  <c:v>4.2</c:v>
                </c:pt>
                <c:pt idx="1">
                  <c:v>4.9000000000000004</c:v>
                </c:pt>
                <c:pt idx="2">
                  <c:v>5</c:v>
                </c:pt>
                <c:pt idx="3">
                  <c:v>5.5</c:v>
                </c:pt>
                <c:pt idx="4">
                  <c:v>5.5</c:v>
                </c:pt>
                <c:pt idx="5">
                  <c:v>5.5</c:v>
                </c:pt>
                <c:pt idx="6">
                  <c:v>5.6</c:v>
                </c:pt>
                <c:pt idx="7">
                  <c:v>5.9</c:v>
                </c:pt>
                <c:pt idx="8">
                  <c:v>6</c:v>
                </c:pt>
                <c:pt idx="9">
                  <c:v>7.4</c:v>
                </c:pt>
                <c:pt idx="10">
                  <c:v>7.5</c:v>
                </c:pt>
              </c:numCache>
            </c:numRef>
          </c:val>
          <c:extLst>
            <c:ext xmlns:c16="http://schemas.microsoft.com/office/drawing/2014/chart" uri="{C3380CC4-5D6E-409C-BE32-E72D297353CC}">
              <c16:uniqueId val="{00000001-1188-4C70-826B-86E2583DCC0F}"/>
            </c:ext>
          </c:extLst>
        </c:ser>
        <c:dLbls>
          <c:showLegendKey val="0"/>
          <c:showVal val="0"/>
          <c:showCatName val="0"/>
          <c:showSerName val="0"/>
          <c:showPercent val="0"/>
          <c:showBubbleSize val="0"/>
        </c:dLbls>
        <c:gapWidth val="70"/>
        <c:axId val="396332184"/>
        <c:axId val="396332576"/>
      </c:barChart>
      <c:lineChart>
        <c:grouping val="standard"/>
        <c:varyColors val="0"/>
        <c:ser>
          <c:idx val="0"/>
          <c:order val="1"/>
          <c:spPr>
            <a:ln>
              <a:solidFill>
                <a:schemeClr val="accent2"/>
              </a:solidFill>
            </a:ln>
          </c:spPr>
          <c:marker>
            <c:symbol val="none"/>
          </c:marker>
          <c:val>
            <c:numRef>
              <c:f>Sheet1!$C$2:$C$12</c:f>
              <c:numCache>
                <c:formatCode>General</c:formatCode>
                <c:ptCount val="11"/>
                <c:pt idx="0">
                  <c:v>6.4</c:v>
                </c:pt>
                <c:pt idx="1">
                  <c:v>6.4</c:v>
                </c:pt>
                <c:pt idx="2">
                  <c:v>6.4</c:v>
                </c:pt>
                <c:pt idx="3">
                  <c:v>6.4</c:v>
                </c:pt>
                <c:pt idx="4">
                  <c:v>6.4</c:v>
                </c:pt>
                <c:pt idx="5">
                  <c:v>6.4</c:v>
                </c:pt>
                <c:pt idx="6">
                  <c:v>6.4</c:v>
                </c:pt>
                <c:pt idx="7">
                  <c:v>6.4</c:v>
                </c:pt>
                <c:pt idx="8">
                  <c:v>6.4</c:v>
                </c:pt>
                <c:pt idx="9">
                  <c:v>6.4</c:v>
                </c:pt>
                <c:pt idx="10">
                  <c:v>6.4</c:v>
                </c:pt>
              </c:numCache>
            </c:numRef>
          </c:val>
          <c:smooth val="0"/>
          <c:extLst>
            <c:ext xmlns:c16="http://schemas.microsoft.com/office/drawing/2014/chart" uri="{C3380CC4-5D6E-409C-BE32-E72D297353CC}">
              <c16:uniqueId val="{00000002-1188-4C70-826B-86E2583DCC0F}"/>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400" b="1"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10"/>
          <c:min val="0"/>
        </c:scaling>
        <c:delete val="0"/>
        <c:axPos val="l"/>
        <c:numFmt formatCode="0" sourceLinked="0"/>
        <c:majorTickMark val="out"/>
        <c:minorTickMark val="none"/>
        <c:tickLblPos val="nextTo"/>
        <c:spPr>
          <a:ln w="3764">
            <a:solidFill>
              <a:schemeClr val="tx1"/>
            </a:solidFill>
            <a:prstDash val="solid"/>
          </a:ln>
        </c:spPr>
        <c:txPr>
          <a:bodyPr rot="0" vert="horz"/>
          <a:lstStyle/>
          <a:p>
            <a:pPr>
              <a:defRPr sz="1400" b="0" i="0" u="none" strike="noStrike" baseline="0">
                <a:solidFill>
                  <a:srgbClr val="4C515A"/>
                </a:solidFill>
                <a:latin typeface="Lato" panose="020F0502020204030203" pitchFamily="34" charset="0"/>
                <a:ea typeface="Lato" panose="020F0502020204030203" pitchFamily="34" charset="0"/>
                <a:cs typeface="Lato" panose="020F0502020204030203" pitchFamily="34" charset="0"/>
              </a:defRPr>
            </a:pPr>
            <a:endParaRPr lang="en-US"/>
          </a:p>
        </c:txPr>
        <c:crossAx val="396332184"/>
        <c:crosses val="autoZero"/>
        <c:crossBetween val="between"/>
        <c:majorUnit val="1"/>
      </c:valAx>
      <c:spPr>
        <a:noFill/>
        <a:ln w="25400">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1/31/20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
        <p:nvSpPr>
          <p:cNvPr id="5" name="Header Placeholder 4"/>
          <p:cNvSpPr>
            <a:spLocks noGrp="1"/>
          </p:cNvSpPr>
          <p:nvPr>
            <p:ph type="hdr" sz="quarter" idx="11"/>
          </p:nvPr>
        </p:nvSpPr>
        <p:spPr/>
        <p:txBody>
          <a:bodyPr/>
          <a:lstStyle/>
          <a:p>
            <a:r>
              <a:rPr lang="en-US"/>
              <a:t>2018 Commonwealth Fund Multinational Comparisons of Health Systems Data</a:t>
            </a:r>
          </a:p>
        </p:txBody>
      </p:sp>
    </p:spTree>
    <p:extLst>
      <p:ext uri="{BB962C8B-B14F-4D97-AF65-F5344CB8AC3E}">
        <p14:creationId xmlns:p14="http://schemas.microsoft.com/office/powerpoint/2010/main" val="329634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4244758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dirty="0"/>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Drag picture to placeholder or click icon to add</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Drag picture to placeholder or click icon to add</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7817"/>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CMWF Graph - Blue_100">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47920"/>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3018620" y="5999997"/>
            <a:ext cx="5462342" cy="777375"/>
          </a:xfrm>
        </p:spPr>
        <p:txBody>
          <a:bodyPr anchor="ct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066" y="6159014"/>
            <a:ext cx="1921542" cy="429995"/>
          </a:xfrm>
          <a:prstGeom prst="rect">
            <a:avLst/>
          </a:prstGeom>
        </p:spPr>
      </p:pic>
    </p:spTree>
    <p:extLst>
      <p:ext uri="{BB962C8B-B14F-4D97-AF65-F5344CB8AC3E}">
        <p14:creationId xmlns:p14="http://schemas.microsoft.com/office/powerpoint/2010/main" val="38475571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0" r:id="rId44"/>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Rectangle 7"/>
          <p:cNvSpPr/>
          <p:nvPr/>
        </p:nvSpPr>
        <p:spPr bwMode="auto">
          <a:xfrm>
            <a:off x="0" y="1612018"/>
            <a:ext cx="9144000" cy="2819400"/>
          </a:xfrm>
          <a:prstGeom prst="rect">
            <a:avLst/>
          </a:prstGeom>
          <a:solidFill>
            <a:srgbClr val="08263E">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bwMode="auto">
          <a:xfrm>
            <a:off x="13699" y="1866017"/>
            <a:ext cx="9144000" cy="2338475"/>
          </a:xfrm>
          <a:prstGeom prst="rect">
            <a:avLst/>
          </a:prstGeom>
          <a:solidFill>
            <a:srgbClr val="08263E">
              <a:alpha val="8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Lato" panose="020F0502020204030203" pitchFamily="34" charset="0"/>
              <a:ea typeface="Lato" panose="020F0502020204030203" pitchFamily="34" charset="0"/>
              <a:cs typeface="Lato" panose="020F0502020204030203" pitchFamily="34" charset="0"/>
            </a:endParaRPr>
          </a:p>
        </p:txBody>
      </p:sp>
      <p:sp>
        <p:nvSpPr>
          <p:cNvPr id="2" name="Text Placeholder 1"/>
          <p:cNvSpPr>
            <a:spLocks noGrp="1"/>
          </p:cNvSpPr>
          <p:nvPr>
            <p:ph type="body" sz="quarter" idx="11"/>
          </p:nvPr>
        </p:nvSpPr>
        <p:spPr>
          <a:xfrm>
            <a:off x="652028" y="3459806"/>
            <a:ext cx="6116216" cy="924375"/>
          </a:xfrm>
        </p:spPr>
        <p:txBody>
          <a:bodyPr/>
          <a:lstStyle/>
          <a:p>
            <a:r>
              <a:rPr lang="en-US" dirty="0">
                <a:latin typeface="Lato" panose="020F0502020204030203" pitchFamily="34" charset="0"/>
                <a:ea typeface="Lato" panose="020F0502020204030203" pitchFamily="34" charset="0"/>
                <a:cs typeface="Lato" panose="020F0502020204030203" pitchFamily="34" charset="0"/>
              </a:rPr>
              <a:t>Roosa Tikkanen</a:t>
            </a:r>
          </a:p>
          <a:p>
            <a:r>
              <a:rPr lang="en-US" dirty="0">
                <a:latin typeface="Lato" panose="020F0502020204030203" pitchFamily="34" charset="0"/>
                <a:ea typeface="Lato" panose="020F0502020204030203" pitchFamily="34" charset="0"/>
                <a:cs typeface="Lato" panose="020F0502020204030203" pitchFamily="34" charset="0"/>
              </a:rPr>
              <a:t>The Commonwealth Fund</a:t>
            </a:r>
          </a:p>
        </p:txBody>
      </p:sp>
      <p:sp>
        <p:nvSpPr>
          <p:cNvPr id="3" name="Title 2"/>
          <p:cNvSpPr>
            <a:spLocks noGrp="1"/>
          </p:cNvSpPr>
          <p:nvPr>
            <p:ph type="ctrTitle"/>
          </p:nvPr>
        </p:nvSpPr>
        <p:spPr>
          <a:xfrm>
            <a:off x="652028" y="1062924"/>
            <a:ext cx="7772400" cy="2221708"/>
          </a:xfrm>
        </p:spPr>
        <p:txBody>
          <a:bodyPr>
            <a:normAutofit/>
          </a:bodyPr>
          <a:lstStyle/>
          <a:p>
            <a:r>
              <a:rPr lang="en-US" sz="4000" dirty="0">
                <a:latin typeface="Lato" panose="020F0502020204030203" pitchFamily="34" charset="0"/>
                <a:ea typeface="Lato" panose="020F0502020204030203" pitchFamily="34" charset="0"/>
                <a:cs typeface="Lato" panose="020F0502020204030203" pitchFamily="34" charset="0"/>
              </a:rPr>
              <a:t>Multinational Comparisons</a:t>
            </a:r>
            <a:br>
              <a:rPr lang="en-US" sz="4000" dirty="0">
                <a:latin typeface="Lato" panose="020F0502020204030203" pitchFamily="34" charset="0"/>
                <a:ea typeface="Lato" panose="020F0502020204030203" pitchFamily="34" charset="0"/>
                <a:cs typeface="Lato" panose="020F0502020204030203" pitchFamily="34" charset="0"/>
              </a:rPr>
            </a:br>
            <a:r>
              <a:rPr lang="en-US" sz="4000" dirty="0">
                <a:latin typeface="Lato" panose="020F0502020204030203" pitchFamily="34" charset="0"/>
                <a:ea typeface="Lato" panose="020F0502020204030203" pitchFamily="34" charset="0"/>
                <a:cs typeface="Lato" panose="020F0502020204030203" pitchFamily="34" charset="0"/>
              </a:rPr>
              <a:t>of Health Systems Data, 2019</a:t>
            </a:r>
          </a:p>
        </p:txBody>
      </p:sp>
    </p:spTree>
    <p:extLst>
      <p:ext uri="{BB962C8B-B14F-4D97-AF65-F5344CB8AC3E}">
        <p14:creationId xmlns:p14="http://schemas.microsoft.com/office/powerpoint/2010/main" val="385902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chemeClr val="tx1"/>
                </a:solidFill>
              </a:rPr>
              <a:t>Data shown for 2017 or nearest year; except 2016 for GER; 2013 for NZ.</a:t>
            </a:r>
            <a:r>
              <a:rPr lang="en-US" dirty="0">
                <a:solidFill>
                  <a:srgbClr val="FF0000"/>
                </a:solidFill>
              </a:rPr>
              <a:t> </a:t>
            </a:r>
            <a:r>
              <a:rPr lang="en-US" dirty="0">
                <a:solidFill>
                  <a:schemeClr val="tx1"/>
                </a:solidFill>
              </a:rPr>
              <a:t>No data for NOR, SWE. OECD average reflects the average of 36 OECD member countries, including ones not shown here. </a:t>
            </a:r>
          </a:p>
          <a:p>
            <a:r>
              <a:rPr lang="en-US" dirty="0">
                <a:solidFill>
                  <a:srgbClr val="4C515A"/>
                </a:solidFill>
              </a:rPr>
              <a:t>Source: OECD Health Data 2019.</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sz="3100" dirty="0">
                <a:solidFill>
                  <a:srgbClr val="4C515A"/>
                </a:solidFill>
                <a:ea typeface="Lato" panose="020F0502020204030203" pitchFamily="34" charset="0"/>
                <a:cs typeface="Lato" panose="020F0502020204030203" pitchFamily="34" charset="0"/>
              </a:rPr>
              <a:t>MRI Exams, 2017</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3496058094"/>
              </p:ext>
            </p:extLst>
          </p:nvPr>
        </p:nvGraphicFramePr>
        <p:xfrm>
          <a:off x="702733" y="1558834"/>
          <a:ext cx="777823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521069" y="1558956"/>
            <a:ext cx="5261421"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Exams per 1,000 population</a:t>
            </a:r>
          </a:p>
        </p:txBody>
      </p:sp>
      <p:sp>
        <p:nvSpPr>
          <p:cNvPr id="8" name="TextBox 1">
            <a:extLst>
              <a:ext uri="{FF2B5EF4-FFF2-40B4-BE49-F238E27FC236}">
                <a16:creationId xmlns:a16="http://schemas.microsoft.com/office/drawing/2014/main" id="{23851E9A-6D82-468E-B8C2-DFEC9CC7B464}"/>
              </a:ext>
            </a:extLst>
          </p:cNvPr>
          <p:cNvSpPr txBox="1"/>
          <p:nvPr/>
        </p:nvSpPr>
        <p:spPr>
          <a:xfrm>
            <a:off x="1462714" y="3675915"/>
            <a:ext cx="1551760"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(65)</a:t>
            </a:r>
          </a:p>
        </p:txBody>
      </p:sp>
    </p:spTree>
    <p:extLst>
      <p:ext uri="{BB962C8B-B14F-4D97-AF65-F5344CB8AC3E}">
        <p14:creationId xmlns:p14="http://schemas.microsoft.com/office/powerpoint/2010/main" val="3648555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rgbClr val="4C515A"/>
                </a:solidFill>
              </a:rPr>
              <a:t>Data reflect inpatient cases only (day cases not included), for 2017 or nearest year; 2016 for NZ; 2014 for NETH; and 2010 for the US. No recent data for AUS. OECD average reflects the average of 36 OECD member countries, including ones not shown here.</a:t>
            </a:r>
          </a:p>
          <a:p>
            <a:r>
              <a:rPr lang="en-US" dirty="0">
                <a:solidFill>
                  <a:srgbClr val="4C515A"/>
                </a:solidFill>
              </a:rPr>
              <a:t>Source: OECD Health Data 2019.</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Hip Replacements, </a:t>
            </a:r>
            <a:r>
              <a:rPr lang="en-US" dirty="0">
                <a:ea typeface="Lato" panose="020F0502020204030203" pitchFamily="34" charset="0"/>
                <a:cs typeface="Lato" panose="020F0502020204030203" pitchFamily="34" charset="0"/>
              </a:rPr>
              <a:t>2017</a:t>
            </a:r>
            <a:br>
              <a:rPr lang="en-US" dirty="0">
                <a:solidFill>
                  <a:srgbClr val="4C515A"/>
                </a:solidFill>
                <a:ea typeface="Lato" panose="020F0502020204030203" pitchFamily="34" charset="0"/>
                <a:cs typeface="Lato" panose="020F0502020204030203" pitchFamily="34" charset="0"/>
              </a:rPr>
            </a:br>
            <a:br>
              <a:rPr lang="en-US" sz="1050" dirty="0">
                <a:solidFill>
                  <a:srgbClr val="4C515A"/>
                </a:solidFill>
                <a:ea typeface="Lato" panose="020F0502020204030203" pitchFamily="34" charset="0"/>
                <a:cs typeface="Lato" panose="020F0502020204030203" pitchFamily="34" charset="0"/>
              </a:rPr>
            </a:br>
            <a:endParaRPr lang="en-US" dirty="0">
              <a:solidFill>
                <a:srgbClr val="FF0000"/>
              </a:solidFill>
            </a:endParaRP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331209244"/>
              </p:ext>
            </p:extLst>
          </p:nvPr>
        </p:nvGraphicFramePr>
        <p:xfrm>
          <a:off x="702733" y="1558834"/>
          <a:ext cx="777823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521069" y="1558956"/>
            <a:ext cx="5261421"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Inpatient procedures per 1,000 population aged 65 and older</a:t>
            </a:r>
          </a:p>
        </p:txBody>
      </p:sp>
      <p:sp>
        <p:nvSpPr>
          <p:cNvPr id="8" name="TextBox 1">
            <a:extLst>
              <a:ext uri="{FF2B5EF4-FFF2-40B4-BE49-F238E27FC236}">
                <a16:creationId xmlns:a16="http://schemas.microsoft.com/office/drawing/2014/main" id="{23851E9A-6D82-468E-B8C2-DFEC9CC7B464}"/>
              </a:ext>
            </a:extLst>
          </p:cNvPr>
          <p:cNvSpPr txBox="1"/>
          <p:nvPr/>
        </p:nvSpPr>
        <p:spPr>
          <a:xfrm>
            <a:off x="1285432" y="3101738"/>
            <a:ext cx="1551760"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(10.5)</a:t>
            </a:r>
          </a:p>
        </p:txBody>
      </p:sp>
    </p:spTree>
    <p:extLst>
      <p:ext uri="{BB962C8B-B14F-4D97-AF65-F5344CB8AC3E}">
        <p14:creationId xmlns:p14="http://schemas.microsoft.com/office/powerpoint/2010/main" val="2440034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a:xfrm>
            <a:off x="2456295" y="5999997"/>
            <a:ext cx="6024667" cy="777375"/>
          </a:xfrm>
        </p:spPr>
        <p:txBody>
          <a:bodyPr>
            <a:normAutofit/>
          </a:bodyPr>
          <a:lstStyle/>
          <a:p>
            <a:r>
              <a:rPr lang="en-US" dirty="0">
                <a:solidFill>
                  <a:schemeClr val="tx1"/>
                </a:solidFill>
              </a:rPr>
              <a:t>Flu immunization data reflect 2017 data or nearest year (2016 for US), with no recent data available for AUS, SWI (since 2009/2010). Breast cancer screening data reflect 2018 or nearest year; 2017 for FRA, NOR; 2016 for AUS, GER, 2015 for CAN, NETH, US; 2014 for SWE. Programmatic data for all countries except survey data for SWE, SWITZ, US. OECD average reflects the average of 36 OECD member countries, including ones not shown here.</a:t>
            </a:r>
            <a:endParaRPr lang="en-US" dirty="0">
              <a:solidFill>
                <a:srgbClr val="FF0000"/>
              </a:solidFill>
            </a:endParaRPr>
          </a:p>
          <a:p>
            <a:r>
              <a:rPr lang="en-US" dirty="0">
                <a:solidFill>
                  <a:srgbClr val="4C515A"/>
                </a:solidFill>
              </a:rPr>
              <a:t>Source: OECD Health Data 2019.</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QUALITY and CARE OUTCOMES</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Flu Immunizations, 2017, and Breast Cancer Screenings, 2018</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967085501"/>
              </p:ext>
            </p:extLst>
          </p:nvPr>
        </p:nvGraphicFramePr>
        <p:xfrm>
          <a:off x="414063" y="1558834"/>
          <a:ext cx="4014303"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1203665" y="1558956"/>
            <a:ext cx="3436429" cy="523220"/>
          </a:xfrm>
          <a:prstGeom prst="rect">
            <a:avLst/>
          </a:prstGeom>
          <a:noFill/>
        </p:spPr>
        <p:txBody>
          <a:bodyPr wrap="square" rtlCol="0">
            <a:spAutoFit/>
          </a:bodyPr>
          <a:lstStyle/>
          <a:p>
            <a:pPr lvl="0"/>
            <a:r>
              <a:rPr lang="en-US" sz="1400" b="1" dirty="0">
                <a:solidFill>
                  <a:srgbClr val="4C515A"/>
                </a:solidFill>
              </a:rPr>
              <a:t>Percent of older adults aged 65 years and older immunized (%)</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3638722" y="3108011"/>
            <a:ext cx="780114"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(44%)</a:t>
            </a:r>
          </a:p>
        </p:txBody>
      </p:sp>
      <p:graphicFrame>
        <p:nvGraphicFramePr>
          <p:cNvPr id="9" name="Object 2">
            <a:extLst>
              <a:ext uri="{FF2B5EF4-FFF2-40B4-BE49-F238E27FC236}">
                <a16:creationId xmlns:a16="http://schemas.microsoft.com/office/drawing/2014/main" id="{DAA7234B-C30A-47ED-B8C1-D411B96F2E2E}"/>
              </a:ext>
            </a:extLst>
          </p:cNvPr>
          <p:cNvGraphicFramePr>
            <a:graphicFrameLocks noChangeAspect="1"/>
          </p:cNvGraphicFramePr>
          <p:nvPr>
            <p:extLst>
              <p:ext uri="{D42A27DB-BD31-4B8C-83A1-F6EECF244321}">
                <p14:modId xmlns:p14="http://schemas.microsoft.com/office/powerpoint/2010/main" val="1478789292"/>
              </p:ext>
            </p:extLst>
          </p:nvPr>
        </p:nvGraphicFramePr>
        <p:xfrm>
          <a:off x="4319082" y="1558834"/>
          <a:ext cx="4756824" cy="44411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00CD39-C8CD-4AB8-9CC2-8C5F62B5D6F1}"/>
              </a:ext>
            </a:extLst>
          </p:cNvPr>
          <p:cNvSpPr txBox="1"/>
          <p:nvPr/>
        </p:nvSpPr>
        <p:spPr>
          <a:xfrm>
            <a:off x="5189420" y="1558956"/>
            <a:ext cx="3954579" cy="307777"/>
          </a:xfrm>
          <a:prstGeom prst="rect">
            <a:avLst/>
          </a:prstGeom>
          <a:noFill/>
        </p:spPr>
        <p:txBody>
          <a:bodyPr wrap="square" rtlCol="0">
            <a:spAutoFit/>
          </a:bodyPr>
          <a:lstStyle/>
          <a:p>
            <a:pPr lvl="0"/>
            <a:r>
              <a:rPr lang="en-US" sz="1400" b="1" dirty="0">
                <a:solidFill>
                  <a:srgbClr val="4C515A"/>
                </a:solidFill>
              </a:rPr>
              <a:t>Percent of females aged 50-69 screened (%)</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11" name="TextBox 1">
            <a:extLst>
              <a:ext uri="{FF2B5EF4-FFF2-40B4-BE49-F238E27FC236}">
                <a16:creationId xmlns:a16="http://schemas.microsoft.com/office/drawing/2014/main" id="{BDC8795E-42AE-4590-96CB-E79AAAC70DC2}"/>
              </a:ext>
            </a:extLst>
          </p:cNvPr>
          <p:cNvSpPr txBox="1"/>
          <p:nvPr/>
        </p:nvSpPr>
        <p:spPr>
          <a:xfrm>
            <a:off x="7643495" y="3055789"/>
            <a:ext cx="1827354"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(60%)</a:t>
            </a:r>
          </a:p>
        </p:txBody>
      </p:sp>
    </p:spTree>
    <p:extLst>
      <p:ext uri="{BB962C8B-B14F-4D97-AF65-F5344CB8AC3E}">
        <p14:creationId xmlns:p14="http://schemas.microsoft.com/office/powerpoint/2010/main" val="65647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a:xfrm>
            <a:off x="2456295" y="5999997"/>
            <a:ext cx="6024667" cy="777375"/>
          </a:xfrm>
        </p:spPr>
        <p:txBody>
          <a:bodyPr>
            <a:normAutofit/>
          </a:bodyPr>
          <a:lstStyle/>
          <a:p>
            <a:r>
              <a:rPr lang="en-US" dirty="0">
                <a:solidFill>
                  <a:schemeClr val="tx1"/>
                </a:solidFill>
              </a:rPr>
              <a:t>Rates reflect age-standardized survival rates for females aged 15 years and older. OECD average reflects the average of 36 OECD member countries, including ones not shown here. </a:t>
            </a:r>
          </a:p>
          <a:p>
            <a:r>
              <a:rPr lang="en-US" dirty="0">
                <a:solidFill>
                  <a:srgbClr val="4C515A"/>
                </a:solidFill>
              </a:rPr>
              <a:t>Source: OECD Health Data 2019.</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QUALITY and CARE OUTCOMES</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Breast and Cervical Cancer Five-Year Net Survival Rates, 2010-2014</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3911458267"/>
              </p:ext>
            </p:extLst>
          </p:nvPr>
        </p:nvGraphicFramePr>
        <p:xfrm>
          <a:off x="414063" y="1558834"/>
          <a:ext cx="4150131"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425453" y="1558956"/>
            <a:ext cx="3893629" cy="307777"/>
          </a:xfrm>
          <a:prstGeom prst="rect">
            <a:avLst/>
          </a:prstGeom>
          <a:noFill/>
        </p:spPr>
        <p:txBody>
          <a:bodyPr wrap="square" rtlCol="0">
            <a:spAutoFit/>
          </a:bodyPr>
          <a:lstStyle/>
          <a:p>
            <a:pPr lvl="0" algn="ctr"/>
            <a:r>
              <a:rPr lang="en-US" sz="1400" b="1" dirty="0">
                <a:solidFill>
                  <a:srgbClr val="4C515A"/>
                </a:solidFill>
              </a:rPr>
              <a:t>Breast cancer</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2814591" y="2317602"/>
            <a:ext cx="2259382"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(85%)</a:t>
            </a:r>
          </a:p>
        </p:txBody>
      </p:sp>
      <p:graphicFrame>
        <p:nvGraphicFramePr>
          <p:cNvPr id="9" name="Object 2">
            <a:extLst>
              <a:ext uri="{FF2B5EF4-FFF2-40B4-BE49-F238E27FC236}">
                <a16:creationId xmlns:a16="http://schemas.microsoft.com/office/drawing/2014/main" id="{DAA7234B-C30A-47ED-B8C1-D411B96F2E2E}"/>
              </a:ext>
            </a:extLst>
          </p:cNvPr>
          <p:cNvGraphicFramePr>
            <a:graphicFrameLocks noChangeAspect="1"/>
          </p:cNvGraphicFramePr>
          <p:nvPr>
            <p:extLst>
              <p:ext uri="{D42A27DB-BD31-4B8C-83A1-F6EECF244321}">
                <p14:modId xmlns:p14="http://schemas.microsoft.com/office/powerpoint/2010/main" val="180399993"/>
              </p:ext>
            </p:extLst>
          </p:nvPr>
        </p:nvGraphicFramePr>
        <p:xfrm>
          <a:off x="4521064" y="1558834"/>
          <a:ext cx="4622934" cy="44411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00CD39-C8CD-4AB8-9CC2-8C5F62B5D6F1}"/>
              </a:ext>
            </a:extLst>
          </p:cNvPr>
          <p:cNvSpPr txBox="1"/>
          <p:nvPr/>
        </p:nvSpPr>
        <p:spPr>
          <a:xfrm>
            <a:off x="4387176" y="1558956"/>
            <a:ext cx="4756823" cy="307777"/>
          </a:xfrm>
          <a:prstGeom prst="rect">
            <a:avLst/>
          </a:prstGeom>
          <a:noFill/>
        </p:spPr>
        <p:txBody>
          <a:bodyPr wrap="square" rtlCol="0">
            <a:spAutoFit/>
          </a:bodyPr>
          <a:lstStyle/>
          <a:p>
            <a:pPr lvl="0" algn="ctr"/>
            <a:r>
              <a:rPr lang="en-US" sz="1400" b="1" dirty="0">
                <a:solidFill>
                  <a:srgbClr val="4C515A"/>
                </a:solidFill>
              </a:rPr>
              <a:t>Cervical cancer</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11" name="TextBox 1">
            <a:extLst>
              <a:ext uri="{FF2B5EF4-FFF2-40B4-BE49-F238E27FC236}">
                <a16:creationId xmlns:a16="http://schemas.microsoft.com/office/drawing/2014/main" id="{BDC8795E-42AE-4590-96CB-E79AAAC70DC2}"/>
              </a:ext>
            </a:extLst>
          </p:cNvPr>
          <p:cNvSpPr txBox="1"/>
          <p:nvPr/>
        </p:nvSpPr>
        <p:spPr>
          <a:xfrm>
            <a:off x="7345827" y="3689298"/>
            <a:ext cx="1827354"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(66%)</a:t>
            </a:r>
          </a:p>
        </p:txBody>
      </p:sp>
      <p:cxnSp>
        <p:nvCxnSpPr>
          <p:cNvPr id="12" name="Straight Connector 11">
            <a:extLst>
              <a:ext uri="{FF2B5EF4-FFF2-40B4-BE49-F238E27FC236}">
                <a16:creationId xmlns:a16="http://schemas.microsoft.com/office/drawing/2014/main" id="{64AB8FCF-ABC1-40ED-B8B5-6DEA8302585A}"/>
              </a:ext>
            </a:extLst>
          </p:cNvPr>
          <p:cNvCxnSpPr>
            <a:cxnSpLocks/>
          </p:cNvCxnSpPr>
          <p:nvPr/>
        </p:nvCxnSpPr>
        <p:spPr>
          <a:xfrm>
            <a:off x="3902260" y="2638591"/>
            <a:ext cx="0" cy="44507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788ABB5-8617-4909-A3DF-A7B4E5D64952}"/>
              </a:ext>
            </a:extLst>
          </p:cNvPr>
          <p:cNvCxnSpPr>
            <a:cxnSpLocks/>
          </p:cNvCxnSpPr>
          <p:nvPr/>
        </p:nvCxnSpPr>
        <p:spPr>
          <a:xfrm>
            <a:off x="8395694" y="3995266"/>
            <a:ext cx="0" cy="34327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0E9F06F-7B33-4047-89B9-0C3A692A6997}"/>
              </a:ext>
            </a:extLst>
          </p:cNvPr>
          <p:cNvSpPr txBox="1"/>
          <p:nvPr/>
        </p:nvSpPr>
        <p:spPr>
          <a:xfrm>
            <a:off x="325690" y="1779327"/>
            <a:ext cx="948646"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Percent</a:t>
            </a:r>
          </a:p>
        </p:txBody>
      </p:sp>
      <p:sp>
        <p:nvSpPr>
          <p:cNvPr id="20" name="TextBox 19">
            <a:extLst>
              <a:ext uri="{FF2B5EF4-FFF2-40B4-BE49-F238E27FC236}">
                <a16:creationId xmlns:a16="http://schemas.microsoft.com/office/drawing/2014/main" id="{E17C3DE1-716E-4249-8763-3981F423604A}"/>
              </a:ext>
            </a:extLst>
          </p:cNvPr>
          <p:cNvSpPr txBox="1"/>
          <p:nvPr/>
        </p:nvSpPr>
        <p:spPr>
          <a:xfrm>
            <a:off x="4564194" y="1779326"/>
            <a:ext cx="948646"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Percent</a:t>
            </a:r>
          </a:p>
        </p:txBody>
      </p:sp>
    </p:spTree>
    <p:extLst>
      <p:ext uri="{BB962C8B-B14F-4D97-AF65-F5344CB8AC3E}">
        <p14:creationId xmlns:p14="http://schemas.microsoft.com/office/powerpoint/2010/main" val="2694524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chemeClr val="tx1"/>
                </a:solidFill>
              </a:rPr>
              <a:t>Data reflect 2017 or nearest year; 2016 for AUS, NZ; 2010 for US. OECD average reflects the average of 36 OECD member countries, including ones not shown here. </a:t>
            </a:r>
          </a:p>
          <a:p>
            <a:r>
              <a:rPr lang="en-US" dirty="0">
                <a:solidFill>
                  <a:srgbClr val="4C515A"/>
                </a:solidFill>
              </a:rPr>
              <a:t>Source: OECD Health Data 2019. </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QUALITY and CARE OUTCOMES</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normAutofit/>
          </a:bodyPr>
          <a:lstStyle/>
          <a:p>
            <a:r>
              <a:rPr lang="en-US" dirty="0">
                <a:solidFill>
                  <a:srgbClr val="4C515A"/>
                </a:solidFill>
                <a:ea typeface="Lato" panose="020F0502020204030203" pitchFamily="34" charset="0"/>
                <a:cs typeface="Lato" panose="020F0502020204030203" pitchFamily="34" charset="0"/>
              </a:rPr>
              <a:t>Diabetes and Hypertension Hospital Discharges, 2017</a:t>
            </a:r>
          </a:p>
        </p:txBody>
      </p:sp>
      <p:graphicFrame>
        <p:nvGraphicFramePr>
          <p:cNvPr id="9" name="Chart 8">
            <a:extLst>
              <a:ext uri="{FF2B5EF4-FFF2-40B4-BE49-F238E27FC236}">
                <a16:creationId xmlns:a16="http://schemas.microsoft.com/office/drawing/2014/main" id="{2495CADF-7D4F-4A54-96E3-766DA576AE2C}"/>
              </a:ext>
            </a:extLst>
          </p:cNvPr>
          <p:cNvGraphicFramePr/>
          <p:nvPr>
            <p:extLst>
              <p:ext uri="{D42A27DB-BD31-4B8C-83A1-F6EECF244321}">
                <p14:modId xmlns:p14="http://schemas.microsoft.com/office/powerpoint/2010/main" val="1399209079"/>
              </p:ext>
            </p:extLst>
          </p:nvPr>
        </p:nvGraphicFramePr>
        <p:xfrm>
          <a:off x="245533" y="1403797"/>
          <a:ext cx="8652935" cy="44991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E1BCF0DB-EFD2-4FF4-9A7C-9396F15B8624}"/>
              </a:ext>
            </a:extLst>
          </p:cNvPr>
          <p:cNvSpPr txBox="1"/>
          <p:nvPr/>
        </p:nvSpPr>
        <p:spPr>
          <a:xfrm>
            <a:off x="516467" y="1559520"/>
            <a:ext cx="3776133"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Discharges 100,000 population</a:t>
            </a:r>
          </a:p>
        </p:txBody>
      </p:sp>
      <p:sp>
        <p:nvSpPr>
          <p:cNvPr id="2" name="TextBox 1">
            <a:extLst>
              <a:ext uri="{FF2B5EF4-FFF2-40B4-BE49-F238E27FC236}">
                <a16:creationId xmlns:a16="http://schemas.microsoft.com/office/drawing/2014/main" id="{35DB9F42-D85D-40C2-B363-C8B0BC832808}"/>
              </a:ext>
            </a:extLst>
          </p:cNvPr>
          <p:cNvSpPr txBox="1"/>
          <p:nvPr/>
        </p:nvSpPr>
        <p:spPr>
          <a:xfrm>
            <a:off x="5632315" y="5692220"/>
            <a:ext cx="465192" cy="307777"/>
          </a:xfrm>
          <a:prstGeom prst="rect">
            <a:avLst/>
          </a:prstGeom>
          <a:noFill/>
        </p:spPr>
        <p:txBody>
          <a:bodyPr wrap="none" rtlCol="0">
            <a:spAutoFit/>
          </a:bodyPr>
          <a:lstStyle/>
          <a:p>
            <a:r>
              <a:rPr lang="en-US" sz="1400" b="1" dirty="0">
                <a:latin typeface="Lato" panose="020F0502020204030203" pitchFamily="34" charset="0"/>
                <a:ea typeface="Lato" panose="020F0502020204030203" pitchFamily="34" charset="0"/>
                <a:cs typeface="Lato" panose="020F0502020204030203" pitchFamily="34" charset="0"/>
              </a:rPr>
              <a:t>avg</a:t>
            </a:r>
          </a:p>
        </p:txBody>
      </p:sp>
    </p:spTree>
    <p:extLst>
      <p:ext uri="{BB962C8B-B14F-4D97-AF65-F5344CB8AC3E}">
        <p14:creationId xmlns:p14="http://schemas.microsoft.com/office/powerpoint/2010/main" val="726965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DE1760-4383-4E56-A4B6-07AF5D3BBD6B}"/>
              </a:ext>
            </a:extLst>
          </p:cNvPr>
          <p:cNvSpPr>
            <a:spLocks noGrp="1"/>
          </p:cNvSpPr>
          <p:nvPr>
            <p:ph type="body" sz="quarter" idx="21"/>
          </p:nvPr>
        </p:nvSpPr>
        <p:spPr/>
        <p:txBody>
          <a:bodyPr>
            <a:normAutofit fontScale="92500" lnSpcReduction="10000"/>
          </a:bodyPr>
          <a:lstStyle/>
          <a:p>
            <a:pPr defTabSz="914400"/>
            <a:r>
              <a:rPr lang="en-US" dirty="0">
                <a:solidFill>
                  <a:srgbClr val="576258"/>
                </a:solidFill>
                <a:ea typeface="Lato" panose="020F0502020204030203" pitchFamily="34" charset="0"/>
                <a:cs typeface="Lato" panose="020F0502020204030203" pitchFamily="34" charset="0"/>
              </a:rPr>
              <a:t>Data for 2000 (except UK 2001) and latest available (2016 for NL, NO, SE, USA; 2015 for AU, CA, FR, DE, CH, UK; 2014 for NZ). Mortality data from WHO detailed mortality files (released Dec 2018); Population data from WHO detailed mortality files, except for Canada (UN population database), USA (Human Mortality Database). Amenable causes as per list by Nolte and McKee (2004). Calculations by the European Observatory on Health Systems and Policies (2019). Age-specific rates standardized to European Standard Population 2013. </a:t>
            </a:r>
          </a:p>
          <a:p>
            <a:pPr defTabSz="914400"/>
            <a:endParaRPr lang="en-US" sz="400" dirty="0">
              <a:solidFill>
                <a:srgbClr val="576258"/>
              </a:solidFill>
              <a:ea typeface="Lato" panose="020F0502020204030203" pitchFamily="34" charset="0"/>
              <a:cs typeface="Lato" panose="020F0502020204030203" pitchFamily="34" charset="0"/>
            </a:endParaRPr>
          </a:p>
          <a:p>
            <a:pPr defTabSz="914400"/>
            <a:r>
              <a:rPr lang="en-US" dirty="0">
                <a:solidFill>
                  <a:srgbClr val="576258"/>
                </a:solidFill>
                <a:ea typeface="Lato" panose="020F0502020204030203" pitchFamily="34" charset="0"/>
                <a:cs typeface="Lato" panose="020F0502020204030203" pitchFamily="34" charset="0"/>
              </a:rPr>
              <a:t>Source: Marina </a:t>
            </a:r>
            <a:r>
              <a:rPr lang="en-US" dirty="0" err="1">
                <a:solidFill>
                  <a:srgbClr val="576258"/>
                </a:solidFill>
                <a:ea typeface="Lato" panose="020F0502020204030203" pitchFamily="34" charset="0"/>
                <a:cs typeface="Lato" panose="020F0502020204030203" pitchFamily="34" charset="0"/>
              </a:rPr>
              <a:t>Karanikolos</a:t>
            </a:r>
            <a:r>
              <a:rPr lang="en-US" dirty="0">
                <a:solidFill>
                  <a:srgbClr val="576258"/>
                </a:solidFill>
                <a:ea typeface="Lato" panose="020F0502020204030203" pitchFamily="34" charset="0"/>
                <a:cs typeface="Lato" panose="020F0502020204030203" pitchFamily="34" charset="0"/>
              </a:rPr>
              <a:t>, European Observatory on Health Systems and Policies (2019).</a:t>
            </a:r>
          </a:p>
        </p:txBody>
      </p:sp>
      <p:sp>
        <p:nvSpPr>
          <p:cNvPr id="4" name="Subtitle 3">
            <a:extLst>
              <a:ext uri="{FF2B5EF4-FFF2-40B4-BE49-F238E27FC236}">
                <a16:creationId xmlns:a16="http://schemas.microsoft.com/office/drawing/2014/main" id="{2BCADD06-B525-4E6B-AD88-C51945CA588C}"/>
              </a:ext>
            </a:extLst>
          </p:cNvPr>
          <p:cNvSpPr>
            <a:spLocks noGrp="1"/>
          </p:cNvSpPr>
          <p:nvPr>
            <p:ph type="subTitle" idx="1"/>
          </p:nvPr>
        </p:nvSpPr>
        <p:spPr/>
        <p:txBody>
          <a:bodyPr/>
          <a:lstStyle/>
          <a:p>
            <a:r>
              <a:rPr lang="en-US" dirty="0"/>
              <a:t>QUALITY and CARE OUTCOMES</a:t>
            </a:r>
          </a:p>
        </p:txBody>
      </p:sp>
      <p:sp>
        <p:nvSpPr>
          <p:cNvPr id="5" name="Title 4">
            <a:extLst>
              <a:ext uri="{FF2B5EF4-FFF2-40B4-BE49-F238E27FC236}">
                <a16:creationId xmlns:a16="http://schemas.microsoft.com/office/drawing/2014/main" id="{F148228E-09D6-48AB-8AD9-02F4B132F483}"/>
              </a:ext>
            </a:extLst>
          </p:cNvPr>
          <p:cNvSpPr>
            <a:spLocks noGrp="1"/>
          </p:cNvSpPr>
          <p:nvPr>
            <p:ph type="ctrTitle"/>
          </p:nvPr>
        </p:nvSpPr>
        <p:spPr/>
        <p:txBody>
          <a:bodyPr/>
          <a:lstStyle/>
          <a:p>
            <a:r>
              <a:rPr lang="en-US" dirty="0"/>
              <a:t>Mortality Amenable to Health Care, </a:t>
            </a:r>
            <a:br>
              <a:rPr lang="en-US" dirty="0"/>
            </a:br>
            <a:r>
              <a:rPr lang="en-US" dirty="0"/>
              <a:t>2000 and 2016</a:t>
            </a:r>
          </a:p>
        </p:txBody>
      </p:sp>
      <p:graphicFrame>
        <p:nvGraphicFramePr>
          <p:cNvPr id="6" name="Chart 5">
            <a:extLst>
              <a:ext uri="{FF2B5EF4-FFF2-40B4-BE49-F238E27FC236}">
                <a16:creationId xmlns:a16="http://schemas.microsoft.com/office/drawing/2014/main" id="{885E0E58-7F42-40C7-8167-3A3462A82D68}"/>
              </a:ext>
            </a:extLst>
          </p:cNvPr>
          <p:cNvGraphicFramePr/>
          <p:nvPr>
            <p:extLst>
              <p:ext uri="{D42A27DB-BD31-4B8C-83A1-F6EECF244321}">
                <p14:modId xmlns:p14="http://schemas.microsoft.com/office/powerpoint/2010/main" val="615670775"/>
              </p:ext>
            </p:extLst>
          </p:nvPr>
        </p:nvGraphicFramePr>
        <p:xfrm>
          <a:off x="245533" y="1403797"/>
          <a:ext cx="8652935" cy="4499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AA4CA8D-9D60-4A04-B2FA-E73DD9259872}"/>
              </a:ext>
            </a:extLst>
          </p:cNvPr>
          <p:cNvSpPr txBox="1"/>
          <p:nvPr/>
        </p:nvSpPr>
        <p:spPr>
          <a:xfrm>
            <a:off x="516467" y="1559520"/>
            <a:ext cx="3776133"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Deaths per 100,000 population</a:t>
            </a:r>
          </a:p>
        </p:txBody>
      </p:sp>
    </p:spTree>
    <p:extLst>
      <p:ext uri="{BB962C8B-B14F-4D97-AF65-F5344CB8AC3E}">
        <p14:creationId xmlns:p14="http://schemas.microsoft.com/office/powerpoint/2010/main" val="225009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1"/>
          </p:nvPr>
        </p:nvSpPr>
        <p:spPr/>
        <p:txBody>
          <a:bodyPr/>
          <a:lstStyle/>
          <a:p>
            <a:r>
              <a:rPr lang="en-US" dirty="0">
                <a:solidFill>
                  <a:srgbClr val="4C515A"/>
                </a:solidFill>
              </a:rPr>
              <a:t>Notes: Current expenditures on health. Based on System of Health Accounts methodology, with some differences between country methodologies. OECD average reflects the average of 36 OECD member countries, including ones not shown here.</a:t>
            </a:r>
          </a:p>
          <a:p>
            <a:r>
              <a:rPr lang="en-US" dirty="0">
                <a:solidFill>
                  <a:srgbClr val="4C515A"/>
                </a:solidFill>
              </a:rPr>
              <a:t>*2018 data are provisional or estimated.</a:t>
            </a:r>
          </a:p>
          <a:p>
            <a:r>
              <a:rPr lang="en-US" dirty="0">
                <a:solidFill>
                  <a:srgbClr val="4C515A"/>
                </a:solidFill>
              </a:rPr>
              <a:t>Source: OECD Health Data 2019.</a:t>
            </a:r>
          </a:p>
        </p:txBody>
      </p:sp>
      <p:sp>
        <p:nvSpPr>
          <p:cNvPr id="3" name="Subtitle 2">
            <a:extLst>
              <a:ext uri="{FF2B5EF4-FFF2-40B4-BE49-F238E27FC236}">
                <a16:creationId xmlns:a16="http://schemas.microsoft.com/office/drawing/2014/main" id="{299945A1-273F-4D49-A6AA-CDA0FB32D66A}"/>
              </a:ext>
            </a:extLst>
          </p:cNvPr>
          <p:cNvSpPr>
            <a:spLocks noGrp="1"/>
          </p:cNvSpPr>
          <p:nvPr>
            <p:ph type="subTitle" idx="1"/>
          </p:nvPr>
        </p:nvSpPr>
        <p:spPr/>
        <p:txBody>
          <a:bodyPr/>
          <a:lstStyle/>
          <a:p>
            <a:r>
              <a:rPr lang="en-US" dirty="0"/>
              <a:t>SPENDING</a:t>
            </a:r>
          </a:p>
        </p:txBody>
      </p:sp>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p:txBody>
          <a:bodyPr/>
          <a:lstStyle/>
          <a:p>
            <a:r>
              <a:rPr lang="en-US" dirty="0">
                <a:ea typeface="Lato" panose="020F0502020204030203" pitchFamily="34" charset="0"/>
                <a:cs typeface="Lato" panose="020F0502020204030203" pitchFamily="34" charset="0"/>
              </a:rPr>
              <a:t>Health Care Spending as a Percent of GDP, 1980–2018</a:t>
            </a:r>
            <a:br>
              <a:rPr lang="en-US" dirty="0">
                <a:latin typeface="Lato" panose="020F0502020204030203" pitchFamily="34" charset="0"/>
                <a:ea typeface="Lato" panose="020F0502020204030203" pitchFamily="34" charset="0"/>
                <a:cs typeface="Lato" panose="020F0502020204030203" pitchFamily="34" charset="0"/>
              </a:rPr>
            </a:br>
            <a:br>
              <a:rPr lang="en-US" sz="300" dirty="0">
                <a:latin typeface="Lato" panose="020F0502020204030203" pitchFamily="34" charset="0"/>
                <a:ea typeface="Lato" panose="020F0502020204030203" pitchFamily="34" charset="0"/>
                <a:cs typeface="Lato" panose="020F0502020204030203" pitchFamily="34" charset="0"/>
              </a:rPr>
            </a:br>
            <a:r>
              <a:rPr lang="en-US" sz="1600" b="0" i="1" dirty="0">
                <a:ea typeface="Lato" panose="020F0502020204030203" pitchFamily="34" charset="0"/>
                <a:cs typeface="Lato" panose="020F0502020204030203" pitchFamily="34" charset="0"/>
              </a:rPr>
              <a:t>Adjusted for Differences in Cost of Living</a:t>
            </a:r>
            <a:endParaRPr lang="en-US" dirty="0"/>
          </a:p>
        </p:txBody>
      </p:sp>
      <p:graphicFrame>
        <p:nvGraphicFramePr>
          <p:cNvPr id="9" name="Object 3">
            <a:extLst>
              <a:ext uri="{FF2B5EF4-FFF2-40B4-BE49-F238E27FC236}">
                <a16:creationId xmlns:a16="http://schemas.microsoft.com/office/drawing/2014/main" id="{9BF15CF1-FBB3-4A6B-A43F-52049FFB5125}"/>
              </a:ext>
            </a:extLst>
          </p:cNvPr>
          <p:cNvGraphicFramePr>
            <a:graphicFrameLocks noChangeAspect="1"/>
          </p:cNvGraphicFramePr>
          <p:nvPr>
            <p:extLst>
              <p:ext uri="{D42A27DB-BD31-4B8C-83A1-F6EECF244321}">
                <p14:modId xmlns:p14="http://schemas.microsoft.com/office/powerpoint/2010/main" val="3597367468"/>
              </p:ext>
            </p:extLst>
          </p:nvPr>
        </p:nvGraphicFramePr>
        <p:xfrm>
          <a:off x="-144564" y="1874082"/>
          <a:ext cx="9137644" cy="450770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183D7DFD-5E54-4340-840A-D61E79966062}"/>
              </a:ext>
            </a:extLst>
          </p:cNvPr>
          <p:cNvSpPr txBox="1"/>
          <p:nvPr/>
        </p:nvSpPr>
        <p:spPr>
          <a:xfrm>
            <a:off x="737460" y="1677884"/>
            <a:ext cx="2119576"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Percent (%) of GDP</a:t>
            </a:r>
          </a:p>
        </p:txBody>
      </p:sp>
      <p:sp>
        <p:nvSpPr>
          <p:cNvPr id="11" name="TextBox 10">
            <a:extLst>
              <a:ext uri="{FF2B5EF4-FFF2-40B4-BE49-F238E27FC236}">
                <a16:creationId xmlns:a16="http://schemas.microsoft.com/office/drawing/2014/main" id="{6011D5B8-65C1-4BE6-A763-9C1128908AEC}"/>
              </a:ext>
            </a:extLst>
          </p:cNvPr>
          <p:cNvSpPr txBox="1"/>
          <p:nvPr/>
        </p:nvSpPr>
        <p:spPr>
          <a:xfrm>
            <a:off x="7430627" y="1615018"/>
            <a:ext cx="1050335"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2018* data:</a:t>
            </a:r>
          </a:p>
        </p:txBody>
      </p:sp>
      <p:sp>
        <p:nvSpPr>
          <p:cNvPr id="12" name="TextBox 11">
            <a:extLst>
              <a:ext uri="{FF2B5EF4-FFF2-40B4-BE49-F238E27FC236}">
                <a16:creationId xmlns:a16="http://schemas.microsoft.com/office/drawing/2014/main" id="{0CA91E75-9DA6-452D-B766-87A7E4397975}"/>
              </a:ext>
            </a:extLst>
          </p:cNvPr>
          <p:cNvSpPr txBox="1"/>
          <p:nvPr/>
        </p:nvSpPr>
        <p:spPr>
          <a:xfrm>
            <a:off x="6798363" y="5571633"/>
            <a:ext cx="812800" cy="276999"/>
          </a:xfrm>
          <a:prstGeom prst="rect">
            <a:avLst/>
          </a:prstGeom>
          <a:noFill/>
        </p:spPr>
        <p:txBody>
          <a:bodyPr wrap="square" rtlCol="0">
            <a:spAutoFit/>
          </a:bodyPr>
          <a:lstStyle/>
          <a:p>
            <a:r>
              <a:rPr lang="en-US" sz="1200" dirty="0">
                <a:solidFill>
                  <a:srgbClr val="4C515A"/>
                </a:solidFill>
                <a:latin typeface="Lato" panose="020F0502020204030203" pitchFamily="34" charset="0"/>
                <a:ea typeface="Lato" panose="020F0502020204030203" pitchFamily="34" charset="0"/>
                <a:cs typeface="Lato" panose="020F0502020204030203" pitchFamily="34" charset="0"/>
              </a:rPr>
              <a:t>2018*</a:t>
            </a:r>
          </a:p>
        </p:txBody>
      </p:sp>
      <p:cxnSp>
        <p:nvCxnSpPr>
          <p:cNvPr id="16" name="Straight Connector 15">
            <a:extLst>
              <a:ext uri="{FF2B5EF4-FFF2-40B4-BE49-F238E27FC236}">
                <a16:creationId xmlns:a16="http://schemas.microsoft.com/office/drawing/2014/main" id="{6263B49C-EEC6-432B-8391-C9B43FDDA9D1}"/>
              </a:ext>
            </a:extLst>
          </p:cNvPr>
          <p:cNvCxnSpPr/>
          <p:nvPr/>
        </p:nvCxnSpPr>
        <p:spPr>
          <a:xfrm>
            <a:off x="7046253" y="5509567"/>
            <a:ext cx="0" cy="457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5113621-553B-4221-ABCA-E3E594728D49}"/>
              </a:ext>
            </a:extLst>
          </p:cNvPr>
          <p:cNvSpPr txBox="1"/>
          <p:nvPr/>
        </p:nvSpPr>
        <p:spPr>
          <a:xfrm>
            <a:off x="7365310" y="5678794"/>
            <a:ext cx="1713373"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OECD avg: 8.8%</a:t>
            </a:r>
          </a:p>
        </p:txBody>
      </p:sp>
    </p:spTree>
    <p:extLst>
      <p:ext uri="{BB962C8B-B14F-4D97-AF65-F5344CB8AC3E}">
        <p14:creationId xmlns:p14="http://schemas.microsoft.com/office/powerpoint/2010/main" val="160034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21"/>
          </p:nvPr>
        </p:nvSpPr>
        <p:spPr>
          <a:xfrm>
            <a:off x="2334638" y="5889251"/>
            <a:ext cx="6147882" cy="888122"/>
          </a:xfrm>
        </p:spPr>
        <p:txBody>
          <a:bodyPr anchor="t">
            <a:noAutofit/>
          </a:bodyPr>
          <a:lstStyle/>
          <a:p>
            <a:r>
              <a:rPr lang="en-US" sz="800" dirty="0">
                <a:solidFill>
                  <a:srgbClr val="4C515A"/>
                </a:solidFill>
              </a:rPr>
              <a:t>Data reflect current expenditures on health per capita, adjusted using US$ purchasing power parities (PPPs), for 2018 or the most recent year: 2017 for FRA, SWIZ, UK, US; 2016 for AUS. Data for 2018 reflect estimated/provisional values. Numbers may not sum to total due to excluding capital formation of health care providers, and some uncategorized health care spending. Public spending reflects government and compulsory spending (HF1); private reflects voluntary schemes (HF2); out-of-pocket (HF3).* For the US, ‘Compulsory private insurance schemes’ (HF122) spending was reclassified into the ‘Voluntary health insurance schemes’ (HF21) category, given that the individual mandate to have health insurance ended in Jan 2019. OECD average reflects the average of 36 OECD member countries, including ones not shown here. Source: OECD Health Data 2019.</a:t>
            </a:r>
          </a:p>
        </p:txBody>
      </p:sp>
      <p:sp>
        <p:nvSpPr>
          <p:cNvPr id="7" name="Subtitle 6"/>
          <p:cNvSpPr>
            <a:spLocks noGrp="1"/>
          </p:cNvSpPr>
          <p:nvPr>
            <p:ph type="subTitle" idx="1"/>
          </p:nvPr>
        </p:nvSpPr>
        <p:spPr/>
        <p:txBody>
          <a:bodyPr/>
          <a:lstStyle/>
          <a:p>
            <a:r>
              <a:rPr lang="en-US" dirty="0"/>
              <a:t>SPENDING </a:t>
            </a:r>
          </a:p>
        </p:txBody>
      </p:sp>
      <p:sp>
        <p:nvSpPr>
          <p:cNvPr id="6" name="Title 5"/>
          <p:cNvSpPr>
            <a:spLocks noGrp="1"/>
          </p:cNvSpPr>
          <p:nvPr>
            <p:ph type="ctrTitle"/>
          </p:nvPr>
        </p:nvSpPr>
        <p:spPr/>
        <p:txBody>
          <a:bodyPr>
            <a:normAutofit/>
          </a:bodyPr>
          <a:lstStyle/>
          <a:p>
            <a:r>
              <a:rPr lang="en-US" sz="2800" dirty="0">
                <a:ea typeface="Lato" panose="020F0502020204030203" pitchFamily="34" charset="0"/>
                <a:cs typeface="Lato" panose="020F0502020204030203" pitchFamily="34" charset="0"/>
              </a:rPr>
              <a:t>Health Care Spending per Capita by Source of Funding, 2018</a:t>
            </a:r>
            <a:br>
              <a:rPr lang="en-US" sz="2800" dirty="0">
                <a:ea typeface="Lato" panose="020F0502020204030203" pitchFamily="34" charset="0"/>
                <a:cs typeface="Lato" panose="020F0502020204030203" pitchFamily="34" charset="0"/>
              </a:rPr>
            </a:br>
            <a:br>
              <a:rPr lang="en-US" sz="400" dirty="0">
                <a:ea typeface="Lato" panose="020F0502020204030203" pitchFamily="34" charset="0"/>
                <a:cs typeface="Lato" panose="020F0502020204030203" pitchFamily="34" charset="0"/>
              </a:rPr>
            </a:br>
            <a:r>
              <a:rPr lang="en-US" sz="1400" b="0" i="1" dirty="0">
                <a:ea typeface="Lato" panose="020F0502020204030203" pitchFamily="34" charset="0"/>
                <a:cs typeface="Lato" panose="020F0502020204030203" pitchFamily="34" charset="0"/>
              </a:rPr>
              <a:t>Adjusted for Differences in Cost of Living</a:t>
            </a:r>
            <a:endParaRPr lang="en-US" sz="1400" b="0" dirty="0"/>
          </a:p>
        </p:txBody>
      </p:sp>
      <p:graphicFrame>
        <p:nvGraphicFramePr>
          <p:cNvPr id="11" name="Object 3"/>
          <p:cNvGraphicFramePr>
            <a:graphicFrameLocks noChangeAspect="1"/>
          </p:cNvGraphicFramePr>
          <p:nvPr>
            <p:extLst>
              <p:ext uri="{D42A27DB-BD31-4B8C-83A1-F6EECF244321}">
                <p14:modId xmlns:p14="http://schemas.microsoft.com/office/powerpoint/2010/main" val="59036943"/>
              </p:ext>
            </p:extLst>
          </p:nvPr>
        </p:nvGraphicFramePr>
        <p:xfrm>
          <a:off x="345441" y="1413933"/>
          <a:ext cx="8379460" cy="444756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509301" y="1561089"/>
            <a:ext cx="5996492"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Dollars ($US)</a:t>
            </a:r>
          </a:p>
        </p:txBody>
      </p:sp>
      <p:sp>
        <p:nvSpPr>
          <p:cNvPr id="3" name="TextBox 2">
            <a:extLst>
              <a:ext uri="{FF2B5EF4-FFF2-40B4-BE49-F238E27FC236}">
                <a16:creationId xmlns:a16="http://schemas.microsoft.com/office/drawing/2014/main" id="{99FC3DD1-348A-47F6-865F-AE8B177D7B2D}"/>
              </a:ext>
            </a:extLst>
          </p:cNvPr>
          <p:cNvSpPr txBox="1"/>
          <p:nvPr/>
        </p:nvSpPr>
        <p:spPr>
          <a:xfrm>
            <a:off x="1196502" y="3711293"/>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$3,923</a:t>
            </a:r>
          </a:p>
        </p:txBody>
      </p:sp>
      <p:sp>
        <p:nvSpPr>
          <p:cNvPr id="10" name="TextBox 9">
            <a:extLst>
              <a:ext uri="{FF2B5EF4-FFF2-40B4-BE49-F238E27FC236}">
                <a16:creationId xmlns:a16="http://schemas.microsoft.com/office/drawing/2014/main" id="{A49D77D7-A232-445A-A8E6-CF412118116F}"/>
              </a:ext>
            </a:extLst>
          </p:cNvPr>
          <p:cNvSpPr txBox="1"/>
          <p:nvPr/>
        </p:nvSpPr>
        <p:spPr>
          <a:xfrm>
            <a:off x="1794747" y="3705737"/>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$3,943</a:t>
            </a:r>
          </a:p>
        </p:txBody>
      </p:sp>
      <p:sp>
        <p:nvSpPr>
          <p:cNvPr id="13" name="TextBox 12">
            <a:extLst>
              <a:ext uri="{FF2B5EF4-FFF2-40B4-BE49-F238E27FC236}">
                <a16:creationId xmlns:a16="http://schemas.microsoft.com/office/drawing/2014/main" id="{A0FF5034-10DC-4DE6-9ACE-20F7706FDB76}"/>
              </a:ext>
            </a:extLst>
          </p:cNvPr>
          <p:cNvSpPr txBox="1"/>
          <p:nvPr/>
        </p:nvSpPr>
        <p:spPr>
          <a:xfrm>
            <a:off x="3049606" y="3503972"/>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$4,566</a:t>
            </a:r>
          </a:p>
        </p:txBody>
      </p:sp>
      <p:sp>
        <p:nvSpPr>
          <p:cNvPr id="14" name="TextBox 13">
            <a:extLst>
              <a:ext uri="{FF2B5EF4-FFF2-40B4-BE49-F238E27FC236}">
                <a16:creationId xmlns:a16="http://schemas.microsoft.com/office/drawing/2014/main" id="{9AFABCE0-2460-4EFF-8FD7-9E213CCA04DA}"/>
              </a:ext>
            </a:extLst>
          </p:cNvPr>
          <p:cNvSpPr txBox="1"/>
          <p:nvPr/>
        </p:nvSpPr>
        <p:spPr>
          <a:xfrm>
            <a:off x="3708651" y="3384928"/>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$4,931</a:t>
            </a:r>
          </a:p>
        </p:txBody>
      </p:sp>
      <p:sp>
        <p:nvSpPr>
          <p:cNvPr id="15" name="TextBox 14">
            <a:extLst>
              <a:ext uri="{FF2B5EF4-FFF2-40B4-BE49-F238E27FC236}">
                <a16:creationId xmlns:a16="http://schemas.microsoft.com/office/drawing/2014/main" id="{AF639AF9-3438-4ACC-8B4B-912668BE2360}"/>
              </a:ext>
            </a:extLst>
          </p:cNvPr>
          <p:cNvSpPr txBox="1"/>
          <p:nvPr/>
        </p:nvSpPr>
        <p:spPr>
          <a:xfrm>
            <a:off x="4302026" y="3357176"/>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$4,974</a:t>
            </a:r>
          </a:p>
        </p:txBody>
      </p:sp>
      <p:sp>
        <p:nvSpPr>
          <p:cNvPr id="16" name="TextBox 15">
            <a:extLst>
              <a:ext uri="{FF2B5EF4-FFF2-40B4-BE49-F238E27FC236}">
                <a16:creationId xmlns:a16="http://schemas.microsoft.com/office/drawing/2014/main" id="{34685647-1E04-4C8E-ABBC-64BDB86B1455}"/>
              </a:ext>
            </a:extLst>
          </p:cNvPr>
          <p:cNvSpPr txBox="1"/>
          <p:nvPr/>
        </p:nvSpPr>
        <p:spPr>
          <a:xfrm>
            <a:off x="4939677" y="3265885"/>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$5,288</a:t>
            </a:r>
          </a:p>
        </p:txBody>
      </p:sp>
      <p:sp>
        <p:nvSpPr>
          <p:cNvPr id="17" name="TextBox 16">
            <a:extLst>
              <a:ext uri="{FF2B5EF4-FFF2-40B4-BE49-F238E27FC236}">
                <a16:creationId xmlns:a16="http://schemas.microsoft.com/office/drawing/2014/main" id="{82DB2159-1E80-4ABE-9949-A0354772FAEA}"/>
              </a:ext>
            </a:extLst>
          </p:cNvPr>
          <p:cNvSpPr txBox="1"/>
          <p:nvPr/>
        </p:nvSpPr>
        <p:spPr>
          <a:xfrm>
            <a:off x="5548215" y="3218676"/>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$5,447</a:t>
            </a:r>
          </a:p>
        </p:txBody>
      </p:sp>
      <p:sp>
        <p:nvSpPr>
          <p:cNvPr id="18" name="TextBox 17">
            <a:extLst>
              <a:ext uri="{FF2B5EF4-FFF2-40B4-BE49-F238E27FC236}">
                <a16:creationId xmlns:a16="http://schemas.microsoft.com/office/drawing/2014/main" id="{BD011365-A1D0-44A8-A6F9-6CD1D603F55F}"/>
              </a:ext>
            </a:extLst>
          </p:cNvPr>
          <p:cNvSpPr txBox="1"/>
          <p:nvPr/>
        </p:nvSpPr>
        <p:spPr>
          <a:xfrm>
            <a:off x="6178076" y="3027797"/>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$5,986</a:t>
            </a:r>
          </a:p>
        </p:txBody>
      </p:sp>
      <p:sp>
        <p:nvSpPr>
          <p:cNvPr id="19" name="TextBox 18">
            <a:extLst>
              <a:ext uri="{FF2B5EF4-FFF2-40B4-BE49-F238E27FC236}">
                <a16:creationId xmlns:a16="http://schemas.microsoft.com/office/drawing/2014/main" id="{A2E3A58F-6303-4247-A860-31CAF7DD959E}"/>
              </a:ext>
            </a:extLst>
          </p:cNvPr>
          <p:cNvSpPr txBox="1"/>
          <p:nvPr/>
        </p:nvSpPr>
        <p:spPr>
          <a:xfrm>
            <a:off x="6834794" y="2965940"/>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$6,187</a:t>
            </a:r>
          </a:p>
        </p:txBody>
      </p:sp>
      <p:sp>
        <p:nvSpPr>
          <p:cNvPr id="20" name="TextBox 19">
            <a:extLst>
              <a:ext uri="{FF2B5EF4-FFF2-40B4-BE49-F238E27FC236}">
                <a16:creationId xmlns:a16="http://schemas.microsoft.com/office/drawing/2014/main" id="{736672F1-D08A-4328-B185-CF30615B568D}"/>
              </a:ext>
            </a:extLst>
          </p:cNvPr>
          <p:cNvSpPr txBox="1"/>
          <p:nvPr/>
        </p:nvSpPr>
        <p:spPr>
          <a:xfrm>
            <a:off x="7452603" y="2647607"/>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$7,147</a:t>
            </a:r>
          </a:p>
        </p:txBody>
      </p:sp>
      <p:sp>
        <p:nvSpPr>
          <p:cNvPr id="21" name="TextBox 20">
            <a:extLst>
              <a:ext uri="{FF2B5EF4-FFF2-40B4-BE49-F238E27FC236}">
                <a16:creationId xmlns:a16="http://schemas.microsoft.com/office/drawing/2014/main" id="{785D4C96-CDA6-405E-9E65-E367FBA6C07B}"/>
              </a:ext>
            </a:extLst>
          </p:cNvPr>
          <p:cNvSpPr txBox="1"/>
          <p:nvPr/>
        </p:nvSpPr>
        <p:spPr>
          <a:xfrm>
            <a:off x="7975460" y="1712315"/>
            <a:ext cx="838691"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$ 10,207 </a:t>
            </a:r>
          </a:p>
        </p:txBody>
      </p:sp>
      <p:sp>
        <p:nvSpPr>
          <p:cNvPr id="8" name="TextBox 7">
            <a:extLst>
              <a:ext uri="{FF2B5EF4-FFF2-40B4-BE49-F238E27FC236}">
                <a16:creationId xmlns:a16="http://schemas.microsoft.com/office/drawing/2014/main" id="{91CD85EE-DC5A-4225-8266-D28F580F3EC8}"/>
              </a:ext>
            </a:extLst>
          </p:cNvPr>
          <p:cNvSpPr txBox="1"/>
          <p:nvPr/>
        </p:nvSpPr>
        <p:spPr>
          <a:xfrm>
            <a:off x="3849299" y="1567269"/>
            <a:ext cx="2226956" cy="307777"/>
          </a:xfrm>
          <a:prstGeom prst="rect">
            <a:avLst/>
          </a:prstGeom>
          <a:noFill/>
        </p:spPr>
        <p:txBody>
          <a:bodyPr wrap="none" rtlCol="0">
            <a:spAutoFit/>
          </a:bodyPr>
          <a:lstStyle/>
          <a:p>
            <a:r>
              <a:rPr lang="en-US" sz="1400" b="1" dirty="0">
                <a:latin typeface="Lato" panose="020F0502020204030203" pitchFamily="34" charset="0"/>
                <a:ea typeface="Lato" panose="020F0502020204030203" pitchFamily="34" charset="0"/>
                <a:cs typeface="Lato" panose="020F0502020204030203" pitchFamily="34" charset="0"/>
              </a:rPr>
              <a:t>Total per-capita spending</a:t>
            </a:r>
          </a:p>
        </p:txBody>
      </p:sp>
      <p:sp>
        <p:nvSpPr>
          <p:cNvPr id="22" name="TextBox 21">
            <a:extLst>
              <a:ext uri="{FF2B5EF4-FFF2-40B4-BE49-F238E27FC236}">
                <a16:creationId xmlns:a16="http://schemas.microsoft.com/office/drawing/2014/main" id="{7F2E67A9-4C18-4EA5-B7B9-5DAD200913AE}"/>
              </a:ext>
            </a:extLst>
          </p:cNvPr>
          <p:cNvSpPr txBox="1"/>
          <p:nvPr/>
        </p:nvSpPr>
        <p:spPr>
          <a:xfrm>
            <a:off x="2401509" y="3688800"/>
            <a:ext cx="668773" cy="276999"/>
          </a:xfrm>
          <a:prstGeom prst="rect">
            <a:avLst/>
          </a:prstGeom>
          <a:noFill/>
        </p:spPr>
        <p:txBody>
          <a:bodyPr wrap="none" rtlCol="0">
            <a:spAutoFit/>
          </a:bodyPr>
          <a:lstStyle/>
          <a:p>
            <a:r>
              <a:rPr lang="en-US" sz="1200" b="1" dirty="0">
                <a:latin typeface="Lato" panose="020F0502020204030203" pitchFamily="34" charset="0"/>
                <a:ea typeface="Lato" panose="020F0502020204030203" pitchFamily="34" charset="0"/>
                <a:cs typeface="Lato" panose="020F0502020204030203" pitchFamily="34" charset="0"/>
              </a:rPr>
              <a:t>$3,992</a:t>
            </a:r>
          </a:p>
        </p:txBody>
      </p:sp>
      <p:sp>
        <p:nvSpPr>
          <p:cNvPr id="2" name="TextBox 1">
            <a:extLst>
              <a:ext uri="{FF2B5EF4-FFF2-40B4-BE49-F238E27FC236}">
                <a16:creationId xmlns:a16="http://schemas.microsoft.com/office/drawing/2014/main" id="{C3A519CF-6E4C-43FF-A346-F8DBBEF5AAD9}"/>
              </a:ext>
            </a:extLst>
          </p:cNvPr>
          <p:cNvSpPr txBox="1"/>
          <p:nvPr/>
        </p:nvSpPr>
        <p:spPr>
          <a:xfrm>
            <a:off x="2538917" y="5554492"/>
            <a:ext cx="465192" cy="307777"/>
          </a:xfrm>
          <a:prstGeom prst="rect">
            <a:avLst/>
          </a:prstGeom>
          <a:noFill/>
        </p:spPr>
        <p:txBody>
          <a:bodyPr wrap="none" rtlCol="0">
            <a:spAutoFit/>
          </a:bodyPr>
          <a:lstStyle/>
          <a:p>
            <a:r>
              <a:rPr lang="en-US" sz="1400" b="1" dirty="0">
                <a:latin typeface="Lato" panose="020F0502020204030203" pitchFamily="34" charset="0"/>
                <a:ea typeface="Lato" panose="020F0502020204030203" pitchFamily="34" charset="0"/>
                <a:cs typeface="Lato" panose="020F0502020204030203" pitchFamily="34" charset="0"/>
              </a:rPr>
              <a:t>avg</a:t>
            </a:r>
          </a:p>
        </p:txBody>
      </p:sp>
    </p:spTree>
    <p:extLst>
      <p:ext uri="{BB962C8B-B14F-4D97-AF65-F5344CB8AC3E}">
        <p14:creationId xmlns:p14="http://schemas.microsoft.com/office/powerpoint/2010/main" val="128790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1"/>
          </p:nvPr>
        </p:nvSpPr>
        <p:spPr/>
        <p:txBody>
          <a:bodyPr/>
          <a:lstStyle/>
          <a:p>
            <a:r>
              <a:rPr lang="en-US" dirty="0">
                <a:solidFill>
                  <a:srgbClr val="4C515A"/>
                </a:solidFill>
              </a:rPr>
              <a:t>OECD average reflects the average of 36 OECD member countries, including ones not shown here.</a:t>
            </a:r>
          </a:p>
          <a:p>
            <a:r>
              <a:rPr lang="en-US" dirty="0">
                <a:solidFill>
                  <a:srgbClr val="4C515A"/>
                </a:solidFill>
              </a:rPr>
              <a:t>Source: OECD Health Data 2019.</a:t>
            </a:r>
          </a:p>
        </p:txBody>
      </p:sp>
      <p:sp>
        <p:nvSpPr>
          <p:cNvPr id="3" name="Subtitle 2">
            <a:extLst>
              <a:ext uri="{FF2B5EF4-FFF2-40B4-BE49-F238E27FC236}">
                <a16:creationId xmlns:a16="http://schemas.microsoft.com/office/drawing/2014/main" id="{299945A1-273F-4D49-A6AA-CDA0FB32D66A}"/>
              </a:ext>
            </a:extLst>
          </p:cNvPr>
          <p:cNvSpPr>
            <a:spLocks noGrp="1"/>
          </p:cNvSpPr>
          <p:nvPr>
            <p:ph type="subTitle" idx="1"/>
          </p:nvPr>
        </p:nvSpPr>
        <p:spPr/>
        <p:txBody>
          <a:bodyPr/>
          <a:lstStyle/>
          <a:p>
            <a:r>
              <a:rPr lang="en-US" dirty="0"/>
              <a:t>HEALTH OUTCOMES</a:t>
            </a:r>
          </a:p>
        </p:txBody>
      </p:sp>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p:txBody>
          <a:bodyPr/>
          <a:lstStyle/>
          <a:p>
            <a:r>
              <a:rPr lang="en-US" dirty="0">
                <a:ea typeface="Lato" panose="020F0502020204030203" pitchFamily="34" charset="0"/>
                <a:cs typeface="Lato" panose="020F0502020204030203" pitchFamily="34" charset="0"/>
              </a:rPr>
              <a:t>Life Expectancy at Birth, 1980-2017</a:t>
            </a:r>
            <a:br>
              <a:rPr lang="en-US" dirty="0">
                <a:latin typeface="Lato" panose="020F0502020204030203" pitchFamily="34" charset="0"/>
                <a:ea typeface="Lato" panose="020F0502020204030203" pitchFamily="34" charset="0"/>
                <a:cs typeface="Lato" panose="020F0502020204030203" pitchFamily="34" charset="0"/>
              </a:rPr>
            </a:br>
            <a:br>
              <a:rPr lang="en-US" sz="300" dirty="0">
                <a:latin typeface="Lato" panose="020F0502020204030203" pitchFamily="34" charset="0"/>
                <a:ea typeface="Lato" panose="020F0502020204030203" pitchFamily="34" charset="0"/>
                <a:cs typeface="Lato" panose="020F0502020204030203" pitchFamily="34" charset="0"/>
              </a:rPr>
            </a:br>
            <a:endParaRPr lang="en-US" dirty="0"/>
          </a:p>
        </p:txBody>
      </p:sp>
      <p:graphicFrame>
        <p:nvGraphicFramePr>
          <p:cNvPr id="9" name="Object 3">
            <a:extLst>
              <a:ext uri="{FF2B5EF4-FFF2-40B4-BE49-F238E27FC236}">
                <a16:creationId xmlns:a16="http://schemas.microsoft.com/office/drawing/2014/main" id="{9BF15CF1-FBB3-4A6B-A43F-52049FFB5125}"/>
              </a:ext>
            </a:extLst>
          </p:cNvPr>
          <p:cNvGraphicFramePr>
            <a:graphicFrameLocks noChangeAspect="1"/>
          </p:cNvGraphicFramePr>
          <p:nvPr>
            <p:extLst>
              <p:ext uri="{D42A27DB-BD31-4B8C-83A1-F6EECF244321}">
                <p14:modId xmlns:p14="http://schemas.microsoft.com/office/powerpoint/2010/main" val="3936772159"/>
              </p:ext>
            </p:extLst>
          </p:nvPr>
        </p:nvGraphicFramePr>
        <p:xfrm>
          <a:off x="-144564" y="1874082"/>
          <a:ext cx="9137644" cy="450770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183D7DFD-5E54-4340-840A-D61E79966062}"/>
              </a:ext>
            </a:extLst>
          </p:cNvPr>
          <p:cNvSpPr txBox="1"/>
          <p:nvPr/>
        </p:nvSpPr>
        <p:spPr>
          <a:xfrm>
            <a:off x="728127" y="1677884"/>
            <a:ext cx="2119576" cy="276999"/>
          </a:xfrm>
          <a:prstGeom prst="rect">
            <a:avLst/>
          </a:prstGeom>
          <a:noFill/>
        </p:spPr>
        <p:txBody>
          <a:bodyPr wrap="square" rtlCol="0">
            <a:spAutoFit/>
          </a:bodyPr>
          <a:lstStyle/>
          <a:p>
            <a:pPr defTabSz="914400"/>
            <a:r>
              <a:rPr lang="en-US" sz="1200" dirty="0">
                <a:solidFill>
                  <a:srgbClr val="4C515A"/>
                </a:solidFill>
                <a:ea typeface="Lato" charset="0"/>
                <a:cs typeface="Lato" charset="0"/>
              </a:rPr>
              <a:t>Years</a:t>
            </a:r>
          </a:p>
        </p:txBody>
      </p:sp>
      <p:sp>
        <p:nvSpPr>
          <p:cNvPr id="11" name="TextBox 10">
            <a:extLst>
              <a:ext uri="{FF2B5EF4-FFF2-40B4-BE49-F238E27FC236}">
                <a16:creationId xmlns:a16="http://schemas.microsoft.com/office/drawing/2014/main" id="{6011D5B8-65C1-4BE6-A763-9C1128908AEC}"/>
              </a:ext>
            </a:extLst>
          </p:cNvPr>
          <p:cNvSpPr txBox="1"/>
          <p:nvPr/>
        </p:nvSpPr>
        <p:spPr>
          <a:xfrm>
            <a:off x="7430627" y="1615018"/>
            <a:ext cx="1050335"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2017 data:</a:t>
            </a:r>
          </a:p>
        </p:txBody>
      </p:sp>
      <p:sp>
        <p:nvSpPr>
          <p:cNvPr id="12" name="TextBox 11">
            <a:extLst>
              <a:ext uri="{FF2B5EF4-FFF2-40B4-BE49-F238E27FC236}">
                <a16:creationId xmlns:a16="http://schemas.microsoft.com/office/drawing/2014/main" id="{0CA91E75-9DA6-452D-B766-87A7E4397975}"/>
              </a:ext>
            </a:extLst>
          </p:cNvPr>
          <p:cNvSpPr txBox="1"/>
          <p:nvPr/>
        </p:nvSpPr>
        <p:spPr>
          <a:xfrm>
            <a:off x="6763528" y="5571633"/>
            <a:ext cx="812800" cy="276999"/>
          </a:xfrm>
          <a:prstGeom prst="rect">
            <a:avLst/>
          </a:prstGeom>
          <a:noFill/>
        </p:spPr>
        <p:txBody>
          <a:bodyPr wrap="square" rtlCol="0">
            <a:spAutoFit/>
          </a:bodyPr>
          <a:lstStyle/>
          <a:p>
            <a:r>
              <a:rPr lang="en-US" sz="1200" dirty="0">
                <a:solidFill>
                  <a:srgbClr val="4C515A"/>
                </a:solidFill>
                <a:latin typeface="Lato" panose="020F0502020204030203" pitchFamily="34" charset="0"/>
                <a:ea typeface="Lato" panose="020F0502020204030203" pitchFamily="34" charset="0"/>
                <a:cs typeface="Lato" panose="020F0502020204030203" pitchFamily="34" charset="0"/>
              </a:rPr>
              <a:t>2017</a:t>
            </a:r>
          </a:p>
        </p:txBody>
      </p:sp>
      <p:cxnSp>
        <p:nvCxnSpPr>
          <p:cNvPr id="16" name="Straight Connector 15">
            <a:extLst>
              <a:ext uri="{FF2B5EF4-FFF2-40B4-BE49-F238E27FC236}">
                <a16:creationId xmlns:a16="http://schemas.microsoft.com/office/drawing/2014/main" id="{6263B49C-EEC6-432B-8391-C9B43FDDA9D1}"/>
              </a:ext>
            </a:extLst>
          </p:cNvPr>
          <p:cNvCxnSpPr/>
          <p:nvPr/>
        </p:nvCxnSpPr>
        <p:spPr>
          <a:xfrm>
            <a:off x="7046253" y="5509567"/>
            <a:ext cx="0" cy="457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A4DFA85-0272-4D6D-9E75-CEB60D227EF8}"/>
              </a:ext>
            </a:extLst>
          </p:cNvPr>
          <p:cNvSpPr txBox="1"/>
          <p:nvPr/>
        </p:nvSpPr>
        <p:spPr>
          <a:xfrm>
            <a:off x="7430627" y="5722998"/>
            <a:ext cx="1713373" cy="276999"/>
          </a:xfrm>
          <a:prstGeom prst="rect">
            <a:avLst/>
          </a:prstGeom>
          <a:noFill/>
        </p:spPr>
        <p:txBody>
          <a:bodyPr wrap="square" rtlCol="0">
            <a:spAutoFit/>
          </a:bodyPr>
          <a:lstStyle/>
          <a:p>
            <a:pPr defTabSz="914400"/>
            <a:r>
              <a:rPr lang="en-US" sz="1200" i="1" dirty="0">
                <a:solidFill>
                  <a:srgbClr val="576258"/>
                </a:solidFill>
                <a:latin typeface="Lato" charset="0"/>
                <a:ea typeface="Lato" charset="0"/>
                <a:cs typeface="Lato" charset="0"/>
              </a:rPr>
              <a:t>OECD avg: 80.7</a:t>
            </a:r>
          </a:p>
        </p:txBody>
      </p:sp>
    </p:spTree>
    <p:extLst>
      <p:ext uri="{BB962C8B-B14F-4D97-AF65-F5344CB8AC3E}">
        <p14:creationId xmlns:p14="http://schemas.microsoft.com/office/powerpoint/2010/main" val="292280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rgbClr val="4C515A"/>
                </a:solidFill>
              </a:rPr>
              <a:t>Rates reflect age- and sex-standardized rates for 2016 or latest available year (2015 for CAN, FRA; 2014 for NZ). OECD average reflects the average of 36 OECD member countries, including ones not shown here.</a:t>
            </a:r>
          </a:p>
          <a:p>
            <a:r>
              <a:rPr lang="en-US" dirty="0">
                <a:solidFill>
                  <a:srgbClr val="4C515A"/>
                </a:solidFill>
              </a:rPr>
              <a:t>Source: OECD Health Data 2019</a:t>
            </a:r>
            <a:r>
              <a:rPr lang="en-US" dirty="0">
                <a:solidFill>
                  <a:schemeClr val="tx1"/>
                </a:solidFill>
              </a:rPr>
              <a:t>.</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HEALTH OUTCOMES</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Suicides, 2016</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1372703598"/>
              </p:ext>
            </p:extLst>
          </p:nvPr>
        </p:nvGraphicFramePr>
        <p:xfrm>
          <a:off x="702733" y="1558834"/>
          <a:ext cx="777823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717013" y="1558956"/>
            <a:ext cx="3406496" cy="276999"/>
          </a:xfrm>
          <a:prstGeom prst="rect">
            <a:avLst/>
          </a:prstGeom>
          <a:noFill/>
        </p:spPr>
        <p:txBody>
          <a:bodyPr wrap="square" rtlCol="0">
            <a:spAutoFit/>
          </a:bodyPr>
          <a:lstStyle/>
          <a:p>
            <a:pPr lvl="0"/>
            <a:r>
              <a:rPr lang="en-US" sz="1200" dirty="0">
                <a:solidFill>
                  <a:srgbClr val="4C515A"/>
                </a:solidFill>
              </a:rPr>
              <a:t>Deaths per 100,000 (standardized rates)</a:t>
            </a:r>
            <a:endParaRPr kumimoji="0" lang="en-US" sz="1200" b="0"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304236" y="2583373"/>
            <a:ext cx="1737544"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(11.5)</a:t>
            </a:r>
          </a:p>
        </p:txBody>
      </p:sp>
    </p:spTree>
    <p:extLst>
      <p:ext uri="{BB962C8B-B14F-4D97-AF65-F5344CB8AC3E}">
        <p14:creationId xmlns:p14="http://schemas.microsoft.com/office/powerpoint/2010/main" val="242081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chemeClr val="tx1"/>
                </a:solidFill>
              </a:rPr>
              <a:t>Definition: Adults aged 18 years or older who have ever been told by a doctor that they have two or more of the following chronic conditions: Joint pain or arthritis; asthma or chronic lung disease; diabetes; heart disease, including heart attack; or hypertension/high blood pressure. Average reflects that of the 11 countries shown on the slide, that take part in the Commonwealth Fund’s International Health Policy Survey. </a:t>
            </a:r>
          </a:p>
          <a:p>
            <a:r>
              <a:rPr lang="en-US" dirty="0">
                <a:solidFill>
                  <a:srgbClr val="4C515A"/>
                </a:solidFill>
              </a:rPr>
              <a:t>Source: 2016 Commonwealth Fund International Health Policy Survey.</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POPULATION HEALTH</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Adults with Multiple Chronic Conditions, 2016</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182650393"/>
              </p:ext>
            </p:extLst>
          </p:nvPr>
        </p:nvGraphicFramePr>
        <p:xfrm>
          <a:off x="702733" y="1558834"/>
          <a:ext cx="777823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717015" y="1558956"/>
            <a:ext cx="1566332" cy="276999"/>
          </a:xfrm>
          <a:prstGeom prst="rect">
            <a:avLst/>
          </a:prstGeom>
          <a:noFill/>
        </p:spPr>
        <p:txBody>
          <a:bodyPr wrap="square" rtlCol="0">
            <a:spAutoFit/>
          </a:bodyPr>
          <a:lstStyle/>
          <a:p>
            <a:pPr lvl="0"/>
            <a:r>
              <a:rPr lang="en-US" sz="1200" dirty="0">
                <a:solidFill>
                  <a:srgbClr val="4C515A"/>
                </a:solidFill>
              </a:rPr>
              <a:t>Percent (%)</a:t>
            </a:r>
            <a:endParaRPr kumimoji="0" lang="en-US" sz="1200" b="0"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338238" y="3098437"/>
            <a:ext cx="2562553"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11-country average (17.5%)</a:t>
            </a:r>
          </a:p>
        </p:txBody>
      </p:sp>
    </p:spTree>
    <p:extLst>
      <p:ext uri="{BB962C8B-B14F-4D97-AF65-F5344CB8AC3E}">
        <p14:creationId xmlns:p14="http://schemas.microsoft.com/office/powerpoint/2010/main" val="155778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chemeClr val="tx1"/>
                </a:solidFill>
              </a:rPr>
              <a:t>Data reflect rates based on measurements of height and weight, except NETH, NOR, SWE, SWITZ, for which data reflect self-reported data (self-reported rates tend to be lower than measured rates). 2017 data for all countries except 2016 for US; 2015 for FRA, NOR; 2012 for GER. OECD average reflects the average of 36 OECD member countries, including ones not shown here.</a:t>
            </a:r>
            <a:endParaRPr lang="en-US" dirty="0">
              <a:solidFill>
                <a:srgbClr val="FF0000"/>
              </a:solidFill>
            </a:endParaRPr>
          </a:p>
          <a:p>
            <a:r>
              <a:rPr lang="en-US" dirty="0">
                <a:solidFill>
                  <a:srgbClr val="4C515A"/>
                </a:solidFill>
              </a:rPr>
              <a:t>Source: OECD Health Data 2019</a:t>
            </a:r>
            <a:r>
              <a:rPr lang="en-US" dirty="0">
                <a:solidFill>
                  <a:schemeClr val="tx1"/>
                </a:solidFill>
              </a:rPr>
              <a:t>.</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POPULATION HEALTH</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Obesity Rate, 2017</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1212916995"/>
              </p:ext>
            </p:extLst>
          </p:nvPr>
        </p:nvGraphicFramePr>
        <p:xfrm>
          <a:off x="702733" y="1558834"/>
          <a:ext cx="777823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717015" y="1558956"/>
            <a:ext cx="1566332" cy="276999"/>
          </a:xfrm>
          <a:prstGeom prst="rect">
            <a:avLst/>
          </a:prstGeom>
          <a:noFill/>
        </p:spPr>
        <p:txBody>
          <a:bodyPr wrap="square" rtlCol="0">
            <a:spAutoFit/>
          </a:bodyPr>
          <a:lstStyle/>
          <a:p>
            <a:pPr lvl="0"/>
            <a:r>
              <a:rPr lang="en-US" sz="1200" dirty="0">
                <a:solidFill>
                  <a:srgbClr val="4C515A"/>
                </a:solidFill>
              </a:rPr>
              <a:t>Percent (%)</a:t>
            </a:r>
            <a:endParaRPr kumimoji="0" lang="en-US" sz="1200" b="0"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416060" y="3689298"/>
            <a:ext cx="1551760"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(21%)</a:t>
            </a:r>
          </a:p>
        </p:txBody>
      </p:sp>
    </p:spTree>
    <p:extLst>
      <p:ext uri="{BB962C8B-B14F-4D97-AF65-F5344CB8AC3E}">
        <p14:creationId xmlns:p14="http://schemas.microsoft.com/office/powerpoint/2010/main" val="393347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2">
            <a:extLst>
              <a:ext uri="{FF2B5EF4-FFF2-40B4-BE49-F238E27FC236}">
                <a16:creationId xmlns:a16="http://schemas.microsoft.com/office/drawing/2014/main" id="{9638F59F-C58D-4EDB-A46D-89570A80A899}"/>
              </a:ext>
            </a:extLst>
          </p:cNvPr>
          <p:cNvGraphicFramePr>
            <a:graphicFrameLocks noChangeAspect="1"/>
          </p:cNvGraphicFramePr>
          <p:nvPr>
            <p:extLst>
              <p:ext uri="{D42A27DB-BD31-4B8C-83A1-F6EECF244321}">
                <p14:modId xmlns:p14="http://schemas.microsoft.com/office/powerpoint/2010/main" val="1105586729"/>
              </p:ext>
            </p:extLst>
          </p:nvPr>
        </p:nvGraphicFramePr>
        <p:xfrm>
          <a:off x="4672991" y="1558956"/>
          <a:ext cx="4449764"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lstStyle/>
          <a:p>
            <a:r>
              <a:rPr lang="en-US" dirty="0">
                <a:solidFill>
                  <a:schemeClr val="tx1"/>
                </a:solidFill>
              </a:rPr>
              <a:t>Physician visit data reflect 2017 or nearest year; 2016 for FRA, 2011 for US; No recent data for the UK (since 2009). Physician supply data for 2018 or nearest year; 2017 for AUS, GER, NETH, SWIZ, US; 2016 for SWE.</a:t>
            </a:r>
            <a:r>
              <a:rPr lang="en-US" dirty="0">
                <a:solidFill>
                  <a:srgbClr val="FF0000"/>
                </a:solidFill>
              </a:rPr>
              <a:t> </a:t>
            </a:r>
            <a:r>
              <a:rPr lang="en-US" dirty="0">
                <a:solidFill>
                  <a:schemeClr val="tx1"/>
                </a:solidFill>
              </a:rPr>
              <a:t>OECD average reflects the average of 36 OECD member countries, including ones not shown here.</a:t>
            </a:r>
          </a:p>
          <a:p>
            <a:r>
              <a:rPr lang="en-US" dirty="0">
                <a:solidFill>
                  <a:srgbClr val="4C515A"/>
                </a:solidFill>
              </a:rPr>
              <a:t>Source: OECD Health Data 2019.</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Physician Visits, 2017 and Physician Supply, 2018</a:t>
            </a:r>
            <a:endParaRPr lang="en-US" dirty="0"/>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3403456355"/>
              </p:ext>
            </p:extLst>
          </p:nvPr>
        </p:nvGraphicFramePr>
        <p:xfrm>
          <a:off x="287286" y="1558834"/>
          <a:ext cx="4351979" cy="44411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375155" y="1558956"/>
            <a:ext cx="4634590" cy="307777"/>
          </a:xfrm>
          <a:prstGeom prst="rect">
            <a:avLst/>
          </a:prstGeom>
          <a:noFill/>
        </p:spPr>
        <p:txBody>
          <a:bodyPr wrap="square" rtlCol="0">
            <a:spAutoFit/>
          </a:bodyPr>
          <a:lstStyle/>
          <a:p>
            <a:pPr lvl="0" algn="ctr"/>
            <a:r>
              <a:rPr lang="en-US" sz="1400" b="1" dirty="0">
                <a:solidFill>
                  <a:srgbClr val="4C515A"/>
                </a:solidFill>
              </a:rPr>
              <a:t>Average physician visits per capita, 2017</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891230" y="3562688"/>
            <a:ext cx="1551760"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(6.8)</a:t>
            </a:r>
          </a:p>
        </p:txBody>
      </p:sp>
      <p:sp>
        <p:nvSpPr>
          <p:cNvPr id="9" name="TextBox 8">
            <a:extLst>
              <a:ext uri="{FF2B5EF4-FFF2-40B4-BE49-F238E27FC236}">
                <a16:creationId xmlns:a16="http://schemas.microsoft.com/office/drawing/2014/main" id="{0E24921E-7D21-41CD-AF17-70A6E2F74479}"/>
              </a:ext>
            </a:extLst>
          </p:cNvPr>
          <p:cNvSpPr txBox="1"/>
          <p:nvPr/>
        </p:nvSpPr>
        <p:spPr>
          <a:xfrm>
            <a:off x="4396901" y="1558956"/>
            <a:ext cx="4634590" cy="307777"/>
          </a:xfrm>
          <a:prstGeom prst="rect">
            <a:avLst/>
          </a:prstGeom>
          <a:noFill/>
        </p:spPr>
        <p:txBody>
          <a:bodyPr wrap="square" rtlCol="0">
            <a:spAutoFit/>
          </a:bodyPr>
          <a:lstStyle/>
          <a:p>
            <a:pPr lvl="0" algn="ctr"/>
            <a:r>
              <a:rPr lang="en-US" sz="1400" b="1" dirty="0">
                <a:solidFill>
                  <a:srgbClr val="4C515A"/>
                </a:solidFill>
              </a:rPr>
              <a:t>Practicing physicians per 1,000 population, 2018</a:t>
            </a:r>
            <a:endParaRPr kumimoji="0" lang="en-US" sz="1400" b="1" i="0" u="none" strike="noStrike" kern="1200" cap="none" spc="0" normalizeH="0" baseline="0" noProof="0" dirty="0">
              <a:ln>
                <a:noFill/>
              </a:ln>
              <a:solidFill>
                <a:srgbClr val="4C515A"/>
              </a:solidFill>
              <a:effectLst/>
              <a:uLnTx/>
              <a:uFillTx/>
              <a:latin typeface="Trebuchet MS"/>
            </a:endParaRPr>
          </a:p>
        </p:txBody>
      </p:sp>
      <p:sp>
        <p:nvSpPr>
          <p:cNvPr id="13" name="TextBox 1">
            <a:extLst>
              <a:ext uri="{FF2B5EF4-FFF2-40B4-BE49-F238E27FC236}">
                <a16:creationId xmlns:a16="http://schemas.microsoft.com/office/drawing/2014/main" id="{962B1ED3-5CF1-42C2-B516-B8F6571B8895}"/>
              </a:ext>
            </a:extLst>
          </p:cNvPr>
          <p:cNvSpPr txBox="1"/>
          <p:nvPr/>
        </p:nvSpPr>
        <p:spPr>
          <a:xfrm>
            <a:off x="7705082" y="3562687"/>
            <a:ext cx="1551760"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(3.5)</a:t>
            </a:r>
          </a:p>
        </p:txBody>
      </p:sp>
    </p:spTree>
    <p:extLst>
      <p:ext uri="{BB962C8B-B14F-4D97-AF65-F5344CB8AC3E}">
        <p14:creationId xmlns:p14="http://schemas.microsoft.com/office/powerpoint/2010/main" val="3596044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1"/>
          </p:nvPr>
        </p:nvSpPr>
        <p:spPr/>
        <p:txBody>
          <a:bodyPr>
            <a:normAutofit/>
          </a:bodyPr>
          <a:lstStyle/>
          <a:p>
            <a:pPr>
              <a:spcBef>
                <a:spcPts val="24"/>
              </a:spcBef>
            </a:pPr>
            <a:r>
              <a:rPr lang="en-US" dirty="0">
                <a:solidFill>
                  <a:schemeClr val="tx1"/>
                </a:solidFill>
              </a:rPr>
              <a:t>Data reflect average length of stay for curative (acute) care, reflecting physical and mental/psychiatric</a:t>
            </a:r>
          </a:p>
          <a:p>
            <a:pPr>
              <a:spcBef>
                <a:spcPts val="24"/>
              </a:spcBef>
            </a:pPr>
            <a:r>
              <a:rPr lang="en-US" dirty="0">
                <a:solidFill>
                  <a:schemeClr val="tx1"/>
                </a:solidFill>
              </a:rPr>
              <a:t>illnesses or treatment of injury; diagnostic, therapeutic and surgical procedures; and obstetric services. Excludes rehabilitative care, long-term care and palliative care. Data for 2017 or nearest year; 2016 for AUS, FRA, NZ, US. OECD average reflects the average of 36 OECD member countries, including ones not shown here.</a:t>
            </a:r>
            <a:r>
              <a:rPr lang="en-US" b="1" dirty="0">
                <a:solidFill>
                  <a:schemeClr val="accent3"/>
                </a:solidFill>
              </a:rPr>
              <a:t>  </a:t>
            </a:r>
          </a:p>
          <a:p>
            <a:pPr>
              <a:spcBef>
                <a:spcPts val="24"/>
              </a:spcBef>
            </a:pPr>
            <a:r>
              <a:rPr lang="en-US" dirty="0">
                <a:solidFill>
                  <a:srgbClr val="4C515A"/>
                </a:solidFill>
              </a:rPr>
              <a:t>Source: OECD Health Data 2019.</a:t>
            </a:r>
          </a:p>
        </p:txBody>
      </p:sp>
      <p:sp>
        <p:nvSpPr>
          <p:cNvPr id="4" name="Subtitle 3">
            <a:extLst>
              <a:ext uri="{FF2B5EF4-FFF2-40B4-BE49-F238E27FC236}">
                <a16:creationId xmlns:a16="http://schemas.microsoft.com/office/drawing/2014/main" id="{30E203E6-C8B3-4333-81CB-7C8863FF088D}"/>
              </a:ext>
            </a:extLst>
          </p:cNvPr>
          <p:cNvSpPr>
            <a:spLocks noGrp="1"/>
          </p:cNvSpPr>
          <p:nvPr>
            <p:ph type="subTitle" idx="1"/>
          </p:nvPr>
        </p:nvSpPr>
        <p:spPr/>
        <p:txBody>
          <a:bodyPr/>
          <a:lstStyle/>
          <a:p>
            <a:r>
              <a:rPr lang="en-US" dirty="0"/>
              <a:t>UTILIZATION</a:t>
            </a:r>
            <a:endParaRPr lang="en-US" dirty="0">
              <a:solidFill>
                <a:srgbClr val="FF0000"/>
              </a:solidFill>
            </a:endParaRPr>
          </a:p>
        </p:txBody>
      </p:sp>
      <p:sp>
        <p:nvSpPr>
          <p:cNvPr id="5" name="Title 4">
            <a:extLst>
              <a:ext uri="{FF2B5EF4-FFF2-40B4-BE49-F238E27FC236}">
                <a16:creationId xmlns:a16="http://schemas.microsoft.com/office/drawing/2014/main" id="{D4ACF363-FDF8-4192-AB5B-25185DB97ACA}"/>
              </a:ext>
            </a:extLst>
          </p:cNvPr>
          <p:cNvSpPr>
            <a:spLocks noGrp="1"/>
          </p:cNvSpPr>
          <p:nvPr>
            <p:ph type="ctrTitle"/>
          </p:nvPr>
        </p:nvSpPr>
        <p:spPr/>
        <p:txBody>
          <a:bodyPr/>
          <a:lstStyle/>
          <a:p>
            <a:r>
              <a:rPr lang="en-US" dirty="0">
                <a:solidFill>
                  <a:srgbClr val="4C515A"/>
                </a:solidFill>
                <a:ea typeface="Lato" panose="020F0502020204030203" pitchFamily="34" charset="0"/>
                <a:cs typeface="Lato" panose="020F0502020204030203" pitchFamily="34" charset="0"/>
              </a:rPr>
              <a:t>Hospital Acute Care Average Length of Stay, 2017</a:t>
            </a:r>
          </a:p>
        </p:txBody>
      </p:sp>
      <p:graphicFrame>
        <p:nvGraphicFramePr>
          <p:cNvPr id="6" name="Object 2">
            <a:extLst>
              <a:ext uri="{FF2B5EF4-FFF2-40B4-BE49-F238E27FC236}">
                <a16:creationId xmlns:a16="http://schemas.microsoft.com/office/drawing/2014/main" id="{3F6FEF6B-E6C0-41C7-8B8D-BE2445A2A970}"/>
              </a:ext>
            </a:extLst>
          </p:cNvPr>
          <p:cNvGraphicFramePr>
            <a:graphicFrameLocks noChangeAspect="1"/>
          </p:cNvGraphicFramePr>
          <p:nvPr>
            <p:extLst>
              <p:ext uri="{D42A27DB-BD31-4B8C-83A1-F6EECF244321}">
                <p14:modId xmlns:p14="http://schemas.microsoft.com/office/powerpoint/2010/main" val="2707239919"/>
              </p:ext>
            </p:extLst>
          </p:nvPr>
        </p:nvGraphicFramePr>
        <p:xfrm>
          <a:off x="702733" y="1558834"/>
          <a:ext cx="7778230" cy="44411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ED4A7FC-6E68-4EB9-809E-9A8AD0ED88EE}"/>
              </a:ext>
            </a:extLst>
          </p:cNvPr>
          <p:cNvSpPr txBox="1"/>
          <p:nvPr/>
        </p:nvSpPr>
        <p:spPr>
          <a:xfrm>
            <a:off x="521069" y="1558956"/>
            <a:ext cx="5261421" cy="276999"/>
          </a:xfrm>
          <a:prstGeom prst="rect">
            <a:avLst/>
          </a:prstGeom>
          <a:noFill/>
        </p:spPr>
        <p:txBody>
          <a:bodyPr wrap="square" rtlCol="0">
            <a:spAutoFit/>
          </a:bodyPr>
          <a:lstStyle/>
          <a:p>
            <a:pPr lvl="0"/>
            <a:r>
              <a:rPr lang="en-US" sz="1200" dirty="0">
                <a:solidFill>
                  <a:srgbClr val="4C515A"/>
                </a:solidFill>
              </a:rPr>
              <a:t>Average length of stay for acute care (days)</a:t>
            </a:r>
            <a:endParaRPr kumimoji="0" lang="en-US" sz="1200" b="0" i="0" u="none" strike="noStrike" kern="1200" cap="none" spc="0" normalizeH="0" baseline="0" noProof="0" dirty="0">
              <a:ln>
                <a:noFill/>
              </a:ln>
              <a:solidFill>
                <a:srgbClr val="4C515A"/>
              </a:solidFill>
              <a:effectLst/>
              <a:uLnTx/>
              <a:uFillTx/>
              <a:latin typeface="Trebuchet MS"/>
            </a:endParaRPr>
          </a:p>
        </p:txBody>
      </p:sp>
      <p:sp>
        <p:nvSpPr>
          <p:cNvPr id="8" name="TextBox 1">
            <a:extLst>
              <a:ext uri="{FF2B5EF4-FFF2-40B4-BE49-F238E27FC236}">
                <a16:creationId xmlns:a16="http://schemas.microsoft.com/office/drawing/2014/main" id="{23851E9A-6D82-468E-B8C2-DFEC9CC7B464}"/>
              </a:ext>
            </a:extLst>
          </p:cNvPr>
          <p:cNvSpPr txBox="1"/>
          <p:nvPr/>
        </p:nvSpPr>
        <p:spPr>
          <a:xfrm>
            <a:off x="1503609" y="2880234"/>
            <a:ext cx="1551760" cy="3209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OECD avg (6.4)</a:t>
            </a:r>
          </a:p>
        </p:txBody>
      </p:sp>
    </p:spTree>
    <p:extLst>
      <p:ext uri="{BB962C8B-B14F-4D97-AF65-F5344CB8AC3E}">
        <p14:creationId xmlns:p14="http://schemas.microsoft.com/office/powerpoint/2010/main" val="3149358604"/>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86F167E7CC7A4FA5999C49E55F608F" ma:contentTypeVersion="4" ma:contentTypeDescription="Create a new document." ma:contentTypeScope="" ma:versionID="92378df403c1efaa159937b2186731f3">
  <xsd:schema xmlns:xsd="http://www.w3.org/2001/XMLSchema" xmlns:xs="http://www.w3.org/2001/XMLSchema" xmlns:p="http://schemas.microsoft.com/office/2006/metadata/properties" xmlns:ns2="29bc6a8d-14dd-4a95-baab-e16a8c685bba" xmlns:ns3="c95c36f9-7b23-4b6e-8eba-a6af4d3881a3" targetNamespace="http://schemas.microsoft.com/office/2006/metadata/properties" ma:root="true" ma:fieldsID="9b93086966055356ea900ae7848c0a04" ns2:_="" ns3:_="">
    <xsd:import namespace="29bc6a8d-14dd-4a95-baab-e16a8c685bba"/>
    <xsd:import namespace="c95c36f9-7b23-4b6e-8eba-a6af4d3881a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5c36f9-7b23-4b6e-8eba-a6af4d3881a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http://schemas.openxmlformats.org/package/2006/metadata/core-properties"/>
    <ds:schemaRef ds:uri="http://purl.org/dc/term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c95c36f9-7b23-4b6e-8eba-a6af4d3881a3"/>
    <ds:schemaRef ds:uri="29bc6a8d-14dd-4a95-baab-e16a8c685bba"/>
  </ds:schemaRefs>
</ds:datastoreItem>
</file>

<file path=customXml/itemProps2.xml><?xml version="1.0" encoding="utf-8"?>
<ds:datastoreItem xmlns:ds="http://schemas.openxmlformats.org/officeDocument/2006/customXml" ds:itemID="{AB21D00D-CB94-461A-80B4-04119CDDF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c95c36f9-7b23-4b6e-8eba-a6af4d388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15497</TotalTime>
  <Words>1407</Words>
  <Application>Microsoft Macintosh PowerPoint</Application>
  <PresentationFormat>On-screen Show (4:3)</PresentationFormat>
  <Paragraphs>116</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Georgia</vt:lpstr>
      <vt:lpstr>Lato</vt:lpstr>
      <vt:lpstr>Open Sans Light</vt:lpstr>
      <vt:lpstr>System Font Regular</vt:lpstr>
      <vt:lpstr>Trebuchet MS</vt:lpstr>
      <vt:lpstr>1_Office Theme</vt:lpstr>
      <vt:lpstr>Multinational Comparisons of Health Systems Data, 2019</vt:lpstr>
      <vt:lpstr>Health Care Spending as a Percent of GDP, 1980–2018  Adjusted for Differences in Cost of Living</vt:lpstr>
      <vt:lpstr>Health Care Spending per Capita by Source of Funding, 2018  Adjusted for Differences in Cost of Living</vt:lpstr>
      <vt:lpstr>Life Expectancy at Birth, 1980-2017  </vt:lpstr>
      <vt:lpstr>Suicides, 2016</vt:lpstr>
      <vt:lpstr>Adults with Multiple Chronic Conditions, 2016</vt:lpstr>
      <vt:lpstr>Obesity Rate, 2017</vt:lpstr>
      <vt:lpstr>Physician Visits, 2017 and Physician Supply, 2018</vt:lpstr>
      <vt:lpstr>Hospital Acute Care Average Length of Stay, 2017</vt:lpstr>
      <vt:lpstr>MRI Exams, 2017</vt:lpstr>
      <vt:lpstr>Hip Replacements, 2017  </vt:lpstr>
      <vt:lpstr>Flu Immunizations, 2017, and Breast Cancer Screenings, 2018</vt:lpstr>
      <vt:lpstr>Breast and Cervical Cancer Five-Year Net Survival Rates, 2010-2014</vt:lpstr>
      <vt:lpstr>Diabetes and Hypertension Hospital Discharges, 2017</vt:lpstr>
      <vt:lpstr>Mortality Amenable to Health Care,  2000 and 2016</vt:lpstr>
    </vt:vector>
  </TitlesOfParts>
  <Manager/>
  <Company>Commonwealth Fund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Comparisons of Health Systems Data, 2019</dc:title>
  <dc:subject/>
  <dc:creator>Roosa Tikkanen</dc:creator>
  <cp:keywords/>
  <dc:description>This chartbook uses Organization for Economic Cooperation and Development (OECD) data to compare health care systems and performance on a range of topics in 11 industrialized countries: Australia, Canada, France, Germany, Netherlands, New Zealand, Norway, Sweden, Switzerland, United Kingdom, and United States.</dc:description>
  <cp:lastModifiedBy>Paul Frame</cp:lastModifiedBy>
  <cp:revision>106</cp:revision>
  <dcterms:created xsi:type="dcterms:W3CDTF">2018-01-16T15:08:05Z</dcterms:created>
  <dcterms:modified xsi:type="dcterms:W3CDTF">2020-01-31T15:41:49Z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0x010100EA86F167E7CC7A4FA5999C49E55F608F</vt:lpwstr>
  </property>
</Properties>
</file>